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28" r:id="rId2"/>
  </p:sldMasterIdLst>
  <p:notesMasterIdLst>
    <p:notesMasterId r:id="rId34"/>
  </p:notesMasterIdLst>
  <p:sldIdLst>
    <p:sldId id="256" r:id="rId3"/>
    <p:sldId id="402" r:id="rId4"/>
    <p:sldId id="403" r:id="rId5"/>
    <p:sldId id="350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21" r:id="rId17"/>
    <p:sldId id="422" r:id="rId18"/>
    <p:sldId id="416" r:id="rId19"/>
    <p:sldId id="356" r:id="rId20"/>
    <p:sldId id="420" r:id="rId21"/>
    <p:sldId id="385" r:id="rId22"/>
    <p:sldId id="358" r:id="rId23"/>
    <p:sldId id="345" r:id="rId24"/>
    <p:sldId id="418" r:id="rId25"/>
    <p:sldId id="392" r:id="rId26"/>
    <p:sldId id="394" r:id="rId27"/>
    <p:sldId id="395" r:id="rId28"/>
    <p:sldId id="396" r:id="rId29"/>
    <p:sldId id="397" r:id="rId30"/>
    <p:sldId id="398" r:id="rId31"/>
    <p:sldId id="419" r:id="rId32"/>
    <p:sldId id="401" r:id="rId33"/>
  </p:sldIdLst>
  <p:sldSz cx="4953000" cy="3430588"/>
  <p:notesSz cx="9309100" cy="7053263"/>
  <p:defaultTextStyle>
    <a:defPPr>
      <a:defRPr lang="en-US"/>
    </a:defPPr>
    <a:lvl1pPr marL="0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5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4" algn="l" defTabSz="457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D9D7FE-02A5-4F71-9729-93ED10023F82}">
          <p14:sldIdLst>
            <p14:sldId id="256"/>
            <p14:sldId id="402"/>
            <p14:sldId id="403"/>
            <p14:sldId id="350"/>
          </p14:sldIdLst>
        </p14:section>
        <p14:section name="Untitled Section" id="{26305994-409F-4449-A644-0798C79D171B}">
          <p14:sldIdLst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21"/>
            <p14:sldId id="422"/>
            <p14:sldId id="416"/>
            <p14:sldId id="356"/>
            <p14:sldId id="420"/>
            <p14:sldId id="385"/>
            <p14:sldId id="358"/>
            <p14:sldId id="345"/>
            <p14:sldId id="418"/>
            <p14:sldId id="392"/>
            <p14:sldId id="394"/>
            <p14:sldId id="395"/>
            <p14:sldId id="396"/>
            <p14:sldId id="397"/>
            <p14:sldId id="398"/>
            <p14:sldId id="419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81" userDrawn="1">
          <p15:clr>
            <a:srgbClr val="A4A3A4"/>
          </p15:clr>
        </p15:guide>
        <p15:guide id="2" pos="1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13F"/>
    <a:srgbClr val="DA1AAF"/>
    <a:srgbClr val="F15A29"/>
    <a:srgbClr val="ADD5D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5332" autoAdjust="0"/>
  </p:normalViewPr>
  <p:slideViewPr>
    <p:cSldViewPr snapToGrid="0" showGuides="1">
      <p:cViewPr varScale="1">
        <p:scale>
          <a:sx n="208" d="100"/>
          <a:sy n="208" d="100"/>
        </p:scale>
        <p:origin x="336" y="162"/>
      </p:cViewPr>
      <p:guideLst>
        <p:guide orient="horz" pos="1081"/>
        <p:guide pos="15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vshin\sudalgaa\&#1061;&#1091;&#1083;&#1076;\&#1084;&#1072;&#1083;%20&#1093;&#1199;&#1089;&#1085;&#1101;&#1075;&#109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dirty="0">
                <a:latin typeface="Arial Mon" panose="020B0604020202020204" pitchFamily="34" charset="0"/>
              </a:rPr>
              <a:t>Хүн  амын тоо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Хүн  амын тоо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Mon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PowerPoint]Sheet1'!$B$1:$L$1</c:f>
              <c:strCache>
                <c:ptCount val="11"/>
                <c:pt idx="0">
                  <c:v>2008 он</c:v>
                </c:pt>
                <c:pt idx="1">
                  <c:v>2009 он</c:v>
                </c:pt>
                <c:pt idx="2">
                  <c:v>2010 он</c:v>
                </c:pt>
                <c:pt idx="3">
                  <c:v>2011 он</c:v>
                </c:pt>
                <c:pt idx="4">
                  <c:v>2012 он</c:v>
                </c:pt>
                <c:pt idx="5">
                  <c:v>2013 он</c:v>
                </c:pt>
                <c:pt idx="6">
                  <c:v>2014 он</c:v>
                </c:pt>
                <c:pt idx="7">
                  <c:v>2015 он</c:v>
                </c:pt>
                <c:pt idx="8">
                  <c:v>2016 он</c:v>
                </c:pt>
                <c:pt idx="9">
                  <c:v>2017 он</c:v>
                </c:pt>
                <c:pt idx="10">
                  <c:v>2018 он</c:v>
                </c:pt>
              </c:strCache>
            </c:strRef>
          </c:cat>
          <c:val>
            <c:numRef>
              <c:f>'[Chart in Microsoft PowerPoint]Sheet1'!$B$2:$L$2</c:f>
              <c:numCache>
                <c:formatCode>General</c:formatCode>
                <c:ptCount val="11"/>
                <c:pt idx="0">
                  <c:v>1906</c:v>
                </c:pt>
                <c:pt idx="1">
                  <c:v>1898</c:v>
                </c:pt>
                <c:pt idx="2">
                  <c:v>1713</c:v>
                </c:pt>
                <c:pt idx="3">
                  <c:v>1628</c:v>
                </c:pt>
                <c:pt idx="4">
                  <c:v>1591</c:v>
                </c:pt>
                <c:pt idx="5">
                  <c:v>1547</c:v>
                </c:pt>
                <c:pt idx="6">
                  <c:v>1552</c:v>
                </c:pt>
                <c:pt idx="7">
                  <c:v>1575</c:v>
                </c:pt>
                <c:pt idx="8">
                  <c:v>1616</c:v>
                </c:pt>
                <c:pt idx="9">
                  <c:v>1677</c:v>
                </c:pt>
                <c:pt idx="10">
                  <c:v>1694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4C-4737-A469-C51D2190F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333552"/>
        <c:axId val="156941784"/>
      </c:barChart>
      <c:catAx>
        <c:axId val="15433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Mon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941784"/>
        <c:crosses val="autoZero"/>
        <c:auto val="1"/>
        <c:lblAlgn val="ctr"/>
        <c:lblOffset val="100"/>
        <c:noMultiLvlLbl val="0"/>
      </c:catAx>
      <c:valAx>
        <c:axId val="15694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Mon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33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2540C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653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FC-4986-9D20-654F5AE394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Дэлгэрэмт баг</c:v>
                </c:pt>
                <c:pt idx="2">
                  <c:v>Цахиурт баг</c:v>
                </c:pt>
                <c:pt idx="3">
                  <c:v>Баянбулаг баг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64</c:v>
                </c:pt>
                <c:pt idx="2">
                  <c:v>356</c:v>
                </c:pt>
                <c:pt idx="3">
                  <c:v>233</c:v>
                </c:pt>
                <c:pt idx="4">
                  <c:v>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73-4A1B-9DDC-F09D48E0CD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45656256"/>
        <c:axId val="154570576"/>
      </c:barChart>
      <c:catAx>
        <c:axId val="24565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254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570576"/>
        <c:crosses val="autoZero"/>
        <c:auto val="1"/>
        <c:lblAlgn val="ctr"/>
        <c:lblOffset val="100"/>
        <c:noMultiLvlLbl val="0"/>
      </c:catAx>
      <c:valAx>
        <c:axId val="154570576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2456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D499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10 517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8B-42F0-83A5-B6770FDF12C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1434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8B-42F0-83A5-B6770FDF12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3156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8B-42F0-83A5-B6770FDF12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1684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8B-42F0-83A5-B6770FDF12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6274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18B-42F0-83A5-B6770FDF12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дэлгэр-эмт баг</c:v>
                </c:pt>
                <c:pt idx="2">
                  <c:v>цахиурт баг</c:v>
                </c:pt>
                <c:pt idx="3">
                  <c:v>баян булаг баг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12401</c:v>
                </c:pt>
                <c:pt idx="2">
                  <c:v>15538</c:v>
                </c:pt>
                <c:pt idx="3">
                  <c:v>18808</c:v>
                </c:pt>
                <c:pt idx="4">
                  <c:v>24145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43-49E5-88B6-48C2392F8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48525392"/>
        <c:axId val="248525784"/>
      </c:barChart>
      <c:catAx>
        <c:axId val="24852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D49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8525784"/>
        <c:crosses val="autoZero"/>
        <c:auto val="1"/>
        <c:lblAlgn val="ctr"/>
        <c:lblOffset val="100"/>
        <c:noMultiLvlLbl val="0"/>
      </c:catAx>
      <c:valAx>
        <c:axId val="248525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52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01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4 872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E6D-46EC-AA3E-D87DC847124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1152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6D-46EC-AA3E-D87DC84712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2014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E6D-46EC-AA3E-D87DC84712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1507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E6D-46EC-AA3E-D87DC84712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4673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E6D-46EC-AA3E-D87DC84712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Дэлгэр -эмт</c:v>
                </c:pt>
                <c:pt idx="2">
                  <c:v>Цахиурт баг</c:v>
                </c:pt>
                <c:pt idx="3">
                  <c:v>Баян булаг баг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1152</c:v>
                </c:pt>
                <c:pt idx="2">
                  <c:v>2014</c:v>
                </c:pt>
                <c:pt idx="3">
                  <c:v>1507</c:v>
                </c:pt>
                <c:pt idx="4">
                  <c:v>4673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A3-4272-B75A-E5F4AF797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48526568"/>
        <c:axId val="248526960"/>
      </c:barChart>
      <c:catAx>
        <c:axId val="248526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01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8526960"/>
        <c:crosses val="autoZero"/>
        <c:auto val="1"/>
        <c:lblAlgn val="ctr"/>
        <c:lblOffset val="100"/>
        <c:noMultiLvlLbl val="0"/>
      </c:catAx>
      <c:valAx>
        <c:axId val="248526960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24852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58160556325626"/>
          <c:y val="0"/>
          <c:w val="0.71704387021575389"/>
          <c:h val="0.891020927960308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140 627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B8B-4887-A048-6245A15277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997806095025016"/>
                  <c:y val="-9.90718836724474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25124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8B-4887-A048-6245A15277D1}"/>
                </c:ext>
                <c:ext xmlns:c15="http://schemas.microsoft.com/office/drawing/2012/chart" uri="{CE6537A1-D6FC-4f65-9D91-7224C49458BB}">
                  <c15:layout>
                    <c:manualLayout>
                      <c:w val="0.20217259864638104"/>
                      <c:h val="0.24272611499749394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34256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B8B-4887-A048-6245A15277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4998792169701883"/>
                  <c:y val="-9.9071883672446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28471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B8B-4887-A048-6245A15277D1}"/>
                </c:ext>
                <c:ext xmlns:c15="http://schemas.microsoft.com/office/drawing/2012/chart" uri="{CE6537A1-D6FC-4f65-9D91-7224C49458BB}">
                  <c15:layout>
                    <c:manualLayout>
                      <c:w val="0.25512246388486337"/>
                      <c:h val="0.2427261149974939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8.4252985766604421E-2"/>
                  <c:y val="-2.2228376293736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87851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B8B-4887-A048-6245A15277D1}"/>
                </c:ext>
                <c:ext xmlns:c15="http://schemas.microsoft.com/office/drawing/2012/chart" uri="{CE6537A1-D6FC-4f65-9D91-7224C49458BB}">
                  <c15:layout>
                    <c:manualLayout>
                      <c:w val="0.26539154826055256"/>
                      <c:h val="0.242726114997493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Дэлгэр эмт</c:v>
                </c:pt>
                <c:pt idx="2">
                  <c:v>Цахиурт баг</c:v>
                </c:pt>
                <c:pt idx="3">
                  <c:v>Баян булаг баг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25124</c:v>
                </c:pt>
                <c:pt idx="2">
                  <c:v>34256</c:v>
                </c:pt>
                <c:pt idx="3">
                  <c:v>28471</c:v>
                </c:pt>
                <c:pt idx="4">
                  <c:v>87851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6E-431E-B824-FED967E7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48527744"/>
        <c:axId val="248528136"/>
      </c:barChart>
      <c:catAx>
        <c:axId val="24852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A0A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8528136"/>
        <c:crosses val="autoZero"/>
        <c:auto val="1"/>
        <c:lblAlgn val="ctr"/>
        <c:lblOffset val="100"/>
        <c:noMultiLvlLbl val="0"/>
      </c:catAx>
      <c:valAx>
        <c:axId val="248528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52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B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128 860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395-4EE0-8840-A0F5F8BE7E5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22818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95-4EE0-8840-A0F5F8BE7E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30432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95-4EE0-8840-A0F5F8BE7E5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-0.21757622520991485"/>
                  <c:y val="4.95359418362232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33158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95-4EE0-8840-A0F5F8BE7E51}"/>
                </c:ext>
                <c:ext xmlns:c15="http://schemas.microsoft.com/office/drawing/2012/chart" uri="{CE6537A1-D6FC-4f65-9D91-7224C49458BB}">
                  <c15:layout>
                    <c:manualLayout>
                      <c:w val="0.20891158419426198"/>
                      <c:h val="0.2427261149974939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5628252676885485"/>
                  <c:y val="-9.90718836724465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86408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95-4EE0-8840-A0F5F8BE7E51}"/>
                </c:ext>
                <c:ext xmlns:c15="http://schemas.microsoft.com/office/drawing/2012/chart" uri="{CE6537A1-D6FC-4f65-9D91-7224C49458BB}">
                  <c15:layout>
                    <c:manualLayout>
                      <c:w val="0.21147885528818428"/>
                      <c:h val="0.242726114997493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Дэлгэр эмт</c:v>
                </c:pt>
                <c:pt idx="2">
                  <c:v>Цахиурт баг</c:v>
                </c:pt>
                <c:pt idx="3">
                  <c:v>Баян булаг баг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131332</c:v>
                </c:pt>
                <c:pt idx="2">
                  <c:v>136420</c:v>
                </c:pt>
                <c:pt idx="3">
                  <c:v>176413</c:v>
                </c:pt>
                <c:pt idx="4">
                  <c:v>245710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58-457C-949A-C077488EF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48528920"/>
        <c:axId val="248881680"/>
      </c:barChart>
      <c:catAx>
        <c:axId val="248528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B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8881680"/>
        <c:crosses val="autoZero"/>
        <c:auto val="1"/>
        <c:lblAlgn val="ctr"/>
        <c:lblOffset val="100"/>
        <c:noMultiLvlLbl val="0"/>
      </c:catAx>
      <c:valAx>
        <c:axId val="248881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52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sideWall>
    <c:back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440742751113429E-2"/>
          <c:y val="0.22541807351890158"/>
          <c:w val="0.81426043982748475"/>
          <c:h val="0.500343198589899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Төрөлт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56-4C65-ACBF-949AB348BF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9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  <c:pt idx="5">
                  <c:v>2015 он</c:v>
                </c:pt>
                <c:pt idx="6">
                  <c:v>2016 он</c:v>
                </c:pt>
                <c:pt idx="7">
                  <c:v>2017 он</c:v>
                </c:pt>
                <c:pt idx="8">
                  <c:v>2018он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33</c:v>
                </c:pt>
                <c:pt idx="1">
                  <c:v>31</c:v>
                </c:pt>
                <c:pt idx="2">
                  <c:v>45</c:v>
                </c:pt>
                <c:pt idx="3">
                  <c:v>31</c:v>
                </c:pt>
                <c:pt idx="4">
                  <c:v>35</c:v>
                </c:pt>
                <c:pt idx="5">
                  <c:v>38</c:v>
                </c:pt>
                <c:pt idx="6">
                  <c:v>35</c:v>
                </c:pt>
                <c:pt idx="7">
                  <c:v>37</c:v>
                </c:pt>
                <c:pt idx="8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56-4C65-ACBF-949AB348BF5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Нас баралт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256-4C65-ACBF-949AB348BF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9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  <c:pt idx="5">
                  <c:v>2015 он</c:v>
                </c:pt>
                <c:pt idx="6">
                  <c:v>2016 он</c:v>
                </c:pt>
                <c:pt idx="7">
                  <c:v>2017 он</c:v>
                </c:pt>
                <c:pt idx="8">
                  <c:v>2018он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17</c:v>
                </c:pt>
                <c:pt idx="1">
                  <c:v>14</c:v>
                </c:pt>
                <c:pt idx="2">
                  <c:v>9</c:v>
                </c:pt>
                <c:pt idx="3">
                  <c:v>16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8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56-4C65-ACBF-949AB348BF5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Sheet1!$B$1:$K$1</c:f>
              <c:strCache>
                <c:ptCount val="9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  <c:pt idx="5">
                  <c:v>2015 он</c:v>
                </c:pt>
                <c:pt idx="6">
                  <c:v>2016 он</c:v>
                </c:pt>
                <c:pt idx="7">
                  <c:v>2017 он</c:v>
                </c:pt>
                <c:pt idx="8">
                  <c:v>2018он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56-4C65-ACBF-949AB348BF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780240"/>
        <c:axId val="245410856"/>
        <c:axId val="0"/>
      </c:bar3DChart>
      <c:catAx>
        <c:axId val="15778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410856"/>
        <c:crosses val="autoZero"/>
        <c:auto val="1"/>
        <c:lblAlgn val="ctr"/>
        <c:lblOffset val="100"/>
        <c:noMultiLvlLbl val="0"/>
      </c:catAx>
      <c:valAx>
        <c:axId val="245410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780240"/>
        <c:crosses val="autoZero"/>
        <c:crossBetween val="between"/>
      </c:valAx>
      <c:spPr>
        <a:solidFill>
          <a:schemeClr val="lt1"/>
        </a:solid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Малтай өрх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PowerPoint]Sheet1'!$B$1:$K$1</c:f>
              <c:strCache>
                <c:ptCount val="10"/>
                <c:pt idx="0">
                  <c:v>2009 он</c:v>
                </c:pt>
                <c:pt idx="1">
                  <c:v>2010 он</c:v>
                </c:pt>
                <c:pt idx="2">
                  <c:v>2011 он</c:v>
                </c:pt>
                <c:pt idx="3">
                  <c:v>2012 он</c:v>
                </c:pt>
                <c:pt idx="4">
                  <c:v>2013 он</c:v>
                </c:pt>
                <c:pt idx="5">
                  <c:v>2014 он</c:v>
                </c:pt>
                <c:pt idx="6">
                  <c:v>2015 он</c:v>
                </c:pt>
                <c:pt idx="7">
                  <c:v>2016 он</c:v>
                </c:pt>
                <c:pt idx="8">
                  <c:v>2017 он</c:v>
                </c:pt>
                <c:pt idx="9">
                  <c:v>2018 он</c:v>
                </c:pt>
              </c:strCache>
            </c:strRef>
          </c:cat>
          <c:val>
            <c:numRef>
              <c:f>'[Chart in Microsoft PowerPoint]Sheet1'!$B$2:$K$2</c:f>
              <c:numCache>
                <c:formatCode>General</c:formatCode>
                <c:ptCount val="10"/>
                <c:pt idx="0">
                  <c:v>427</c:v>
                </c:pt>
                <c:pt idx="1">
                  <c:v>378</c:v>
                </c:pt>
                <c:pt idx="2">
                  <c:v>364</c:v>
                </c:pt>
                <c:pt idx="3">
                  <c:v>348</c:v>
                </c:pt>
                <c:pt idx="4">
                  <c:v>351</c:v>
                </c:pt>
                <c:pt idx="5">
                  <c:v>362</c:v>
                </c:pt>
                <c:pt idx="6">
                  <c:v>377</c:v>
                </c:pt>
                <c:pt idx="7">
                  <c:v>313</c:v>
                </c:pt>
                <c:pt idx="8">
                  <c:v>426</c:v>
                </c:pt>
                <c:pt idx="9">
                  <c:v>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E6-4912-B6DE-5EC1AF1DA4E4}"/>
            </c:ext>
          </c:extLst>
        </c:ser>
        <c:ser>
          <c:idx val="1"/>
          <c:order val="1"/>
          <c:tx>
            <c:strRef>
              <c:f>'[Chart in Microsoft PowerPoint]Sheet1'!$A$3</c:f>
              <c:strCache>
                <c:ptCount val="1"/>
                <c:pt idx="0">
                  <c:v>Малчин өрх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PowerPoint]Sheet1'!$B$1:$K$1</c:f>
              <c:strCache>
                <c:ptCount val="10"/>
                <c:pt idx="0">
                  <c:v>2009 он</c:v>
                </c:pt>
                <c:pt idx="1">
                  <c:v>2010 он</c:v>
                </c:pt>
                <c:pt idx="2">
                  <c:v>2011 он</c:v>
                </c:pt>
                <c:pt idx="3">
                  <c:v>2012 он</c:v>
                </c:pt>
                <c:pt idx="4">
                  <c:v>2013 он</c:v>
                </c:pt>
                <c:pt idx="5">
                  <c:v>2014 он</c:v>
                </c:pt>
                <c:pt idx="6">
                  <c:v>2015 он</c:v>
                </c:pt>
                <c:pt idx="7">
                  <c:v>2016 он</c:v>
                </c:pt>
                <c:pt idx="8">
                  <c:v>2017 он</c:v>
                </c:pt>
                <c:pt idx="9">
                  <c:v>2018 он</c:v>
                </c:pt>
              </c:strCache>
            </c:strRef>
          </c:cat>
          <c:val>
            <c:numRef>
              <c:f>'[Chart in Microsoft PowerPoint]Sheet1'!$B$3:$K$3</c:f>
              <c:numCache>
                <c:formatCode>General</c:formatCode>
                <c:ptCount val="10"/>
                <c:pt idx="0">
                  <c:v>368</c:v>
                </c:pt>
                <c:pt idx="1">
                  <c:v>330</c:v>
                </c:pt>
                <c:pt idx="2">
                  <c:v>325</c:v>
                </c:pt>
                <c:pt idx="3">
                  <c:v>292</c:v>
                </c:pt>
                <c:pt idx="4">
                  <c:v>305</c:v>
                </c:pt>
                <c:pt idx="5">
                  <c:v>312</c:v>
                </c:pt>
                <c:pt idx="6">
                  <c:v>331</c:v>
                </c:pt>
                <c:pt idx="7">
                  <c:v>353</c:v>
                </c:pt>
                <c:pt idx="8">
                  <c:v>375</c:v>
                </c:pt>
                <c:pt idx="9">
                  <c:v>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E6-4912-B6DE-5EC1AF1DA4E4}"/>
            </c:ext>
          </c:extLst>
        </c:ser>
        <c:ser>
          <c:idx val="2"/>
          <c:order val="2"/>
          <c:tx>
            <c:strRef>
              <c:f>'[Chart in Microsoft PowerPoint]Sheet1'!$A$4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'[Chart in Microsoft PowerPoint]Sheet1'!$B$1:$K$1</c:f>
              <c:strCache>
                <c:ptCount val="10"/>
                <c:pt idx="0">
                  <c:v>2009 он</c:v>
                </c:pt>
                <c:pt idx="1">
                  <c:v>2010 он</c:v>
                </c:pt>
                <c:pt idx="2">
                  <c:v>2011 он</c:v>
                </c:pt>
                <c:pt idx="3">
                  <c:v>2012 он</c:v>
                </c:pt>
                <c:pt idx="4">
                  <c:v>2013 он</c:v>
                </c:pt>
                <c:pt idx="5">
                  <c:v>2014 он</c:v>
                </c:pt>
                <c:pt idx="6">
                  <c:v>2015 он</c:v>
                </c:pt>
                <c:pt idx="7">
                  <c:v>2016 он</c:v>
                </c:pt>
                <c:pt idx="8">
                  <c:v>2017 он</c:v>
                </c:pt>
                <c:pt idx="9">
                  <c:v>2018 он</c:v>
                </c:pt>
              </c:strCache>
            </c:strRef>
          </c:cat>
          <c:val>
            <c:numRef>
              <c:f>'[Chart in Microsoft PowerPoint]Sheet1'!$B$4:$K$4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E6-4912-B6DE-5EC1AF1DA4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5677488"/>
        <c:axId val="245396776"/>
      </c:barChart>
      <c:catAx>
        <c:axId val="24567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396776"/>
        <c:crosses val="autoZero"/>
        <c:auto val="1"/>
        <c:lblAlgn val="ctr"/>
        <c:lblOffset val="100"/>
        <c:noMultiLvlLbl val="0"/>
      </c:catAx>
      <c:valAx>
        <c:axId val="245396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56774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sideWall>
    <c:back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440742751113429E-2"/>
          <c:y val="0.22541807351890158"/>
          <c:w val="0.81426043982748475"/>
          <c:h val="0.500343198589899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Малчдын тоо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E77-474E-A387-2A7B296CBEB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9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  <c:pt idx="5">
                  <c:v>2015 он</c:v>
                </c:pt>
                <c:pt idx="6">
                  <c:v>2016 он</c:v>
                </c:pt>
                <c:pt idx="7">
                  <c:v>2017 он</c:v>
                </c:pt>
                <c:pt idx="8">
                  <c:v>2018он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605</c:v>
                </c:pt>
                <c:pt idx="1">
                  <c:v>554</c:v>
                </c:pt>
                <c:pt idx="2">
                  <c:v>520</c:v>
                </c:pt>
                <c:pt idx="3">
                  <c:v>541</c:v>
                </c:pt>
                <c:pt idx="4">
                  <c:v>547</c:v>
                </c:pt>
                <c:pt idx="5">
                  <c:v>572</c:v>
                </c:pt>
                <c:pt idx="6">
                  <c:v>600</c:v>
                </c:pt>
                <c:pt idx="7">
                  <c:v>623</c:v>
                </c:pt>
                <c:pt idx="8">
                  <c:v>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7-474E-A387-2A7B296CBEB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Эмэгтэй малчдын тоо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656709893632522E-2"/>
                  <c:y val="2.66175394914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56709893632522E-2"/>
                  <c:y val="6.6543848728540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7425324202243925E-3"/>
                  <c:y val="1.9963154618562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7425324202243387E-3"/>
                  <c:y val="2.66175394914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48506484044873E-2"/>
                  <c:y val="1.3308769745708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48506484044873E-2"/>
                  <c:y val="6.6543848728540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656709893632522E-2"/>
                  <c:y val="-6.09978233491020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485064840448677E-2"/>
                  <c:y val="-1.3308769745708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6227597260673176E-2"/>
                  <c:y val="-6.6543848728541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E77-474E-A387-2A7B296CBEB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9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  <c:pt idx="5">
                  <c:v>2015 он</c:v>
                </c:pt>
                <c:pt idx="6">
                  <c:v>2016 он</c:v>
                </c:pt>
                <c:pt idx="7">
                  <c:v>2017 он</c:v>
                </c:pt>
                <c:pt idx="8">
                  <c:v>2018он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293</c:v>
                </c:pt>
                <c:pt idx="1">
                  <c:v>262</c:v>
                </c:pt>
                <c:pt idx="2">
                  <c:v>252</c:v>
                </c:pt>
                <c:pt idx="3">
                  <c:v>259</c:v>
                </c:pt>
                <c:pt idx="4">
                  <c:v>258</c:v>
                </c:pt>
                <c:pt idx="5">
                  <c:v>255</c:v>
                </c:pt>
                <c:pt idx="6">
                  <c:v>285</c:v>
                </c:pt>
                <c:pt idx="7">
                  <c:v>282</c:v>
                </c:pt>
                <c:pt idx="8">
                  <c:v>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77-474E-A387-2A7B296CBEB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Sheet1!$B$1:$K$1</c:f>
              <c:strCache>
                <c:ptCount val="9"/>
                <c:pt idx="0">
                  <c:v>2010 он</c:v>
                </c:pt>
                <c:pt idx="1">
                  <c:v>2011 он</c:v>
                </c:pt>
                <c:pt idx="2">
                  <c:v>2012 он</c:v>
                </c:pt>
                <c:pt idx="3">
                  <c:v>2013 он</c:v>
                </c:pt>
                <c:pt idx="4">
                  <c:v>2014 он</c:v>
                </c:pt>
                <c:pt idx="5">
                  <c:v>2015 он</c:v>
                </c:pt>
                <c:pt idx="6">
                  <c:v>2016 он</c:v>
                </c:pt>
                <c:pt idx="7">
                  <c:v>2017 он</c:v>
                </c:pt>
                <c:pt idx="8">
                  <c:v>2018он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77-474E-A387-2A7B296CBE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5300416"/>
        <c:axId val="245396344"/>
        <c:axId val="0"/>
      </c:bar3DChart>
      <c:catAx>
        <c:axId val="2453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396344"/>
        <c:crosses val="autoZero"/>
        <c:auto val="1"/>
        <c:lblAlgn val="ctr"/>
        <c:lblOffset val="100"/>
        <c:noMultiLvlLbl val="0"/>
      </c:catAx>
      <c:valAx>
        <c:axId val="245396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5300416"/>
        <c:crosses val="autoZero"/>
        <c:crossBetween val="between"/>
      </c:valAx>
      <c:spPr>
        <a:solidFill>
          <a:schemeClr val="lt1"/>
        </a:solid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15-34 нас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PowerPoint]Sheet1'!$B$1:$K$1</c:f>
              <c:strCache>
                <c:ptCount val="10"/>
                <c:pt idx="0">
                  <c:v>2009 он</c:v>
                </c:pt>
                <c:pt idx="1">
                  <c:v>2010 он</c:v>
                </c:pt>
                <c:pt idx="2">
                  <c:v>2011он</c:v>
                </c:pt>
                <c:pt idx="3">
                  <c:v>2012 он</c:v>
                </c:pt>
                <c:pt idx="4">
                  <c:v>2013 он</c:v>
                </c:pt>
                <c:pt idx="5">
                  <c:v>2014 он</c:v>
                </c:pt>
                <c:pt idx="6">
                  <c:v>2015он</c:v>
                </c:pt>
                <c:pt idx="7">
                  <c:v>2016 он</c:v>
                </c:pt>
                <c:pt idx="8">
                  <c:v>2017 он</c:v>
                </c:pt>
                <c:pt idx="9">
                  <c:v>2018 он</c:v>
                </c:pt>
              </c:strCache>
            </c:strRef>
          </c:cat>
          <c:val>
            <c:numRef>
              <c:f>'[Chart in Microsoft PowerPoint]Sheet1'!$B$2:$K$2</c:f>
              <c:numCache>
                <c:formatCode>General</c:formatCode>
                <c:ptCount val="10"/>
                <c:pt idx="0">
                  <c:v>47.9</c:v>
                </c:pt>
                <c:pt idx="1">
                  <c:v>42.1</c:v>
                </c:pt>
                <c:pt idx="2">
                  <c:v>44.4</c:v>
                </c:pt>
                <c:pt idx="3">
                  <c:v>37.5</c:v>
                </c:pt>
                <c:pt idx="4">
                  <c:v>39.700000000000003</c:v>
                </c:pt>
                <c:pt idx="5">
                  <c:v>35.799999999999997</c:v>
                </c:pt>
                <c:pt idx="6">
                  <c:v>32.799999999999997</c:v>
                </c:pt>
                <c:pt idx="7">
                  <c:v>32.299999999999997</c:v>
                </c:pt>
                <c:pt idx="8">
                  <c:v>34.799999999999997</c:v>
                </c:pt>
                <c:pt idx="9">
                  <c:v>32.200000000000003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7E-4A35-A266-D761FF1234A1}"/>
            </c:ext>
          </c:extLst>
        </c:ser>
        <c:ser>
          <c:idx val="1"/>
          <c:order val="1"/>
          <c:tx>
            <c:strRef>
              <c:f>'[Chart in Microsoft PowerPoint]Sheet1'!$A$3</c:f>
              <c:strCache>
                <c:ptCount val="1"/>
                <c:pt idx="0">
                  <c:v>35-59 нас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PowerPoint]Sheet1'!$B$1:$K$1</c:f>
              <c:strCache>
                <c:ptCount val="10"/>
                <c:pt idx="0">
                  <c:v>2009 он</c:v>
                </c:pt>
                <c:pt idx="1">
                  <c:v>2010 он</c:v>
                </c:pt>
                <c:pt idx="2">
                  <c:v>2011он</c:v>
                </c:pt>
                <c:pt idx="3">
                  <c:v>2012 он</c:v>
                </c:pt>
                <c:pt idx="4">
                  <c:v>2013 он</c:v>
                </c:pt>
                <c:pt idx="5">
                  <c:v>2014 он</c:v>
                </c:pt>
                <c:pt idx="6">
                  <c:v>2015он</c:v>
                </c:pt>
                <c:pt idx="7">
                  <c:v>2016 он</c:v>
                </c:pt>
                <c:pt idx="8">
                  <c:v>2017 он</c:v>
                </c:pt>
                <c:pt idx="9">
                  <c:v>2018 он</c:v>
                </c:pt>
              </c:strCache>
            </c:strRef>
          </c:cat>
          <c:val>
            <c:numRef>
              <c:f>'[Chart in Microsoft PowerPoint]Sheet1'!$B$3:$K$3</c:f>
              <c:numCache>
                <c:formatCode>General</c:formatCode>
                <c:ptCount val="10"/>
                <c:pt idx="0">
                  <c:v>33.299999999999997</c:v>
                </c:pt>
                <c:pt idx="1">
                  <c:v>40.700000000000003</c:v>
                </c:pt>
                <c:pt idx="2">
                  <c:v>35.700000000000003</c:v>
                </c:pt>
                <c:pt idx="3">
                  <c:v>44.8</c:v>
                </c:pt>
                <c:pt idx="4">
                  <c:v>43.1</c:v>
                </c:pt>
                <c:pt idx="5">
                  <c:v>48.8</c:v>
                </c:pt>
                <c:pt idx="6">
                  <c:v>51.7</c:v>
                </c:pt>
                <c:pt idx="7">
                  <c:v>50.7</c:v>
                </c:pt>
                <c:pt idx="8">
                  <c:v>45.3</c:v>
                </c:pt>
                <c:pt idx="9">
                  <c:v>47.8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7E-4A35-A266-D761FF1234A1}"/>
            </c:ext>
          </c:extLst>
        </c:ser>
        <c:ser>
          <c:idx val="2"/>
          <c:order val="2"/>
          <c:tx>
            <c:strRef>
              <c:f>'[Chart in Microsoft PowerPoint]Sheet1'!$A$4</c:f>
              <c:strCache>
                <c:ptCount val="1"/>
                <c:pt idx="0">
                  <c:v>60 дээш нас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7E-4A35-A266-D761FF1234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PowerPoint]Sheet1'!$B$1:$K$1</c:f>
              <c:strCache>
                <c:ptCount val="10"/>
                <c:pt idx="0">
                  <c:v>2009 он</c:v>
                </c:pt>
                <c:pt idx="1">
                  <c:v>2010 он</c:v>
                </c:pt>
                <c:pt idx="2">
                  <c:v>2011он</c:v>
                </c:pt>
                <c:pt idx="3">
                  <c:v>2012 он</c:v>
                </c:pt>
                <c:pt idx="4">
                  <c:v>2013 он</c:v>
                </c:pt>
                <c:pt idx="5">
                  <c:v>2014 он</c:v>
                </c:pt>
                <c:pt idx="6">
                  <c:v>2015он</c:v>
                </c:pt>
                <c:pt idx="7">
                  <c:v>2016 он</c:v>
                </c:pt>
                <c:pt idx="8">
                  <c:v>2017 он</c:v>
                </c:pt>
                <c:pt idx="9">
                  <c:v>2018 он</c:v>
                </c:pt>
              </c:strCache>
            </c:strRef>
          </c:cat>
          <c:val>
            <c:numRef>
              <c:f>'[Chart in Microsoft PowerPoint]Sheet1'!$B$4:$K$4</c:f>
              <c:numCache>
                <c:formatCode>General</c:formatCode>
                <c:ptCount val="10"/>
                <c:pt idx="0">
                  <c:v>18.600000000000001</c:v>
                </c:pt>
                <c:pt idx="1">
                  <c:v>17.100000000000001</c:v>
                </c:pt>
                <c:pt idx="2">
                  <c:v>19.8</c:v>
                </c:pt>
                <c:pt idx="3">
                  <c:v>17.7</c:v>
                </c:pt>
                <c:pt idx="4">
                  <c:v>17.2</c:v>
                </c:pt>
                <c:pt idx="5">
                  <c:v>15.4</c:v>
                </c:pt>
                <c:pt idx="6">
                  <c:v>15.4</c:v>
                </c:pt>
                <c:pt idx="7">
                  <c:v>17</c:v>
                </c:pt>
                <c:pt idx="8">
                  <c:v>19.899999999999999</c:v>
                </c:pt>
                <c:pt idx="9">
                  <c:v>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7E-4A35-A266-D761FF1234A1}"/>
            </c:ext>
          </c:extLst>
        </c:ser>
        <c:ser>
          <c:idx val="3"/>
          <c:order val="3"/>
          <c:tx>
            <c:strRef>
              <c:f>'[Chart in Microsoft PowerPoint]Sheet1'!$A$5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'[Chart in Microsoft PowerPoint]Sheet1'!$B$1:$K$1</c:f>
              <c:strCache>
                <c:ptCount val="10"/>
                <c:pt idx="0">
                  <c:v>2009 он</c:v>
                </c:pt>
                <c:pt idx="1">
                  <c:v>2010 он</c:v>
                </c:pt>
                <c:pt idx="2">
                  <c:v>2011он</c:v>
                </c:pt>
                <c:pt idx="3">
                  <c:v>2012 он</c:v>
                </c:pt>
                <c:pt idx="4">
                  <c:v>2013 он</c:v>
                </c:pt>
                <c:pt idx="5">
                  <c:v>2014 он</c:v>
                </c:pt>
                <c:pt idx="6">
                  <c:v>2015он</c:v>
                </c:pt>
                <c:pt idx="7">
                  <c:v>2016 он</c:v>
                </c:pt>
                <c:pt idx="8">
                  <c:v>2017 он</c:v>
                </c:pt>
                <c:pt idx="9">
                  <c:v>2018 он</c:v>
                </c:pt>
              </c:strCache>
            </c:strRef>
          </c:cat>
          <c:val>
            <c:numRef>
              <c:f>'[Chart in Microsoft PowerPoint]Sheet1'!$B$5:$K$5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7E-4A35-A266-D761FF1234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6604080"/>
        <c:axId val="154571752"/>
        <c:axId val="0"/>
      </c:bar3DChart>
      <c:catAx>
        <c:axId val="1566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571752"/>
        <c:crosses val="autoZero"/>
        <c:auto val="1"/>
        <c:lblAlgn val="ctr"/>
        <c:lblOffset val="100"/>
        <c:noMultiLvlLbl val="0"/>
      </c:catAx>
      <c:valAx>
        <c:axId val="15457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6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4570184"/>
        <c:axId val="245653512"/>
      </c:barChart>
      <c:catAx>
        <c:axId val="154570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5653512"/>
        <c:crosses val="autoZero"/>
        <c:auto val="1"/>
        <c:lblAlgn val="ctr"/>
        <c:lblOffset val="100"/>
        <c:noMultiLvlLbl val="0"/>
      </c:catAx>
      <c:valAx>
        <c:axId val="2456535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4570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3575427596265286E-2"/>
          <c:y val="3.1830238726790541E-2"/>
          <c:w val="0.9125992806032327"/>
          <c:h val="0.148190229536957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Arial Mon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04912635403512"/>
          <c:y val="4.9541038229896826E-2"/>
          <c:w val="0.86859870432147956"/>
          <c:h val="0.6656751570359098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200 хүртэл малтай өрх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2009 он</c:v>
                </c:pt>
                <c:pt idx="1">
                  <c:v>2010 он</c:v>
                </c:pt>
                <c:pt idx="2">
                  <c:v>2011он</c:v>
                </c:pt>
                <c:pt idx="3">
                  <c:v>2012 он</c:v>
                </c:pt>
                <c:pt idx="4">
                  <c:v>2013 он</c:v>
                </c:pt>
                <c:pt idx="5">
                  <c:v>2014 он</c:v>
                </c:pt>
                <c:pt idx="6">
                  <c:v>2015он</c:v>
                </c:pt>
                <c:pt idx="7">
                  <c:v>2016 он</c:v>
                </c:pt>
                <c:pt idx="8">
                  <c:v>2017 он</c:v>
                </c:pt>
                <c:pt idx="9">
                  <c:v>2018 он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53.2</c:v>
                </c:pt>
                <c:pt idx="1">
                  <c:v>83.1</c:v>
                </c:pt>
                <c:pt idx="2">
                  <c:v>71.400000000000006</c:v>
                </c:pt>
                <c:pt idx="3">
                  <c:v>67.2</c:v>
                </c:pt>
                <c:pt idx="4">
                  <c:v>60.4</c:v>
                </c:pt>
                <c:pt idx="5">
                  <c:v>52.8</c:v>
                </c:pt>
                <c:pt idx="6">
                  <c:v>47.7</c:v>
                </c:pt>
                <c:pt idx="7">
                  <c:v>30</c:v>
                </c:pt>
                <c:pt idx="8">
                  <c:v>36.6</c:v>
                </c:pt>
                <c:pt idx="9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BE-4476-99B5-4EAD6029BF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201-500 малтай өрх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2009 он</c:v>
                </c:pt>
                <c:pt idx="1">
                  <c:v>2010 он</c:v>
                </c:pt>
                <c:pt idx="2">
                  <c:v>2011он</c:v>
                </c:pt>
                <c:pt idx="3">
                  <c:v>2012 он</c:v>
                </c:pt>
                <c:pt idx="4">
                  <c:v>2013 он</c:v>
                </c:pt>
                <c:pt idx="5">
                  <c:v>2014 он</c:v>
                </c:pt>
                <c:pt idx="6">
                  <c:v>2015он</c:v>
                </c:pt>
                <c:pt idx="7">
                  <c:v>2016 он</c:v>
                </c:pt>
                <c:pt idx="8">
                  <c:v>2017 он</c:v>
                </c:pt>
                <c:pt idx="9">
                  <c:v>2018 он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36.299999999999997</c:v>
                </c:pt>
                <c:pt idx="1">
                  <c:v>13.2</c:v>
                </c:pt>
                <c:pt idx="2">
                  <c:v>23.4</c:v>
                </c:pt>
                <c:pt idx="3">
                  <c:v>26.7</c:v>
                </c:pt>
                <c:pt idx="4">
                  <c:v>29.1</c:v>
                </c:pt>
                <c:pt idx="5">
                  <c:v>30.1</c:v>
                </c:pt>
                <c:pt idx="6">
                  <c:v>29.2</c:v>
                </c:pt>
                <c:pt idx="7">
                  <c:v>40.6</c:v>
                </c:pt>
                <c:pt idx="8">
                  <c:v>22.1</c:v>
                </c:pt>
                <c:pt idx="9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BE-4476-99B5-4EAD6029BF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501-999 малтай өрх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2009 он</c:v>
                </c:pt>
                <c:pt idx="1">
                  <c:v>2010 он</c:v>
                </c:pt>
                <c:pt idx="2">
                  <c:v>2011он</c:v>
                </c:pt>
                <c:pt idx="3">
                  <c:v>2012 он</c:v>
                </c:pt>
                <c:pt idx="4">
                  <c:v>2013 он</c:v>
                </c:pt>
                <c:pt idx="5">
                  <c:v>2014 он</c:v>
                </c:pt>
                <c:pt idx="6">
                  <c:v>2015он</c:v>
                </c:pt>
                <c:pt idx="7">
                  <c:v>2016 он</c:v>
                </c:pt>
                <c:pt idx="8">
                  <c:v>2017 он</c:v>
                </c:pt>
                <c:pt idx="9">
                  <c:v>2018 он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7.7</c:v>
                </c:pt>
                <c:pt idx="1">
                  <c:v>1.6</c:v>
                </c:pt>
                <c:pt idx="2">
                  <c:v>2.7</c:v>
                </c:pt>
                <c:pt idx="3">
                  <c:v>3.7</c:v>
                </c:pt>
                <c:pt idx="4">
                  <c:v>7.1</c:v>
                </c:pt>
                <c:pt idx="5">
                  <c:v>11.6</c:v>
                </c:pt>
                <c:pt idx="6">
                  <c:v>15.1</c:v>
                </c:pt>
                <c:pt idx="7">
                  <c:v>21.7</c:v>
                </c:pt>
                <c:pt idx="8">
                  <c:v>14.1</c:v>
                </c:pt>
                <c:pt idx="9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BE-4476-99B5-4EAD6029BFF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1000 дээш малтай өрх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2009 он</c:v>
                </c:pt>
                <c:pt idx="1">
                  <c:v>2010 он</c:v>
                </c:pt>
                <c:pt idx="2">
                  <c:v>2011он</c:v>
                </c:pt>
                <c:pt idx="3">
                  <c:v>2012 он</c:v>
                </c:pt>
                <c:pt idx="4">
                  <c:v>2013 он</c:v>
                </c:pt>
                <c:pt idx="5">
                  <c:v>2014 он</c:v>
                </c:pt>
                <c:pt idx="6">
                  <c:v>2015он</c:v>
                </c:pt>
                <c:pt idx="7">
                  <c:v>2016 он</c:v>
                </c:pt>
                <c:pt idx="8">
                  <c:v>2017 он</c:v>
                </c:pt>
                <c:pt idx="9">
                  <c:v>2018 он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2.8</c:v>
                </c:pt>
                <c:pt idx="1">
                  <c:v>2.1</c:v>
                </c:pt>
                <c:pt idx="2">
                  <c:v>2.5</c:v>
                </c:pt>
                <c:pt idx="3">
                  <c:v>2.6</c:v>
                </c:pt>
                <c:pt idx="4">
                  <c:v>3.4</c:v>
                </c:pt>
                <c:pt idx="5">
                  <c:v>5.5</c:v>
                </c:pt>
                <c:pt idx="6">
                  <c:v>8</c:v>
                </c:pt>
                <c:pt idx="7">
                  <c:v>7.7</c:v>
                </c:pt>
                <c:pt idx="8">
                  <c:v>7.5</c:v>
                </c:pt>
                <c:pt idx="9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BE-4476-99B5-4EAD6029BF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45654296"/>
        <c:axId val="245654688"/>
        <c:axId val="0"/>
      </c:bar3DChart>
      <c:catAx>
        <c:axId val="24565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654688"/>
        <c:crosses val="autoZero"/>
        <c:auto val="1"/>
        <c:lblAlgn val="ctr"/>
        <c:lblOffset val="100"/>
        <c:noMultiLvlLbl val="0"/>
      </c:catAx>
      <c:valAx>
        <c:axId val="2456546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65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93866417757969E-2"/>
          <c:y val="0.85258596867718406"/>
          <c:w val="0.86191127491645669"/>
          <c:h val="0.12301462651459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0122818617139"/>
          <c:y val="5.0464854667027395E-2"/>
          <c:w val="0.7971188715914328"/>
          <c:h val="0.81939762861004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'[Chart 2 in Microsoft PowerPoint]Sheet1'!$A$2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PowerPoint]Sheet1'!$B$1:$K$1</c:f>
              <c:strCache>
                <c:ptCount val="10"/>
                <c:pt idx="1">
                  <c:v>2010 он</c:v>
                </c:pt>
                <c:pt idx="2">
                  <c:v>2011он</c:v>
                </c:pt>
                <c:pt idx="3">
                  <c:v>2012он</c:v>
                </c:pt>
                <c:pt idx="4">
                  <c:v>2013 он</c:v>
                </c:pt>
                <c:pt idx="5">
                  <c:v>2014он</c:v>
                </c:pt>
                <c:pt idx="6">
                  <c:v>2015он</c:v>
                </c:pt>
                <c:pt idx="7">
                  <c:v>2016он</c:v>
                </c:pt>
                <c:pt idx="8">
                  <c:v>2017он</c:v>
                </c:pt>
                <c:pt idx="9">
                  <c:v>2018он </c:v>
                </c:pt>
              </c:strCache>
            </c:strRef>
          </c:cat>
          <c:val>
            <c:numRef>
              <c:f>'[Chart 2 in Microsoft PowerPoint]Sheet1'!$B$2:$K$2</c:f>
              <c:numCache>
                <c:formatCode>General</c:formatCode>
                <c:ptCount val="10"/>
                <c:pt idx="1">
                  <c:v>51327</c:v>
                </c:pt>
                <c:pt idx="2">
                  <c:v>61500</c:v>
                </c:pt>
                <c:pt idx="3">
                  <c:v>72848</c:v>
                </c:pt>
                <c:pt idx="4">
                  <c:v>87095</c:v>
                </c:pt>
                <c:pt idx="5">
                  <c:v>114570</c:v>
                </c:pt>
                <c:pt idx="6">
                  <c:v>136965</c:v>
                </c:pt>
                <c:pt idx="7">
                  <c:v>154594</c:v>
                </c:pt>
                <c:pt idx="8">
                  <c:v>183870</c:v>
                </c:pt>
                <c:pt idx="9">
                  <c:v>185859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2F-4B5D-BD50-393B3FB238DE}"/>
            </c:ext>
          </c:extLst>
        </c:ser>
        <c:ser>
          <c:idx val="1"/>
          <c:order val="1"/>
          <c:tx>
            <c:strRef>
              <c:f>'[Chart 2 in Microsoft PowerPoint]Sheet1'!$A$3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'[Chart 2 in Microsoft PowerPoint]Sheet1'!$B$1:$K$1</c:f>
              <c:strCache>
                <c:ptCount val="10"/>
                <c:pt idx="1">
                  <c:v>2010 он</c:v>
                </c:pt>
                <c:pt idx="2">
                  <c:v>2011он</c:v>
                </c:pt>
                <c:pt idx="3">
                  <c:v>2012он</c:v>
                </c:pt>
                <c:pt idx="4">
                  <c:v>2013 он</c:v>
                </c:pt>
                <c:pt idx="5">
                  <c:v>2014он</c:v>
                </c:pt>
                <c:pt idx="6">
                  <c:v>2015он</c:v>
                </c:pt>
                <c:pt idx="7">
                  <c:v>2016он</c:v>
                </c:pt>
                <c:pt idx="8">
                  <c:v>2017он</c:v>
                </c:pt>
                <c:pt idx="9">
                  <c:v>2018он </c:v>
                </c:pt>
              </c:strCache>
            </c:strRef>
          </c:cat>
          <c:val>
            <c:numRef>
              <c:f>'[Chart 2 in Microsoft PowerPoint]Sheet1'!$B$3:$K$3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2F-4B5D-BD50-393B3FB238DE}"/>
            </c:ext>
          </c:extLst>
        </c:ser>
        <c:ser>
          <c:idx val="2"/>
          <c:order val="2"/>
          <c:tx>
            <c:strRef>
              <c:f>'[Chart 2 in Microsoft PowerPoint]Sheet1'!$A$4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'[Chart 2 in Microsoft PowerPoint]Sheet1'!$B$1:$K$1</c:f>
              <c:strCache>
                <c:ptCount val="10"/>
                <c:pt idx="1">
                  <c:v>2010 он</c:v>
                </c:pt>
                <c:pt idx="2">
                  <c:v>2011он</c:v>
                </c:pt>
                <c:pt idx="3">
                  <c:v>2012он</c:v>
                </c:pt>
                <c:pt idx="4">
                  <c:v>2013 он</c:v>
                </c:pt>
                <c:pt idx="5">
                  <c:v>2014он</c:v>
                </c:pt>
                <c:pt idx="6">
                  <c:v>2015он</c:v>
                </c:pt>
                <c:pt idx="7">
                  <c:v>2016он</c:v>
                </c:pt>
                <c:pt idx="8">
                  <c:v>2017он</c:v>
                </c:pt>
                <c:pt idx="9">
                  <c:v>2018он </c:v>
                </c:pt>
              </c:strCache>
            </c:strRef>
          </c:cat>
          <c:val>
            <c:numRef>
              <c:f>'[Chart 2 in Microsoft PowerPoint]Sheet1'!$B$4:$K$4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2F-4B5D-BD50-393B3FB238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655472"/>
        <c:axId val="245655864"/>
      </c:barChart>
      <c:catAx>
        <c:axId val="245655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655864"/>
        <c:crosses val="autoZero"/>
        <c:auto val="1"/>
        <c:lblAlgn val="ctr"/>
        <c:lblOffset val="100"/>
        <c:noMultiLvlLbl val="0"/>
      </c:catAx>
      <c:valAx>
        <c:axId val="245655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65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30508984617551E-2"/>
          <c:y val="5.7391141141141133E-2"/>
          <c:w val="0.58233888888888885"/>
          <c:h val="0.629555555555555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 w="6350"/>
          </c:spPr>
          <c:dPt>
            <c:idx val="0"/>
            <c:bubble3D val="0"/>
            <c:explosion val="20"/>
            <c:spPr>
              <a:solidFill>
                <a:schemeClr val="accent4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83-41A6-A5E7-38729126F83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83-41A6-A5E7-38729126F83D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horzOverflow="clip" vert="horz" wrap="square" lIns="38100" tIns="19050" rIns="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83-41A6-A5E7-38729126F83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horzOverflow="clip" vert="horz" wrap="square" lIns="38100" tIns="19050" rIns="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83-41A6-A5E7-38729126F83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ЕБС-д суралцагчидаас дотуур байранд суух хүсэлт гаргасан</c:v>
                </c:pt>
                <c:pt idx="1">
                  <c:v>Амьдарч буй хүүхэд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991</c:v>
                </c:pt>
                <c:pt idx="1">
                  <c:v>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83-41A6-A5E7-38729126F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464226170118338"/>
          <c:y val="0.62990556218814098"/>
          <c:w val="0.42535773829881673"/>
          <c:h val="0.3686837379210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F4D8-2A26-4084-9BCB-E9BDD765129A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81063"/>
            <a:ext cx="3438525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94075"/>
            <a:ext cx="7448550" cy="2778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F7001-09AF-4CC9-966E-B910541A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5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001-09AF-4CC9-966E-B910541AFD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001-09AF-4CC9-966E-B910541AF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001-09AF-4CC9-966E-B910541AFD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7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F7001-09AF-4CC9-966E-B910541AFD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3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065710"/>
            <a:ext cx="4210050" cy="7353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1944000"/>
            <a:ext cx="3467100" cy="8767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9675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7392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5" y="103238"/>
            <a:ext cx="1114425" cy="21949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0" y="103238"/>
            <a:ext cx="3260725" cy="21949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8663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5" y="561441"/>
            <a:ext cx="3714750" cy="1194353"/>
          </a:xfrm>
        </p:spPr>
        <p:txBody>
          <a:bodyPr anchor="b"/>
          <a:lstStyle>
            <a:lvl1pPr algn="ctr">
              <a:defRPr sz="243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125" y="1801853"/>
            <a:ext cx="3714750" cy="828264"/>
          </a:xfrm>
        </p:spPr>
        <p:txBody>
          <a:bodyPr/>
          <a:lstStyle>
            <a:lvl1pPr marL="0" indent="0" algn="ctr">
              <a:buNone/>
              <a:defRPr sz="975"/>
            </a:lvl1pPr>
            <a:lvl2pPr marL="185760" indent="0" algn="ctr">
              <a:buNone/>
              <a:defRPr sz="813"/>
            </a:lvl2pPr>
            <a:lvl3pPr marL="371521" indent="0" algn="ctr">
              <a:buNone/>
              <a:defRPr sz="731"/>
            </a:lvl3pPr>
            <a:lvl4pPr marL="557281" indent="0" algn="ctr">
              <a:buNone/>
              <a:defRPr sz="650"/>
            </a:lvl4pPr>
            <a:lvl5pPr marL="743041" indent="0" algn="ctr">
              <a:buNone/>
              <a:defRPr sz="650"/>
            </a:lvl5pPr>
            <a:lvl6pPr marL="928802" indent="0" algn="ctr">
              <a:buNone/>
              <a:defRPr sz="650"/>
            </a:lvl6pPr>
            <a:lvl7pPr marL="1114562" indent="0" algn="ctr">
              <a:buNone/>
              <a:defRPr sz="650"/>
            </a:lvl7pPr>
            <a:lvl8pPr marL="1300323" indent="0" algn="ctr">
              <a:buNone/>
              <a:defRPr sz="650"/>
            </a:lvl8pPr>
            <a:lvl9pPr marL="1486083" indent="0" algn="ctr">
              <a:buNone/>
              <a:defRPr sz="65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A9FD-33C6-4B0C-BFB0-8DFD33CA7A04}" type="datetimeFigureOut">
              <a:rPr lang="mn-MN" smtClean="0"/>
              <a:t>19.10.03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6898-0AB5-478B-895C-CA20EAE99C71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21407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A9FD-33C6-4B0C-BFB0-8DFD33CA7A04}" type="datetimeFigureOut">
              <a:rPr lang="mn-MN" smtClean="0"/>
              <a:t>19.10.03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6898-0AB5-478B-895C-CA20EAE99C71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0794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9" y="855265"/>
            <a:ext cx="4271963" cy="1427029"/>
          </a:xfrm>
        </p:spPr>
        <p:txBody>
          <a:bodyPr anchor="b"/>
          <a:lstStyle>
            <a:lvl1pPr>
              <a:defRPr sz="243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9" y="2295794"/>
            <a:ext cx="4271963" cy="750441"/>
          </a:xfrm>
        </p:spPr>
        <p:txBody>
          <a:bodyPr/>
          <a:lstStyle>
            <a:lvl1pPr marL="0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1pPr>
            <a:lvl2pPr marL="185760" indent="0">
              <a:buNone/>
              <a:defRPr sz="813">
                <a:solidFill>
                  <a:schemeClr val="tx1">
                    <a:tint val="75000"/>
                  </a:schemeClr>
                </a:solidFill>
              </a:defRPr>
            </a:lvl2pPr>
            <a:lvl3pPr marL="371521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3pPr>
            <a:lvl4pPr marL="557281" indent="0">
              <a:buNone/>
              <a:defRPr sz="650">
                <a:solidFill>
                  <a:schemeClr val="tx1">
                    <a:tint val="75000"/>
                  </a:schemeClr>
                </a:solidFill>
              </a:defRPr>
            </a:lvl4pPr>
            <a:lvl5pPr marL="743041" indent="0">
              <a:buNone/>
              <a:defRPr sz="650">
                <a:solidFill>
                  <a:schemeClr val="tx1">
                    <a:tint val="75000"/>
                  </a:schemeClr>
                </a:solidFill>
              </a:defRPr>
            </a:lvl5pPr>
            <a:lvl6pPr marL="928802" indent="0">
              <a:buNone/>
              <a:defRPr sz="650">
                <a:solidFill>
                  <a:schemeClr val="tx1">
                    <a:tint val="75000"/>
                  </a:schemeClr>
                </a:solidFill>
              </a:defRPr>
            </a:lvl6pPr>
            <a:lvl7pPr marL="1114562" indent="0">
              <a:buNone/>
              <a:defRPr sz="650">
                <a:solidFill>
                  <a:schemeClr val="tx1">
                    <a:tint val="75000"/>
                  </a:schemeClr>
                </a:solidFill>
              </a:defRPr>
            </a:lvl7pPr>
            <a:lvl8pPr marL="1300323" indent="0">
              <a:buNone/>
              <a:defRPr sz="650">
                <a:solidFill>
                  <a:schemeClr val="tx1">
                    <a:tint val="75000"/>
                  </a:schemeClr>
                </a:solidFill>
              </a:defRPr>
            </a:lvl8pPr>
            <a:lvl9pPr marL="1486083" indent="0">
              <a:buNone/>
              <a:defRPr sz="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A9FD-33C6-4B0C-BFB0-8DFD33CA7A04}" type="datetimeFigureOut">
              <a:rPr lang="mn-MN" smtClean="0"/>
              <a:t>19.10.03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6898-0AB5-478B-895C-CA20EAE99C71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420365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519" y="913235"/>
            <a:ext cx="2105025" cy="21766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7456" y="913235"/>
            <a:ext cx="2105025" cy="21766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A9FD-33C6-4B0C-BFB0-8DFD33CA7A04}" type="datetimeFigureOut">
              <a:rPr lang="mn-MN" smtClean="0"/>
              <a:t>19.10.03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6898-0AB5-478B-895C-CA20EAE99C71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00553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64" y="182648"/>
            <a:ext cx="4271963" cy="663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164" y="840971"/>
            <a:ext cx="2095351" cy="412147"/>
          </a:xfrm>
        </p:spPr>
        <p:txBody>
          <a:bodyPr anchor="b"/>
          <a:lstStyle>
            <a:lvl1pPr marL="0" indent="0">
              <a:buNone/>
              <a:defRPr sz="975" b="1"/>
            </a:lvl1pPr>
            <a:lvl2pPr marL="185760" indent="0">
              <a:buNone/>
              <a:defRPr sz="813" b="1"/>
            </a:lvl2pPr>
            <a:lvl3pPr marL="371521" indent="0">
              <a:buNone/>
              <a:defRPr sz="731" b="1"/>
            </a:lvl3pPr>
            <a:lvl4pPr marL="557281" indent="0">
              <a:buNone/>
              <a:defRPr sz="650" b="1"/>
            </a:lvl4pPr>
            <a:lvl5pPr marL="743041" indent="0">
              <a:buNone/>
              <a:defRPr sz="650" b="1"/>
            </a:lvl5pPr>
            <a:lvl6pPr marL="928802" indent="0">
              <a:buNone/>
              <a:defRPr sz="650" b="1"/>
            </a:lvl6pPr>
            <a:lvl7pPr marL="1114562" indent="0">
              <a:buNone/>
              <a:defRPr sz="650" b="1"/>
            </a:lvl7pPr>
            <a:lvl8pPr marL="1300323" indent="0">
              <a:buNone/>
              <a:defRPr sz="650" b="1"/>
            </a:lvl8pPr>
            <a:lvl9pPr marL="1486083" indent="0">
              <a:buNone/>
              <a:defRPr sz="6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164" y="1253118"/>
            <a:ext cx="2095351" cy="18431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7456" y="840971"/>
            <a:ext cx="2105670" cy="412147"/>
          </a:xfrm>
        </p:spPr>
        <p:txBody>
          <a:bodyPr anchor="b"/>
          <a:lstStyle>
            <a:lvl1pPr marL="0" indent="0">
              <a:buNone/>
              <a:defRPr sz="975" b="1"/>
            </a:lvl1pPr>
            <a:lvl2pPr marL="185760" indent="0">
              <a:buNone/>
              <a:defRPr sz="813" b="1"/>
            </a:lvl2pPr>
            <a:lvl3pPr marL="371521" indent="0">
              <a:buNone/>
              <a:defRPr sz="731" b="1"/>
            </a:lvl3pPr>
            <a:lvl4pPr marL="557281" indent="0">
              <a:buNone/>
              <a:defRPr sz="650" b="1"/>
            </a:lvl4pPr>
            <a:lvl5pPr marL="743041" indent="0">
              <a:buNone/>
              <a:defRPr sz="650" b="1"/>
            </a:lvl5pPr>
            <a:lvl6pPr marL="928802" indent="0">
              <a:buNone/>
              <a:defRPr sz="650" b="1"/>
            </a:lvl6pPr>
            <a:lvl7pPr marL="1114562" indent="0">
              <a:buNone/>
              <a:defRPr sz="650" b="1"/>
            </a:lvl7pPr>
            <a:lvl8pPr marL="1300323" indent="0">
              <a:buNone/>
              <a:defRPr sz="650" b="1"/>
            </a:lvl8pPr>
            <a:lvl9pPr marL="1486083" indent="0">
              <a:buNone/>
              <a:defRPr sz="6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7456" y="1253118"/>
            <a:ext cx="2105670" cy="18431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A9FD-33C6-4B0C-BFB0-8DFD33CA7A04}" type="datetimeFigureOut">
              <a:rPr lang="mn-MN" smtClean="0"/>
              <a:t>19.10.03</a:t>
            </a:fld>
            <a:endParaRPr lang="mn-M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6898-0AB5-478B-895C-CA20EAE99C71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473770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A9FD-33C6-4B0C-BFB0-8DFD33CA7A04}" type="datetimeFigureOut">
              <a:rPr lang="mn-MN" smtClean="0"/>
              <a:t>19.10.03</a:t>
            </a:fld>
            <a:endParaRPr lang="mn-M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6898-0AB5-478B-895C-CA20EAE99C71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49376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A9FD-33C6-4B0C-BFB0-8DFD33CA7A04}" type="datetimeFigureOut">
              <a:rPr lang="mn-MN" smtClean="0"/>
              <a:t>19.10.03</a:t>
            </a:fld>
            <a:endParaRPr lang="mn-M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6898-0AB5-478B-895C-CA20EAE99C71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62638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64" y="228706"/>
            <a:ext cx="1597471" cy="800471"/>
          </a:xfrm>
        </p:spPr>
        <p:txBody>
          <a:bodyPr anchor="b"/>
          <a:lstStyle>
            <a:lvl1pPr>
              <a:defRPr sz="1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670" y="493941"/>
            <a:ext cx="2507456" cy="2437941"/>
          </a:xfrm>
        </p:spPr>
        <p:txBody>
          <a:bodyPr/>
          <a:lstStyle>
            <a:lvl1pPr>
              <a:defRPr sz="1300"/>
            </a:lvl1pPr>
            <a:lvl2pPr>
              <a:defRPr sz="1138"/>
            </a:lvl2pPr>
            <a:lvl3pPr>
              <a:defRPr sz="975"/>
            </a:lvl3pPr>
            <a:lvl4pPr>
              <a:defRPr sz="813"/>
            </a:lvl4pPr>
            <a:lvl5pPr>
              <a:defRPr sz="813"/>
            </a:lvl5pPr>
            <a:lvl6pPr>
              <a:defRPr sz="813"/>
            </a:lvl6pPr>
            <a:lvl7pPr>
              <a:defRPr sz="813"/>
            </a:lvl7pPr>
            <a:lvl8pPr>
              <a:defRPr sz="813"/>
            </a:lvl8pPr>
            <a:lvl9pPr>
              <a:defRPr sz="8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164" y="1029176"/>
            <a:ext cx="1597471" cy="1906677"/>
          </a:xfrm>
        </p:spPr>
        <p:txBody>
          <a:bodyPr/>
          <a:lstStyle>
            <a:lvl1pPr marL="0" indent="0">
              <a:buNone/>
              <a:defRPr sz="650"/>
            </a:lvl1pPr>
            <a:lvl2pPr marL="185760" indent="0">
              <a:buNone/>
              <a:defRPr sz="569"/>
            </a:lvl2pPr>
            <a:lvl3pPr marL="371521" indent="0">
              <a:buNone/>
              <a:defRPr sz="488"/>
            </a:lvl3pPr>
            <a:lvl4pPr marL="557281" indent="0">
              <a:buNone/>
              <a:defRPr sz="406"/>
            </a:lvl4pPr>
            <a:lvl5pPr marL="743041" indent="0">
              <a:buNone/>
              <a:defRPr sz="406"/>
            </a:lvl5pPr>
            <a:lvl6pPr marL="928802" indent="0">
              <a:buNone/>
              <a:defRPr sz="406"/>
            </a:lvl6pPr>
            <a:lvl7pPr marL="1114562" indent="0">
              <a:buNone/>
              <a:defRPr sz="406"/>
            </a:lvl7pPr>
            <a:lvl8pPr marL="1300323" indent="0">
              <a:buNone/>
              <a:defRPr sz="406"/>
            </a:lvl8pPr>
            <a:lvl9pPr marL="1486083" indent="0">
              <a:buNone/>
              <a:defRPr sz="4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A9FD-33C6-4B0C-BFB0-8DFD33CA7A04}" type="datetimeFigureOut">
              <a:rPr lang="mn-MN" smtClean="0"/>
              <a:t>19.10.03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6898-0AB5-478B-895C-CA20EAE99C71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39599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4" y="68292"/>
            <a:ext cx="4395788" cy="323604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600" b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4" y="495531"/>
            <a:ext cx="4395788" cy="2678458"/>
          </a:xfrm>
        </p:spPr>
        <p:txBody>
          <a:bodyPr>
            <a:normAutofit/>
          </a:bodyPr>
          <a:lstStyle>
            <a:lvl1pPr algn="just">
              <a:defRPr sz="135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defRPr sz="12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algn="just">
              <a:defRPr sz="105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algn="just">
              <a:defRPr sz="9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algn="just">
              <a:defRPr sz="9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7132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64" y="228706"/>
            <a:ext cx="1597471" cy="800471"/>
          </a:xfrm>
        </p:spPr>
        <p:txBody>
          <a:bodyPr anchor="b"/>
          <a:lstStyle>
            <a:lvl1pPr>
              <a:defRPr sz="1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05670" y="493941"/>
            <a:ext cx="2507456" cy="2437941"/>
          </a:xfrm>
        </p:spPr>
        <p:txBody>
          <a:bodyPr/>
          <a:lstStyle>
            <a:lvl1pPr marL="0" indent="0">
              <a:buNone/>
              <a:defRPr sz="1300"/>
            </a:lvl1pPr>
            <a:lvl2pPr marL="185760" indent="0">
              <a:buNone/>
              <a:defRPr sz="1138"/>
            </a:lvl2pPr>
            <a:lvl3pPr marL="371521" indent="0">
              <a:buNone/>
              <a:defRPr sz="975"/>
            </a:lvl3pPr>
            <a:lvl4pPr marL="557281" indent="0">
              <a:buNone/>
              <a:defRPr sz="813"/>
            </a:lvl4pPr>
            <a:lvl5pPr marL="743041" indent="0">
              <a:buNone/>
              <a:defRPr sz="813"/>
            </a:lvl5pPr>
            <a:lvl6pPr marL="928802" indent="0">
              <a:buNone/>
              <a:defRPr sz="813"/>
            </a:lvl6pPr>
            <a:lvl7pPr marL="1114562" indent="0">
              <a:buNone/>
              <a:defRPr sz="813"/>
            </a:lvl7pPr>
            <a:lvl8pPr marL="1300323" indent="0">
              <a:buNone/>
              <a:defRPr sz="813"/>
            </a:lvl8pPr>
            <a:lvl9pPr marL="1486083" indent="0">
              <a:buNone/>
              <a:defRPr sz="8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164" y="1029176"/>
            <a:ext cx="1597471" cy="1906677"/>
          </a:xfrm>
        </p:spPr>
        <p:txBody>
          <a:bodyPr/>
          <a:lstStyle>
            <a:lvl1pPr marL="0" indent="0">
              <a:buNone/>
              <a:defRPr sz="650"/>
            </a:lvl1pPr>
            <a:lvl2pPr marL="185760" indent="0">
              <a:buNone/>
              <a:defRPr sz="569"/>
            </a:lvl2pPr>
            <a:lvl3pPr marL="371521" indent="0">
              <a:buNone/>
              <a:defRPr sz="488"/>
            </a:lvl3pPr>
            <a:lvl4pPr marL="557281" indent="0">
              <a:buNone/>
              <a:defRPr sz="406"/>
            </a:lvl4pPr>
            <a:lvl5pPr marL="743041" indent="0">
              <a:buNone/>
              <a:defRPr sz="406"/>
            </a:lvl5pPr>
            <a:lvl6pPr marL="928802" indent="0">
              <a:buNone/>
              <a:defRPr sz="406"/>
            </a:lvl6pPr>
            <a:lvl7pPr marL="1114562" indent="0">
              <a:buNone/>
              <a:defRPr sz="406"/>
            </a:lvl7pPr>
            <a:lvl8pPr marL="1300323" indent="0">
              <a:buNone/>
              <a:defRPr sz="406"/>
            </a:lvl8pPr>
            <a:lvl9pPr marL="1486083" indent="0">
              <a:buNone/>
              <a:defRPr sz="4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A9FD-33C6-4B0C-BFB0-8DFD33CA7A04}" type="datetimeFigureOut">
              <a:rPr lang="mn-MN" smtClean="0"/>
              <a:t>19.10.03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6898-0AB5-478B-895C-CA20EAE99C71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686113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A9FD-33C6-4B0C-BFB0-8DFD33CA7A04}" type="datetimeFigureOut">
              <a:rPr lang="mn-MN" smtClean="0"/>
              <a:t>19.10.03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6898-0AB5-478B-895C-CA20EAE99C71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4160382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4490" y="182647"/>
            <a:ext cx="1067991" cy="29072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0519" y="182647"/>
            <a:ext cx="3142059" cy="290726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A9FD-33C6-4B0C-BFB0-8DFD33CA7A04}" type="datetimeFigureOut">
              <a:rPr lang="mn-MN" smtClean="0"/>
              <a:t>19.10.03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6898-0AB5-478B-895C-CA20EAE99C71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42956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204474"/>
            <a:ext cx="4210050" cy="681353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454030"/>
            <a:ext cx="4210050" cy="750441"/>
          </a:xfrm>
        </p:spPr>
        <p:txBody>
          <a:bodyPr anchor="b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14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7344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85" y="114355"/>
            <a:ext cx="4117182" cy="289854"/>
          </a:xfrm>
          <a:noFill/>
        </p:spPr>
        <p:txBody>
          <a:bodyPr>
            <a:normAutofit/>
          </a:bodyPr>
          <a:lstStyle>
            <a:lvl1pPr algn="l">
              <a:defRPr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600357"/>
            <a:ext cx="2187575" cy="1697823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5" y="600357"/>
            <a:ext cx="2187575" cy="1697823"/>
          </a:xfrm>
        </p:spPr>
        <p:txBody>
          <a:bodyPr/>
          <a:lstStyle>
            <a:lvl1pPr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330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37383"/>
            <a:ext cx="4457700" cy="5717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767914"/>
            <a:ext cx="2188435" cy="320030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1087941"/>
            <a:ext cx="2188435" cy="1976559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58" y="767914"/>
            <a:ext cx="2189295" cy="320030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58" y="1087941"/>
            <a:ext cx="2189295" cy="1976559"/>
          </a:xfrm>
        </p:spPr>
        <p:txBody>
          <a:bodyPr/>
          <a:lstStyle>
            <a:lvl1pPr>
              <a:defRPr sz="900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1953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530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435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136591"/>
            <a:ext cx="1629503" cy="581295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86" y="136592"/>
            <a:ext cx="2768865" cy="2927912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1" y="717884"/>
            <a:ext cx="1629503" cy="2346618"/>
          </a:xfrm>
        </p:spPr>
        <p:txBody>
          <a:bodyPr/>
          <a:lstStyle>
            <a:lvl1pPr marL="0" indent="0">
              <a:buNone/>
              <a:defRPr sz="525"/>
            </a:lvl1pPr>
            <a:lvl2pPr marL="171450" indent="0">
              <a:buNone/>
              <a:defRPr sz="450"/>
            </a:lvl2pPr>
            <a:lvl3pPr marL="342900" indent="0">
              <a:buNone/>
              <a:defRPr sz="375"/>
            </a:lvl3pPr>
            <a:lvl4pPr marL="514350" indent="0">
              <a:buNone/>
              <a:defRPr sz="338"/>
            </a:lvl4pPr>
            <a:lvl5pPr marL="685800" indent="0">
              <a:buNone/>
              <a:defRPr sz="338"/>
            </a:lvl5pPr>
            <a:lvl6pPr marL="857250" indent="0">
              <a:buNone/>
              <a:defRPr sz="338"/>
            </a:lvl6pPr>
            <a:lvl7pPr marL="1028700" indent="0">
              <a:buNone/>
              <a:defRPr sz="338"/>
            </a:lvl7pPr>
            <a:lvl8pPr marL="1200150" indent="0">
              <a:buNone/>
              <a:defRPr sz="338"/>
            </a:lvl8pPr>
            <a:lvl9pPr marL="1371600" indent="0">
              <a:buNone/>
              <a:defRPr sz="3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685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2401415"/>
            <a:ext cx="2971800" cy="283501"/>
          </a:xfrm>
        </p:spPr>
        <p:txBody>
          <a:bodyPr anchor="b"/>
          <a:lstStyle>
            <a:lvl1pPr algn="l">
              <a:defRPr sz="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306529"/>
            <a:ext cx="2971800" cy="2058353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2684915"/>
            <a:ext cx="2971800" cy="402618"/>
          </a:xfrm>
        </p:spPr>
        <p:txBody>
          <a:bodyPr/>
          <a:lstStyle>
            <a:lvl1pPr marL="0" indent="0">
              <a:buNone/>
              <a:defRPr sz="525"/>
            </a:lvl1pPr>
            <a:lvl2pPr marL="171450" indent="0">
              <a:buNone/>
              <a:defRPr sz="450"/>
            </a:lvl2pPr>
            <a:lvl3pPr marL="342900" indent="0">
              <a:buNone/>
              <a:defRPr sz="375"/>
            </a:lvl3pPr>
            <a:lvl4pPr marL="514350" indent="0">
              <a:buNone/>
              <a:defRPr sz="338"/>
            </a:lvl4pPr>
            <a:lvl5pPr marL="685800" indent="0">
              <a:buNone/>
              <a:defRPr sz="338"/>
            </a:lvl5pPr>
            <a:lvl6pPr marL="857250" indent="0">
              <a:buNone/>
              <a:defRPr sz="338"/>
            </a:lvl6pPr>
            <a:lvl7pPr marL="1028700" indent="0">
              <a:buNone/>
              <a:defRPr sz="338"/>
            </a:lvl7pPr>
            <a:lvl8pPr marL="1200150" indent="0">
              <a:buNone/>
              <a:defRPr sz="338"/>
            </a:lvl8pPr>
            <a:lvl9pPr marL="1371600" indent="0">
              <a:buNone/>
              <a:defRPr sz="3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156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344" y="453047"/>
            <a:ext cx="4457700" cy="289854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344" y="829258"/>
            <a:ext cx="4457700" cy="226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3179651"/>
            <a:ext cx="1155700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3179651"/>
            <a:ext cx="1568450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3179651"/>
            <a:ext cx="1155700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3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342900" rtl="0" eaLnBrk="1" latinLnBrk="0" hangingPunct="1">
        <a:spcBef>
          <a:spcPct val="0"/>
        </a:spcBef>
        <a:buNone/>
        <a:defRPr sz="165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28588" indent="-128588" algn="l" defTabSz="3429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278607" indent="-107157" algn="l" defTabSz="3429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42862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600075" indent="-85725" algn="l" defTabSz="342900" rtl="0" eaLnBrk="1" latinLnBrk="0" hangingPunct="1">
        <a:spcBef>
          <a:spcPct val="20000"/>
        </a:spcBef>
        <a:buFont typeface="Arial" pitchFamily="34" charset="0"/>
        <a:buChar char="–"/>
        <a:defRPr sz="7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771525" indent="-85725" algn="l" defTabSz="342900" rtl="0" eaLnBrk="1" latinLnBrk="0" hangingPunct="1">
        <a:spcBef>
          <a:spcPct val="20000"/>
        </a:spcBef>
        <a:buFont typeface="Arial" pitchFamily="34" charset="0"/>
        <a:buChar char="»"/>
        <a:defRPr sz="7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94297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519" y="182648"/>
            <a:ext cx="4271963" cy="66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519" y="913235"/>
            <a:ext cx="4271963" cy="217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519" y="3179647"/>
            <a:ext cx="1114425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CB0F8D-B663-4D04-84C4-625A5C92B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0681" y="3179647"/>
            <a:ext cx="1671638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8056" y="3179647"/>
            <a:ext cx="1114425" cy="18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6CE26B-6949-4AE2-A5C0-A5A094114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7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371521" rtl="0" eaLnBrk="1" latinLnBrk="0" hangingPunct="1">
        <a:lnSpc>
          <a:spcPct val="90000"/>
        </a:lnSpc>
        <a:spcBef>
          <a:spcPct val="0"/>
        </a:spcBef>
        <a:buNone/>
        <a:defRPr sz="17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880" indent="-92880" algn="l" defTabSz="37152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1pPr>
      <a:lvl2pPr marL="278641" indent="-92880" algn="l" defTabSz="371521" rtl="0" eaLnBrk="1" latinLnBrk="0" hangingPunct="1">
        <a:lnSpc>
          <a:spcPct val="90000"/>
        </a:lnSpc>
        <a:spcBef>
          <a:spcPts val="203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64401" indent="-92880" algn="l" defTabSz="371521" rtl="0" eaLnBrk="1" latinLnBrk="0" hangingPunct="1">
        <a:lnSpc>
          <a:spcPct val="90000"/>
        </a:lnSpc>
        <a:spcBef>
          <a:spcPts val="203"/>
        </a:spcBef>
        <a:buFont typeface="Arial" panose="020B0604020202020204" pitchFamily="34" charset="0"/>
        <a:buChar char="•"/>
        <a:defRPr sz="813" kern="1200">
          <a:solidFill>
            <a:schemeClr val="tx1"/>
          </a:solidFill>
          <a:latin typeface="+mn-lt"/>
          <a:ea typeface="+mn-ea"/>
          <a:cs typeface="+mn-cs"/>
        </a:defRPr>
      </a:lvl3pPr>
      <a:lvl4pPr marL="650161" indent="-92880" algn="l" defTabSz="371521" rtl="0" eaLnBrk="1" latinLnBrk="0" hangingPunct="1">
        <a:lnSpc>
          <a:spcPct val="90000"/>
        </a:lnSpc>
        <a:spcBef>
          <a:spcPts val="203"/>
        </a:spcBef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835922" indent="-92880" algn="l" defTabSz="371521" rtl="0" eaLnBrk="1" latinLnBrk="0" hangingPunct="1">
        <a:lnSpc>
          <a:spcPct val="90000"/>
        </a:lnSpc>
        <a:spcBef>
          <a:spcPts val="203"/>
        </a:spcBef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1021682" indent="-92880" algn="l" defTabSz="371521" rtl="0" eaLnBrk="1" latinLnBrk="0" hangingPunct="1">
        <a:lnSpc>
          <a:spcPct val="90000"/>
        </a:lnSpc>
        <a:spcBef>
          <a:spcPts val="203"/>
        </a:spcBef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207442" indent="-92880" algn="l" defTabSz="371521" rtl="0" eaLnBrk="1" latinLnBrk="0" hangingPunct="1">
        <a:lnSpc>
          <a:spcPct val="90000"/>
        </a:lnSpc>
        <a:spcBef>
          <a:spcPts val="203"/>
        </a:spcBef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93203" indent="-92880" algn="l" defTabSz="371521" rtl="0" eaLnBrk="1" latinLnBrk="0" hangingPunct="1">
        <a:lnSpc>
          <a:spcPct val="90000"/>
        </a:lnSpc>
        <a:spcBef>
          <a:spcPts val="203"/>
        </a:spcBef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578963" indent="-92880" algn="l" defTabSz="371521" rtl="0" eaLnBrk="1" latinLnBrk="0" hangingPunct="1">
        <a:lnSpc>
          <a:spcPct val="90000"/>
        </a:lnSpc>
        <a:spcBef>
          <a:spcPts val="203"/>
        </a:spcBef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1pPr>
      <a:lvl2pPr marL="185760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2pPr>
      <a:lvl3pPr marL="371521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3pPr>
      <a:lvl4pPr marL="557281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743041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928802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6pPr>
      <a:lvl7pPr marL="1114562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7pPr>
      <a:lvl8pPr marL="1300323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8pPr>
      <a:lvl9pPr marL="1486083" algn="l" defTabSz="371521" rtl="0" eaLnBrk="1" latinLnBrk="0" hangingPunct="1">
        <a:defRPr sz="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chart" Target="../charts/chart9.xml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B11D61-5B4B-484E-B036-5323E6E78B30}"/>
              </a:ext>
            </a:extLst>
          </p:cNvPr>
          <p:cNvSpPr txBox="1"/>
          <p:nvPr/>
        </p:nvSpPr>
        <p:spPr>
          <a:xfrm>
            <a:off x="1104590" y="165815"/>
            <a:ext cx="2519515" cy="523208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pPr algn="ctr"/>
            <a:r>
              <a:rPr lang="mn-MN" sz="1400" dirty="0" smtClean="0">
                <a:ln w="10160">
                  <a:solidFill>
                    <a:srgbClr val="FFB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ДЭЛГЭРЦОГТ СУМЫН  СТАТИСТИК МЭДЭЭЛЭЛ</a:t>
            </a:r>
            <a:endParaRPr lang="mn-MN" sz="1400" dirty="0">
              <a:ln w="10160">
                <a:solidFill>
                  <a:srgbClr val="FFB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9" y="207360"/>
            <a:ext cx="482779" cy="4827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633E32-DF07-409D-8FC7-D8F7E25990C3}"/>
              </a:ext>
            </a:extLst>
          </p:cNvPr>
          <p:cNvSpPr txBox="1"/>
          <p:nvPr/>
        </p:nvSpPr>
        <p:spPr>
          <a:xfrm>
            <a:off x="164821" y="2674211"/>
            <a:ext cx="2854413" cy="646319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mn-MN" sz="1200" cap="all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Газар нутгийн хэмжээ:</a:t>
            </a:r>
          </a:p>
          <a:p>
            <a:r>
              <a:rPr lang="mn-MN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mn-MN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 га</a:t>
            </a:r>
            <a:endParaRPr lang="mn-M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08" y="2615968"/>
            <a:ext cx="1503561" cy="704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5" b="20568"/>
          <a:stretch/>
        </p:blipFill>
        <p:spPr>
          <a:xfrm>
            <a:off x="164821" y="1008126"/>
            <a:ext cx="4635880" cy="1126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https://lh3.googleusercontent.com/GrhBPDhCH7623ihW44bY5GoK_qSZXLDFKzTI6f5pvXl81TtiSQGQMi9u5UGDv45RNhFu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03" y="165816"/>
            <a:ext cx="590843" cy="5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834" y="-211368"/>
            <a:ext cx="24787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endParaRPr lang="mn-MN" sz="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endParaRPr lang="mn-MN" sz="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endParaRPr lang="mn-MN" sz="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endParaRPr lang="mn-MN" sz="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mn-MN" sz="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Малын </a:t>
            </a:r>
            <a:r>
              <a:rPr lang="mn-MN" sz="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тоо, бүтэц</a:t>
            </a:r>
            <a:endParaRPr lang="en-US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718" y="290315"/>
            <a:ext cx="4473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mn-MN" sz="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Зураг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Малын 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тоо </a:t>
            </a: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2010-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жил бүрийн эцсийн байдлаар</a:t>
            </a:r>
            <a:endParaRPr lang="en-US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847348"/>
              </p:ext>
            </p:extLst>
          </p:nvPr>
        </p:nvGraphicFramePr>
        <p:xfrm>
          <a:off x="352718" y="920877"/>
          <a:ext cx="4097362" cy="194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06733"/>
            <a:ext cx="4778477" cy="180000"/>
            <a:chOff x="159171" y="3181417"/>
            <a:chExt cx="4778477" cy="180000"/>
          </a:xfrm>
        </p:grpSpPr>
        <p:sp>
          <p:nvSpPr>
            <p:cNvPr id="8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2" y="47357"/>
            <a:ext cx="359695" cy="3170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549377" y="183799"/>
            <a:ext cx="3112818" cy="899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239" y="76955"/>
            <a:ext cx="1121761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3234"/>
              </p:ext>
            </p:extLst>
          </p:nvPr>
        </p:nvGraphicFramePr>
        <p:xfrm>
          <a:off x="174523" y="959624"/>
          <a:ext cx="4501172" cy="1941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188">
                  <a:extLst>
                    <a:ext uri="{9D8B030D-6E8A-4147-A177-3AD203B41FA5}">
                      <a16:colId xmlns:a16="http://schemas.microsoft.com/office/drawing/2014/main" xmlns="" val="954468179"/>
                    </a:ext>
                  </a:extLst>
                </a:gridCol>
                <a:gridCol w="386499">
                  <a:extLst>
                    <a:ext uri="{9D8B030D-6E8A-4147-A177-3AD203B41FA5}">
                      <a16:colId xmlns:a16="http://schemas.microsoft.com/office/drawing/2014/main" xmlns="" val="1251720665"/>
                    </a:ext>
                  </a:extLst>
                </a:gridCol>
                <a:gridCol w="400639">
                  <a:extLst>
                    <a:ext uri="{9D8B030D-6E8A-4147-A177-3AD203B41FA5}">
                      <a16:colId xmlns:a16="http://schemas.microsoft.com/office/drawing/2014/main" xmlns="" val="1770827571"/>
                    </a:ext>
                  </a:extLst>
                </a:gridCol>
                <a:gridCol w="348792">
                  <a:extLst>
                    <a:ext uri="{9D8B030D-6E8A-4147-A177-3AD203B41FA5}">
                      <a16:colId xmlns:a16="http://schemas.microsoft.com/office/drawing/2014/main" xmlns="" val="335547939"/>
                    </a:ext>
                  </a:extLst>
                </a:gridCol>
                <a:gridCol w="405353">
                  <a:extLst>
                    <a:ext uri="{9D8B030D-6E8A-4147-A177-3AD203B41FA5}">
                      <a16:colId xmlns:a16="http://schemas.microsoft.com/office/drawing/2014/main" xmlns="" val="2883990758"/>
                    </a:ext>
                  </a:extLst>
                </a:gridCol>
                <a:gridCol w="372359">
                  <a:extLst>
                    <a:ext uri="{9D8B030D-6E8A-4147-A177-3AD203B41FA5}">
                      <a16:colId xmlns:a16="http://schemas.microsoft.com/office/drawing/2014/main" xmlns="" val="3247854374"/>
                    </a:ext>
                  </a:extLst>
                </a:gridCol>
                <a:gridCol w="395925">
                  <a:extLst>
                    <a:ext uri="{9D8B030D-6E8A-4147-A177-3AD203B41FA5}">
                      <a16:colId xmlns:a16="http://schemas.microsoft.com/office/drawing/2014/main" xmlns="" val="529522843"/>
                    </a:ext>
                  </a:extLst>
                </a:gridCol>
                <a:gridCol w="395926">
                  <a:extLst>
                    <a:ext uri="{9D8B030D-6E8A-4147-A177-3AD203B41FA5}">
                      <a16:colId xmlns:a16="http://schemas.microsoft.com/office/drawing/2014/main" xmlns="" val="205256947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xmlns="" val="2880656709"/>
                    </a:ext>
                  </a:extLst>
                </a:gridCol>
                <a:gridCol w="397261">
                  <a:extLst>
                    <a:ext uri="{9D8B030D-6E8A-4147-A177-3AD203B41FA5}">
                      <a16:colId xmlns:a16="http://schemas.microsoft.com/office/drawing/2014/main" xmlns="" val="4122278137"/>
                    </a:ext>
                  </a:extLst>
                </a:gridCol>
                <a:gridCol w="391213">
                  <a:extLst>
                    <a:ext uri="{9D8B030D-6E8A-4147-A177-3AD203B41FA5}">
                      <a16:colId xmlns:a16="http://schemas.microsoft.com/office/drawing/2014/main" xmlns="" val="784607927"/>
                    </a:ext>
                  </a:extLst>
                </a:gridCol>
              </a:tblGrid>
              <a:tr h="379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extLst>
                  <a:ext uri="{0D108BD9-81ED-4DB2-BD59-A6C34878D82A}">
                    <a16:rowId xmlns:a16="http://schemas.microsoft.com/office/drawing/2014/main" xmlns="" val="1811016734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Малын</a:t>
                      </a:r>
                      <a:r>
                        <a:rPr lang="mn-MN" sz="7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тоо бүгд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109729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51327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61500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72848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87095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114570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136965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154594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183780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185859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b"/>
                </a:tc>
                <a:extLst>
                  <a:ext uri="{0D108BD9-81ED-4DB2-BD59-A6C34878D82A}">
                    <a16:rowId xmlns:a16="http://schemas.microsoft.com/office/drawing/2014/main" xmlns="" val="1071935889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тэмээ</a:t>
                      </a: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extLst>
                  <a:ext uri="{0D108BD9-81ED-4DB2-BD59-A6C34878D82A}">
                    <a16:rowId xmlns:a16="http://schemas.microsoft.com/office/drawing/2014/main" xmlns="" val="3356353152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адуу</a:t>
                      </a: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6274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extLst>
                  <a:ext uri="{0D108BD9-81ED-4DB2-BD59-A6C34878D82A}">
                    <a16:rowId xmlns:a16="http://schemas.microsoft.com/office/drawing/2014/main" xmlns="" val="294714117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үхэр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4673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extLst>
                  <a:ext uri="{0D108BD9-81ED-4DB2-BD59-A6C34878D82A}">
                    <a16:rowId xmlns:a16="http://schemas.microsoft.com/office/drawing/2014/main" xmlns="" val="1062355772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хонь</a:t>
                      </a: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46751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22494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26372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31613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38173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50509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60611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70902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85014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87851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extLst>
                  <a:ext uri="{0D108BD9-81ED-4DB2-BD59-A6C34878D82A}">
                    <a16:rowId xmlns:a16="http://schemas.microsoft.com/office/drawing/2014/main" xmlns="" val="3534440808"/>
                  </a:ext>
                </a:extLst>
              </a:tr>
              <a:tr h="260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ямаа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57047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25193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30862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35954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42826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55693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66553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73019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85968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86408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811" marR="44811" marT="0" marB="0" anchor="ctr"/>
                </a:tc>
                <a:extLst>
                  <a:ext uri="{0D108BD9-81ED-4DB2-BD59-A6C34878D82A}">
                    <a16:rowId xmlns:a16="http://schemas.microsoft.com/office/drawing/2014/main" xmlns="" val="387942026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852" y="1116037"/>
            <a:ext cx="5186461" cy="4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581" y="118041"/>
            <a:ext cx="3390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n-MN" sz="8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800" dirty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8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800" dirty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МАЛЫН 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ТОО</a:t>
            </a: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таван төрлөөр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</a:t>
            </a: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mn-MN" sz="8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800" dirty="0">
              <a:solidFill>
                <a:srgbClr val="000000"/>
              </a:solidFill>
              <a:latin typeface="Arial Mon" panose="020B0604020202020204" pitchFamily="34" charset="0"/>
              <a:cs typeface="Times New Roman" panose="02020603050405020304" pitchFamily="18" charset="0"/>
            </a:endParaRPr>
          </a:p>
          <a:p>
            <a:endParaRPr lang="en-US" sz="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2" y="47357"/>
            <a:ext cx="359695" cy="31701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549377" y="183799"/>
            <a:ext cx="3112818" cy="899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665" y="74152"/>
            <a:ext cx="1121761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86540"/>
              </p:ext>
            </p:extLst>
          </p:nvPr>
        </p:nvGraphicFramePr>
        <p:xfrm>
          <a:off x="213411" y="779227"/>
          <a:ext cx="4335022" cy="960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069">
                  <a:extLst>
                    <a:ext uri="{9D8B030D-6E8A-4147-A177-3AD203B41FA5}">
                      <a16:colId xmlns:a16="http://schemas.microsoft.com/office/drawing/2014/main" xmlns="" val="1580681404"/>
                    </a:ext>
                  </a:extLst>
                </a:gridCol>
                <a:gridCol w="369547">
                  <a:extLst>
                    <a:ext uri="{9D8B030D-6E8A-4147-A177-3AD203B41FA5}">
                      <a16:colId xmlns:a16="http://schemas.microsoft.com/office/drawing/2014/main" xmlns="" val="2739221646"/>
                    </a:ext>
                  </a:extLst>
                </a:gridCol>
                <a:gridCol w="369547">
                  <a:extLst>
                    <a:ext uri="{9D8B030D-6E8A-4147-A177-3AD203B41FA5}">
                      <a16:colId xmlns:a16="http://schemas.microsoft.com/office/drawing/2014/main" xmlns="" val="2316860428"/>
                    </a:ext>
                  </a:extLst>
                </a:gridCol>
                <a:gridCol w="369119">
                  <a:extLst>
                    <a:ext uri="{9D8B030D-6E8A-4147-A177-3AD203B41FA5}">
                      <a16:colId xmlns:a16="http://schemas.microsoft.com/office/drawing/2014/main" xmlns="" val="3289215416"/>
                    </a:ext>
                  </a:extLst>
                </a:gridCol>
                <a:gridCol w="369119">
                  <a:extLst>
                    <a:ext uri="{9D8B030D-6E8A-4147-A177-3AD203B41FA5}">
                      <a16:colId xmlns:a16="http://schemas.microsoft.com/office/drawing/2014/main" xmlns="" val="925328516"/>
                    </a:ext>
                  </a:extLst>
                </a:gridCol>
                <a:gridCol w="369119">
                  <a:extLst>
                    <a:ext uri="{9D8B030D-6E8A-4147-A177-3AD203B41FA5}">
                      <a16:colId xmlns:a16="http://schemas.microsoft.com/office/drawing/2014/main" xmlns="" val="2375346409"/>
                    </a:ext>
                  </a:extLst>
                </a:gridCol>
                <a:gridCol w="369119">
                  <a:extLst>
                    <a:ext uri="{9D8B030D-6E8A-4147-A177-3AD203B41FA5}">
                      <a16:colId xmlns:a16="http://schemas.microsoft.com/office/drawing/2014/main" xmlns="" val="2784614431"/>
                    </a:ext>
                  </a:extLst>
                </a:gridCol>
                <a:gridCol w="369119">
                  <a:extLst>
                    <a:ext uri="{9D8B030D-6E8A-4147-A177-3AD203B41FA5}">
                      <a16:colId xmlns:a16="http://schemas.microsoft.com/office/drawing/2014/main" xmlns="" val="3761201221"/>
                    </a:ext>
                  </a:extLst>
                </a:gridCol>
                <a:gridCol w="366616">
                  <a:extLst>
                    <a:ext uri="{9D8B030D-6E8A-4147-A177-3AD203B41FA5}">
                      <a16:colId xmlns:a16="http://schemas.microsoft.com/office/drawing/2014/main" xmlns="" val="1564010335"/>
                    </a:ext>
                  </a:extLst>
                </a:gridCol>
                <a:gridCol w="367482">
                  <a:extLst>
                    <a:ext uri="{9D8B030D-6E8A-4147-A177-3AD203B41FA5}">
                      <a16:colId xmlns:a16="http://schemas.microsoft.com/office/drawing/2014/main" xmlns="" val="1911526454"/>
                    </a:ext>
                  </a:extLst>
                </a:gridCol>
                <a:gridCol w="450166">
                  <a:extLst>
                    <a:ext uri="{9D8B030D-6E8A-4147-A177-3AD203B41FA5}">
                      <a16:colId xmlns:a16="http://schemas.microsoft.com/office/drawing/2014/main" xmlns="" val="1598069102"/>
                    </a:ext>
                  </a:extLst>
                </a:gridCol>
              </a:tblGrid>
              <a:tr h="24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mn-MN" sz="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extLst>
                  <a:ext uri="{0D108BD9-81ED-4DB2-BD59-A6C34878D82A}">
                    <a16:rowId xmlns:a16="http://schemas.microsoft.com/office/drawing/2014/main" xmlns="" val="3234638079"/>
                  </a:ext>
                </a:extLst>
              </a:tr>
              <a:tr h="24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Баянбулаг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39866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14692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16938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17938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27357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39694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44223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50666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61117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65053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extLst>
                  <a:ext uri="{0D108BD9-81ED-4DB2-BD59-A6C34878D82A}">
                    <a16:rowId xmlns:a16="http://schemas.microsoft.com/office/drawing/2014/main" xmlns="" val="2604906305"/>
                  </a:ext>
                </a:extLst>
              </a:tr>
              <a:tr h="233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Цахиурт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46131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21776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25541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31540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36293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48302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52356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58129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74012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70214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extLst>
                  <a:ext uri="{0D108BD9-81ED-4DB2-BD59-A6C34878D82A}">
                    <a16:rowId xmlns:a16="http://schemas.microsoft.com/office/drawing/2014/main" xmlns="" val="236740256"/>
                  </a:ext>
                </a:extLst>
              </a:tr>
              <a:tr h="233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Дэлгэр-ЭМТ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23732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15318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19344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23849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23445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35535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42380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46655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48651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50592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extLst>
                  <a:ext uri="{0D108BD9-81ED-4DB2-BD59-A6C34878D82A}">
                    <a16:rowId xmlns:a16="http://schemas.microsoft.com/office/drawing/2014/main" xmlns="" val="236303437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30863"/>
              </p:ext>
            </p:extLst>
          </p:nvPr>
        </p:nvGraphicFramePr>
        <p:xfrm>
          <a:off x="213410" y="2135733"/>
          <a:ext cx="4335023" cy="980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699">
                  <a:extLst>
                    <a:ext uri="{9D8B030D-6E8A-4147-A177-3AD203B41FA5}">
                      <a16:colId xmlns:a16="http://schemas.microsoft.com/office/drawing/2014/main" xmlns="" val="501106819"/>
                    </a:ext>
                  </a:extLst>
                </a:gridCol>
                <a:gridCol w="377140">
                  <a:extLst>
                    <a:ext uri="{9D8B030D-6E8A-4147-A177-3AD203B41FA5}">
                      <a16:colId xmlns:a16="http://schemas.microsoft.com/office/drawing/2014/main" xmlns="" val="4268519502"/>
                    </a:ext>
                  </a:extLst>
                </a:gridCol>
                <a:gridCol w="377140">
                  <a:extLst>
                    <a:ext uri="{9D8B030D-6E8A-4147-A177-3AD203B41FA5}">
                      <a16:colId xmlns:a16="http://schemas.microsoft.com/office/drawing/2014/main" xmlns="" val="2449388467"/>
                    </a:ext>
                  </a:extLst>
                </a:gridCol>
                <a:gridCol w="376703">
                  <a:extLst>
                    <a:ext uri="{9D8B030D-6E8A-4147-A177-3AD203B41FA5}">
                      <a16:colId xmlns:a16="http://schemas.microsoft.com/office/drawing/2014/main" xmlns="" val="1304662784"/>
                    </a:ext>
                  </a:extLst>
                </a:gridCol>
                <a:gridCol w="376703">
                  <a:extLst>
                    <a:ext uri="{9D8B030D-6E8A-4147-A177-3AD203B41FA5}">
                      <a16:colId xmlns:a16="http://schemas.microsoft.com/office/drawing/2014/main" xmlns="" val="3003688405"/>
                    </a:ext>
                  </a:extLst>
                </a:gridCol>
                <a:gridCol w="376703">
                  <a:extLst>
                    <a:ext uri="{9D8B030D-6E8A-4147-A177-3AD203B41FA5}">
                      <a16:colId xmlns:a16="http://schemas.microsoft.com/office/drawing/2014/main" xmlns="" val="1805770655"/>
                    </a:ext>
                  </a:extLst>
                </a:gridCol>
                <a:gridCol w="376703">
                  <a:extLst>
                    <a:ext uri="{9D8B030D-6E8A-4147-A177-3AD203B41FA5}">
                      <a16:colId xmlns:a16="http://schemas.microsoft.com/office/drawing/2014/main" xmlns="" val="2030777989"/>
                    </a:ext>
                  </a:extLst>
                </a:gridCol>
                <a:gridCol w="376703">
                  <a:extLst>
                    <a:ext uri="{9D8B030D-6E8A-4147-A177-3AD203B41FA5}">
                      <a16:colId xmlns:a16="http://schemas.microsoft.com/office/drawing/2014/main" xmlns="" val="1070323709"/>
                    </a:ext>
                  </a:extLst>
                </a:gridCol>
                <a:gridCol w="374150">
                  <a:extLst>
                    <a:ext uri="{9D8B030D-6E8A-4147-A177-3AD203B41FA5}">
                      <a16:colId xmlns:a16="http://schemas.microsoft.com/office/drawing/2014/main" xmlns="" val="2650897463"/>
                    </a:ext>
                  </a:extLst>
                </a:gridCol>
                <a:gridCol w="375033">
                  <a:extLst>
                    <a:ext uri="{9D8B030D-6E8A-4147-A177-3AD203B41FA5}">
                      <a16:colId xmlns:a16="http://schemas.microsoft.com/office/drawing/2014/main" xmlns="" val="61020643"/>
                    </a:ext>
                  </a:extLst>
                </a:gridCol>
                <a:gridCol w="370346">
                  <a:extLst>
                    <a:ext uri="{9D8B030D-6E8A-4147-A177-3AD203B41FA5}">
                      <a16:colId xmlns:a16="http://schemas.microsoft.com/office/drawing/2014/main" xmlns="" val="397819514"/>
                    </a:ext>
                  </a:extLst>
                </a:gridCol>
              </a:tblGrid>
              <a:tr h="245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extLst>
                  <a:ext uri="{0D108BD9-81ED-4DB2-BD59-A6C34878D82A}">
                    <a16:rowId xmlns:a16="http://schemas.microsoft.com/office/drawing/2014/main" xmlns="" val="768511236"/>
                  </a:ext>
                </a:extLst>
              </a:tr>
              <a:tr h="245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Баянбулаг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7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extLst>
                  <a:ext uri="{0D108BD9-81ED-4DB2-BD59-A6C34878D82A}">
                    <a16:rowId xmlns:a16="http://schemas.microsoft.com/office/drawing/2014/main" xmlns="" val="3199560399"/>
                  </a:ext>
                </a:extLst>
              </a:tr>
              <a:tr h="245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Цахиурт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7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extLst>
                  <a:ext uri="{0D108BD9-81ED-4DB2-BD59-A6C34878D82A}">
                    <a16:rowId xmlns:a16="http://schemas.microsoft.com/office/drawing/2014/main" xmlns="" val="3264940792"/>
                  </a:ext>
                </a:extLst>
              </a:tr>
              <a:tr h="245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Дэлгэр-ЭМТ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7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69" marR="45069" marT="0" marB="0" anchor="ctr"/>
                </a:tc>
                <a:extLst>
                  <a:ext uri="{0D108BD9-81ED-4DB2-BD59-A6C34878D82A}">
                    <a16:rowId xmlns:a16="http://schemas.microsoft.com/office/drawing/2014/main" xmlns="" val="407786678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39153" y="1252835"/>
            <a:ext cx="44031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9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9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900" dirty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МАЛЫН 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ТОО,  </a:t>
            </a:r>
            <a:r>
              <a:rPr lang="en-US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багаар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mn-MN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Тэмээ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</a:t>
            </a:r>
            <a:r>
              <a:rPr lang="mn-MN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-201</a:t>
            </a:r>
            <a:r>
              <a:rPr lang="mn-MN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9104" y="0"/>
            <a:ext cx="4159055" cy="707886"/>
            <a:chOff x="169104" y="0"/>
            <a:chExt cx="4159055" cy="707886"/>
          </a:xfrm>
        </p:grpSpPr>
        <p:sp>
          <p:nvSpPr>
            <p:cNvPr id="4" name="Rectangle 3"/>
            <p:cNvSpPr/>
            <p:nvPr/>
          </p:nvSpPr>
          <p:spPr>
            <a:xfrm>
              <a:off x="169104" y="0"/>
              <a:ext cx="41590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mn-MN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ДЭЛГЭРЦОГТ </a:t>
              </a:r>
              <a:r>
                <a:rPr lang="en-US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СУМЫН МАЛЫН ТОО,  </a:t>
              </a:r>
              <a:r>
                <a:rPr lang="en-US" sz="8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багаар</a:t>
              </a:r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8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бүгд</a:t>
              </a:r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200</a:t>
              </a:r>
              <a:r>
                <a:rPr lang="mn-MN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lang="en-US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-201</a:t>
              </a:r>
              <a:r>
                <a:rPr lang="mn-MN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r>
                <a:rPr lang="en-US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он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9377" y="183799"/>
              <a:ext cx="3112818" cy="899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682" y="47357"/>
              <a:ext cx="359695" cy="31701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665" y="74152"/>
            <a:ext cx="1121761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23" y="241563"/>
            <a:ext cx="2476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mn-MN" sz="8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800" dirty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МАЛЫН </a:t>
            </a:r>
            <a:r>
              <a:rPr lang="en-US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ТОО,  </a:t>
            </a:r>
            <a:r>
              <a:rPr lang="en-US" sz="800" dirty="0" err="1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багаар</a:t>
            </a:r>
            <a:r>
              <a:rPr lang="en-US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Адуу</a:t>
            </a:r>
            <a:r>
              <a:rPr lang="en-US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en-US" sz="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31491"/>
              </p:ext>
            </p:extLst>
          </p:nvPr>
        </p:nvGraphicFramePr>
        <p:xfrm>
          <a:off x="209732" y="778982"/>
          <a:ext cx="4411635" cy="1061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927">
                  <a:extLst>
                    <a:ext uri="{9D8B030D-6E8A-4147-A177-3AD203B41FA5}">
                      <a16:colId xmlns:a16="http://schemas.microsoft.com/office/drawing/2014/main" xmlns="" val="1324492873"/>
                    </a:ext>
                  </a:extLst>
                </a:gridCol>
                <a:gridCol w="360882">
                  <a:extLst>
                    <a:ext uri="{9D8B030D-6E8A-4147-A177-3AD203B41FA5}">
                      <a16:colId xmlns:a16="http://schemas.microsoft.com/office/drawing/2014/main" xmlns="" val="3723382052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2480562008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3644539751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2266754433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3390603445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1019703907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3140807281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217116504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4125871969"/>
                    </a:ext>
                  </a:extLst>
                </a:gridCol>
                <a:gridCol w="418226">
                  <a:extLst>
                    <a:ext uri="{9D8B030D-6E8A-4147-A177-3AD203B41FA5}">
                      <a16:colId xmlns:a16="http://schemas.microsoft.com/office/drawing/2014/main" xmlns="" val="1017257544"/>
                    </a:ext>
                  </a:extLst>
                </a:gridCol>
              </a:tblGrid>
              <a:tr h="294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extLst>
                  <a:ext uri="{0D108BD9-81ED-4DB2-BD59-A6C34878D82A}">
                    <a16:rowId xmlns:a16="http://schemas.microsoft.com/office/drawing/2014/main" xmlns="" val="1403055085"/>
                  </a:ext>
                </a:extLst>
              </a:tr>
              <a:tr h="177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Баянбулаг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1684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extLst>
                  <a:ext uri="{0D108BD9-81ED-4DB2-BD59-A6C34878D82A}">
                    <a16:rowId xmlns:a16="http://schemas.microsoft.com/office/drawing/2014/main" xmlns="" val="3177575003"/>
                  </a:ext>
                </a:extLst>
              </a:tr>
              <a:tr h="177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Цахиурт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3156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extLst>
                  <a:ext uri="{0D108BD9-81ED-4DB2-BD59-A6C34878D82A}">
                    <a16:rowId xmlns:a16="http://schemas.microsoft.com/office/drawing/2014/main" xmlns="" val="3317605167"/>
                  </a:ext>
                </a:extLst>
              </a:tr>
              <a:tr h="177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Дэлгэр-ЭМТ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extLst>
                  <a:ext uri="{0D108BD9-81ED-4DB2-BD59-A6C34878D82A}">
                    <a16:rowId xmlns:a16="http://schemas.microsoft.com/office/drawing/2014/main" xmlns="" val="548142872"/>
                  </a:ext>
                </a:extLst>
              </a:tr>
              <a:tr h="177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extLst>
                  <a:ext uri="{0D108BD9-81ED-4DB2-BD59-A6C34878D82A}">
                    <a16:rowId xmlns:a16="http://schemas.microsoft.com/office/drawing/2014/main" xmlns="" val="422590174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1930" y="1407580"/>
            <a:ext cx="2883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sz="8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8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800" dirty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8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МАЛЫН </a:t>
            </a:r>
            <a:r>
              <a:rPr lang="en-US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ТОО,  </a:t>
            </a:r>
            <a:r>
              <a:rPr lang="en-US" sz="800" dirty="0" err="1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багаар</a:t>
            </a:r>
            <a:r>
              <a:rPr lang="en-US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Үхэр</a:t>
            </a:r>
            <a:r>
              <a:rPr lang="en-US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en-US" sz="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71944"/>
              </p:ext>
            </p:extLst>
          </p:nvPr>
        </p:nvGraphicFramePr>
        <p:xfrm>
          <a:off x="209732" y="2097235"/>
          <a:ext cx="4411635" cy="933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927">
                  <a:extLst>
                    <a:ext uri="{9D8B030D-6E8A-4147-A177-3AD203B41FA5}">
                      <a16:colId xmlns:a16="http://schemas.microsoft.com/office/drawing/2014/main" xmlns="" val="2492951697"/>
                    </a:ext>
                  </a:extLst>
                </a:gridCol>
                <a:gridCol w="360882">
                  <a:extLst>
                    <a:ext uri="{9D8B030D-6E8A-4147-A177-3AD203B41FA5}">
                      <a16:colId xmlns:a16="http://schemas.microsoft.com/office/drawing/2014/main" xmlns="" val="929156463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2522740613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3109030384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2770273563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979841678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1027547501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4209777524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4127846772"/>
                    </a:ext>
                  </a:extLst>
                </a:gridCol>
                <a:gridCol w="360450">
                  <a:extLst>
                    <a:ext uri="{9D8B030D-6E8A-4147-A177-3AD203B41FA5}">
                      <a16:colId xmlns:a16="http://schemas.microsoft.com/office/drawing/2014/main" xmlns="" val="1143225167"/>
                    </a:ext>
                  </a:extLst>
                </a:gridCol>
                <a:gridCol w="418226">
                  <a:extLst>
                    <a:ext uri="{9D8B030D-6E8A-4147-A177-3AD203B41FA5}">
                      <a16:colId xmlns:a16="http://schemas.microsoft.com/office/drawing/2014/main" xmlns="" val="2882739963"/>
                    </a:ext>
                  </a:extLst>
                </a:gridCol>
              </a:tblGrid>
              <a:tr h="303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extLst>
                  <a:ext uri="{0D108BD9-81ED-4DB2-BD59-A6C34878D82A}">
                    <a16:rowId xmlns:a16="http://schemas.microsoft.com/office/drawing/2014/main" xmlns="" val="404936572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Баянбулаг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extLst>
                  <a:ext uri="{0D108BD9-81ED-4DB2-BD59-A6C34878D82A}">
                    <a16:rowId xmlns:a16="http://schemas.microsoft.com/office/drawing/2014/main" xmlns="" val="3942289422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Цахиурт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extLst>
                  <a:ext uri="{0D108BD9-81ED-4DB2-BD59-A6C34878D82A}">
                    <a16:rowId xmlns:a16="http://schemas.microsoft.com/office/drawing/2014/main" xmlns="" val="803505036"/>
                  </a:ext>
                </a:extLst>
              </a:tr>
              <a:tr h="264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Дэлгэр-ЭМТ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     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91" marR="45091" marT="0" marB="0" anchor="ctr"/>
                </a:tc>
                <a:extLst>
                  <a:ext uri="{0D108BD9-81ED-4DB2-BD59-A6C34878D82A}">
                    <a16:rowId xmlns:a16="http://schemas.microsoft.com/office/drawing/2014/main" xmlns="" val="126373553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9682" y="47357"/>
            <a:ext cx="4516744" cy="317019"/>
            <a:chOff x="189682" y="47357"/>
            <a:chExt cx="4516744" cy="3170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682" y="47357"/>
              <a:ext cx="359695" cy="3170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4665" y="74152"/>
              <a:ext cx="1121761" cy="23166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49377" y="189986"/>
            <a:ext cx="3035288" cy="2803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3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71149"/>
            <a:ext cx="2669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sz="8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8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800" dirty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МАЛЫН 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ТОО,  </a:t>
            </a:r>
            <a:r>
              <a:rPr lang="en-US" sz="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багаар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Хонь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-201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63757"/>
              </p:ext>
            </p:extLst>
          </p:nvPr>
        </p:nvGraphicFramePr>
        <p:xfrm>
          <a:off x="308922" y="715262"/>
          <a:ext cx="4331922" cy="1021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727">
                  <a:extLst>
                    <a:ext uri="{9D8B030D-6E8A-4147-A177-3AD203B41FA5}">
                      <a16:colId xmlns:a16="http://schemas.microsoft.com/office/drawing/2014/main" xmlns="" val="142162555"/>
                    </a:ext>
                  </a:extLst>
                </a:gridCol>
                <a:gridCol w="339438">
                  <a:extLst>
                    <a:ext uri="{9D8B030D-6E8A-4147-A177-3AD203B41FA5}">
                      <a16:colId xmlns:a16="http://schemas.microsoft.com/office/drawing/2014/main" xmlns="" val="1097484823"/>
                    </a:ext>
                  </a:extLst>
                </a:gridCol>
                <a:gridCol w="369391">
                  <a:extLst>
                    <a:ext uri="{9D8B030D-6E8A-4147-A177-3AD203B41FA5}">
                      <a16:colId xmlns:a16="http://schemas.microsoft.com/office/drawing/2014/main" xmlns="" val="424736925"/>
                    </a:ext>
                  </a:extLst>
                </a:gridCol>
                <a:gridCol w="354206">
                  <a:extLst>
                    <a:ext uri="{9D8B030D-6E8A-4147-A177-3AD203B41FA5}">
                      <a16:colId xmlns:a16="http://schemas.microsoft.com/office/drawing/2014/main" xmlns="" val="846514997"/>
                    </a:ext>
                  </a:extLst>
                </a:gridCol>
                <a:gridCol w="354206">
                  <a:extLst>
                    <a:ext uri="{9D8B030D-6E8A-4147-A177-3AD203B41FA5}">
                      <a16:colId xmlns:a16="http://schemas.microsoft.com/office/drawing/2014/main" xmlns="" val="2229905514"/>
                    </a:ext>
                  </a:extLst>
                </a:gridCol>
                <a:gridCol w="354206">
                  <a:extLst>
                    <a:ext uri="{9D8B030D-6E8A-4147-A177-3AD203B41FA5}">
                      <a16:colId xmlns:a16="http://schemas.microsoft.com/office/drawing/2014/main" xmlns="" val="2433092203"/>
                    </a:ext>
                  </a:extLst>
                </a:gridCol>
                <a:gridCol w="354206">
                  <a:extLst>
                    <a:ext uri="{9D8B030D-6E8A-4147-A177-3AD203B41FA5}">
                      <a16:colId xmlns:a16="http://schemas.microsoft.com/office/drawing/2014/main" xmlns="" val="3046749529"/>
                    </a:ext>
                  </a:extLst>
                </a:gridCol>
                <a:gridCol w="354206">
                  <a:extLst>
                    <a:ext uri="{9D8B030D-6E8A-4147-A177-3AD203B41FA5}">
                      <a16:colId xmlns:a16="http://schemas.microsoft.com/office/drawing/2014/main" xmlns="" val="1624846696"/>
                    </a:ext>
                  </a:extLst>
                </a:gridCol>
                <a:gridCol w="354206">
                  <a:extLst>
                    <a:ext uri="{9D8B030D-6E8A-4147-A177-3AD203B41FA5}">
                      <a16:colId xmlns:a16="http://schemas.microsoft.com/office/drawing/2014/main" xmlns="" val="190348289"/>
                    </a:ext>
                  </a:extLst>
                </a:gridCol>
                <a:gridCol w="354206">
                  <a:extLst>
                    <a:ext uri="{9D8B030D-6E8A-4147-A177-3AD203B41FA5}">
                      <a16:colId xmlns:a16="http://schemas.microsoft.com/office/drawing/2014/main" xmlns="" val="3296488585"/>
                    </a:ext>
                  </a:extLst>
                </a:gridCol>
                <a:gridCol w="408924">
                  <a:extLst>
                    <a:ext uri="{9D8B030D-6E8A-4147-A177-3AD203B41FA5}">
                      <a16:colId xmlns:a16="http://schemas.microsoft.com/office/drawing/2014/main" xmlns="" val="3096264605"/>
                    </a:ext>
                  </a:extLst>
                </a:gridCol>
              </a:tblGrid>
              <a:tr h="294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3066702835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Баянбулаг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16622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11067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15053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18637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21345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26557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28471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3667831911"/>
                  </a:ext>
                </a:extLst>
              </a:tr>
              <a:tr h="198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Цахиурт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10527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12113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14442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16514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21489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25357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29446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34967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34256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1013231407"/>
                  </a:ext>
                </a:extLst>
              </a:tr>
              <a:tr h="294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Дэлгэр-ЭМТ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9830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10592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13967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16617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23490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25124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37279389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2885" y="1714615"/>
            <a:ext cx="24765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МАЛЫН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ТОО, 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багаар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Ямаа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-201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96752"/>
              </p:ext>
            </p:extLst>
          </p:nvPr>
        </p:nvGraphicFramePr>
        <p:xfrm>
          <a:off x="308922" y="1989839"/>
          <a:ext cx="4303376" cy="100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885">
                  <a:extLst>
                    <a:ext uri="{9D8B030D-6E8A-4147-A177-3AD203B41FA5}">
                      <a16:colId xmlns:a16="http://schemas.microsoft.com/office/drawing/2014/main" xmlns="" val="407214585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xmlns="" val="4045223798"/>
                    </a:ext>
                  </a:extLst>
                </a:gridCol>
                <a:gridCol w="351872">
                  <a:extLst>
                    <a:ext uri="{9D8B030D-6E8A-4147-A177-3AD203B41FA5}">
                      <a16:colId xmlns:a16="http://schemas.microsoft.com/office/drawing/2014/main" xmlns="" val="2739360751"/>
                    </a:ext>
                  </a:extLst>
                </a:gridCol>
                <a:gridCol w="351872">
                  <a:extLst>
                    <a:ext uri="{9D8B030D-6E8A-4147-A177-3AD203B41FA5}">
                      <a16:colId xmlns:a16="http://schemas.microsoft.com/office/drawing/2014/main" xmlns="" val="3946765522"/>
                    </a:ext>
                  </a:extLst>
                </a:gridCol>
                <a:gridCol w="351872">
                  <a:extLst>
                    <a:ext uri="{9D8B030D-6E8A-4147-A177-3AD203B41FA5}">
                      <a16:colId xmlns:a16="http://schemas.microsoft.com/office/drawing/2014/main" xmlns="" val="2841711508"/>
                    </a:ext>
                  </a:extLst>
                </a:gridCol>
                <a:gridCol w="351872">
                  <a:extLst>
                    <a:ext uri="{9D8B030D-6E8A-4147-A177-3AD203B41FA5}">
                      <a16:colId xmlns:a16="http://schemas.microsoft.com/office/drawing/2014/main" xmlns="" val="3773373897"/>
                    </a:ext>
                  </a:extLst>
                </a:gridCol>
                <a:gridCol w="351872">
                  <a:extLst>
                    <a:ext uri="{9D8B030D-6E8A-4147-A177-3AD203B41FA5}">
                      <a16:colId xmlns:a16="http://schemas.microsoft.com/office/drawing/2014/main" xmlns="" val="3728846839"/>
                    </a:ext>
                  </a:extLst>
                </a:gridCol>
                <a:gridCol w="351872">
                  <a:extLst>
                    <a:ext uri="{9D8B030D-6E8A-4147-A177-3AD203B41FA5}">
                      <a16:colId xmlns:a16="http://schemas.microsoft.com/office/drawing/2014/main" xmlns="" val="795141255"/>
                    </a:ext>
                  </a:extLst>
                </a:gridCol>
                <a:gridCol w="351872">
                  <a:extLst>
                    <a:ext uri="{9D8B030D-6E8A-4147-A177-3AD203B41FA5}">
                      <a16:colId xmlns:a16="http://schemas.microsoft.com/office/drawing/2014/main" xmlns="" val="373182033"/>
                    </a:ext>
                  </a:extLst>
                </a:gridCol>
                <a:gridCol w="351872">
                  <a:extLst>
                    <a:ext uri="{9D8B030D-6E8A-4147-A177-3AD203B41FA5}">
                      <a16:colId xmlns:a16="http://schemas.microsoft.com/office/drawing/2014/main" xmlns="" val="4273427504"/>
                    </a:ext>
                  </a:extLst>
                </a:gridCol>
                <a:gridCol w="406229">
                  <a:extLst>
                    <a:ext uri="{9D8B030D-6E8A-4147-A177-3AD203B41FA5}">
                      <a16:colId xmlns:a16="http://schemas.microsoft.com/office/drawing/2014/main" xmlns="" val="772395036"/>
                    </a:ext>
                  </a:extLst>
                </a:gridCol>
              </a:tblGrid>
              <a:tr h="288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2492846747"/>
                  </a:ext>
                </a:extLst>
              </a:tr>
              <a:tr h="288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Баянбулаг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21162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10829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12727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14858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23522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25988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33158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1256789886"/>
                  </a:ext>
                </a:extLst>
              </a:tr>
              <a:tr h="194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Цахиурт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23070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10558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12684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14162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6399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21652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26233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28007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32500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30432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2791355271"/>
                  </a:ext>
                </a:extLst>
              </a:tr>
              <a:tr h="19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Дэлгэр-эмт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баг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12815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7349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11569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15109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16798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19024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22361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22818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403948935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8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89682" y="47357"/>
            <a:ext cx="4516744" cy="317019"/>
            <a:chOff x="189682" y="47357"/>
            <a:chExt cx="4516744" cy="3170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682" y="47357"/>
              <a:ext cx="359695" cy="3170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4665" y="74152"/>
              <a:ext cx="1121761" cy="23166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549377" y="195297"/>
            <a:ext cx="3131782" cy="2803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9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93136"/>
              </p:ext>
            </p:extLst>
          </p:nvPr>
        </p:nvGraphicFramePr>
        <p:xfrm>
          <a:off x="341313" y="545688"/>
          <a:ext cx="4308472" cy="1227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507">
                  <a:extLst>
                    <a:ext uri="{9D8B030D-6E8A-4147-A177-3AD203B41FA5}">
                      <a16:colId xmlns:a16="http://schemas.microsoft.com/office/drawing/2014/main" xmlns="" val="128798179"/>
                    </a:ext>
                  </a:extLst>
                </a:gridCol>
                <a:gridCol w="325559">
                  <a:extLst>
                    <a:ext uri="{9D8B030D-6E8A-4147-A177-3AD203B41FA5}">
                      <a16:colId xmlns:a16="http://schemas.microsoft.com/office/drawing/2014/main" xmlns="" val="489537459"/>
                    </a:ext>
                  </a:extLst>
                </a:gridCol>
                <a:gridCol w="364907">
                  <a:extLst>
                    <a:ext uri="{9D8B030D-6E8A-4147-A177-3AD203B41FA5}">
                      <a16:colId xmlns:a16="http://schemas.microsoft.com/office/drawing/2014/main" xmlns="" val="1903283247"/>
                    </a:ext>
                  </a:extLst>
                </a:gridCol>
                <a:gridCol w="364907">
                  <a:extLst>
                    <a:ext uri="{9D8B030D-6E8A-4147-A177-3AD203B41FA5}">
                      <a16:colId xmlns:a16="http://schemas.microsoft.com/office/drawing/2014/main" xmlns="" val="2529255033"/>
                    </a:ext>
                  </a:extLst>
                </a:gridCol>
                <a:gridCol w="364907">
                  <a:extLst>
                    <a:ext uri="{9D8B030D-6E8A-4147-A177-3AD203B41FA5}">
                      <a16:colId xmlns:a16="http://schemas.microsoft.com/office/drawing/2014/main" xmlns="" val="504237440"/>
                    </a:ext>
                  </a:extLst>
                </a:gridCol>
                <a:gridCol w="364907">
                  <a:extLst>
                    <a:ext uri="{9D8B030D-6E8A-4147-A177-3AD203B41FA5}">
                      <a16:colId xmlns:a16="http://schemas.microsoft.com/office/drawing/2014/main" xmlns="" val="2314960266"/>
                    </a:ext>
                  </a:extLst>
                </a:gridCol>
                <a:gridCol w="364907">
                  <a:extLst>
                    <a:ext uri="{9D8B030D-6E8A-4147-A177-3AD203B41FA5}">
                      <a16:colId xmlns:a16="http://schemas.microsoft.com/office/drawing/2014/main" xmlns="" val="1364382525"/>
                    </a:ext>
                  </a:extLst>
                </a:gridCol>
                <a:gridCol w="364907">
                  <a:extLst>
                    <a:ext uri="{9D8B030D-6E8A-4147-A177-3AD203B41FA5}">
                      <a16:colId xmlns:a16="http://schemas.microsoft.com/office/drawing/2014/main" xmlns="" val="1575834230"/>
                    </a:ext>
                  </a:extLst>
                </a:gridCol>
                <a:gridCol w="364907">
                  <a:extLst>
                    <a:ext uri="{9D8B030D-6E8A-4147-A177-3AD203B41FA5}">
                      <a16:colId xmlns:a16="http://schemas.microsoft.com/office/drawing/2014/main" xmlns="" val="3649575252"/>
                    </a:ext>
                  </a:extLst>
                </a:gridCol>
                <a:gridCol w="364907">
                  <a:extLst>
                    <a:ext uri="{9D8B030D-6E8A-4147-A177-3AD203B41FA5}">
                      <a16:colId xmlns:a16="http://schemas.microsoft.com/office/drawing/2014/main" xmlns="" val="4185219984"/>
                    </a:ext>
                  </a:extLst>
                </a:gridCol>
                <a:gridCol w="366150">
                  <a:extLst>
                    <a:ext uri="{9D8B030D-6E8A-4147-A177-3AD203B41FA5}">
                      <a16:colId xmlns:a16="http://schemas.microsoft.com/office/drawing/2014/main" xmlns="" val="407607126"/>
                    </a:ext>
                  </a:extLst>
                </a:gridCol>
              </a:tblGrid>
              <a:tr h="282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847152590"/>
                  </a:ext>
                </a:extLst>
              </a:tr>
              <a:tr h="282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Хээлтэгч мал бүгд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45622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24889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24333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29255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30462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46401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55701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65833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77195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82075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40528999"/>
                  </a:ext>
                </a:extLst>
              </a:tr>
              <a:tr h="141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Ингэ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247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3342321434"/>
                  </a:ext>
                </a:extLst>
              </a:tr>
              <a:tr h="141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Гүү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2385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2817916673"/>
                  </a:ext>
                </a:extLst>
              </a:tr>
              <a:tr h="141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Үнээ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1956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2616442391"/>
                  </a:ext>
                </a:extLst>
              </a:tr>
              <a:tr h="141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Эм</a:t>
                      </a:r>
                      <a:r>
                        <a:rPr lang="mn-MN" sz="6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хонь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10681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10885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13087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13568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21446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25448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30836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36934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39836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1859283859"/>
                  </a:ext>
                </a:extLst>
              </a:tr>
              <a:tr h="95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Эм</a:t>
                      </a:r>
                      <a:r>
                        <a:rPr lang="mn-MN" sz="6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ямаа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23268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12844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11860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14335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15147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22026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26883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31127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35533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37651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225727632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5042" y="207136"/>
            <a:ext cx="2476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700" dirty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ХЭЭЛТЭГЧ МАЛ </a:t>
            </a:r>
            <a:r>
              <a:rPr lang="mn-MN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ТАВАН ТӨРЛӨӨР </a:t>
            </a:r>
            <a:r>
              <a:rPr lang="en-US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2009-2018 </a:t>
            </a:r>
            <a:r>
              <a:rPr lang="en-US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313" y="1775577"/>
            <a:ext cx="2476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mn-MN" sz="700" dirty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БОЙЖСОН </a:t>
            </a:r>
            <a:r>
              <a:rPr lang="en-US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ТӨЛ</a:t>
            </a:r>
            <a:r>
              <a:rPr lang="mn-MN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ТАВАН ТӨРЛӨӨР </a:t>
            </a:r>
            <a:r>
              <a:rPr lang="en-US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2009-2018 </a:t>
            </a:r>
            <a:r>
              <a:rPr lang="en-US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69549"/>
              </p:ext>
            </p:extLst>
          </p:nvPr>
        </p:nvGraphicFramePr>
        <p:xfrm>
          <a:off x="341313" y="2114130"/>
          <a:ext cx="4256895" cy="1135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156">
                  <a:extLst>
                    <a:ext uri="{9D8B030D-6E8A-4147-A177-3AD203B41FA5}">
                      <a16:colId xmlns:a16="http://schemas.microsoft.com/office/drawing/2014/main" xmlns="" val="166035882"/>
                    </a:ext>
                  </a:extLst>
                </a:gridCol>
                <a:gridCol w="321661">
                  <a:extLst>
                    <a:ext uri="{9D8B030D-6E8A-4147-A177-3AD203B41FA5}">
                      <a16:colId xmlns:a16="http://schemas.microsoft.com/office/drawing/2014/main" xmlns="" val="2137773143"/>
                    </a:ext>
                  </a:extLst>
                </a:gridCol>
                <a:gridCol w="360539">
                  <a:extLst>
                    <a:ext uri="{9D8B030D-6E8A-4147-A177-3AD203B41FA5}">
                      <a16:colId xmlns:a16="http://schemas.microsoft.com/office/drawing/2014/main" xmlns="" val="3512738760"/>
                    </a:ext>
                  </a:extLst>
                </a:gridCol>
                <a:gridCol w="360539">
                  <a:extLst>
                    <a:ext uri="{9D8B030D-6E8A-4147-A177-3AD203B41FA5}">
                      <a16:colId xmlns:a16="http://schemas.microsoft.com/office/drawing/2014/main" xmlns="" val="637943277"/>
                    </a:ext>
                  </a:extLst>
                </a:gridCol>
                <a:gridCol w="360539">
                  <a:extLst>
                    <a:ext uri="{9D8B030D-6E8A-4147-A177-3AD203B41FA5}">
                      <a16:colId xmlns:a16="http://schemas.microsoft.com/office/drawing/2014/main" xmlns="" val="1022352557"/>
                    </a:ext>
                  </a:extLst>
                </a:gridCol>
                <a:gridCol w="360539">
                  <a:extLst>
                    <a:ext uri="{9D8B030D-6E8A-4147-A177-3AD203B41FA5}">
                      <a16:colId xmlns:a16="http://schemas.microsoft.com/office/drawing/2014/main" xmlns="" val="4215826722"/>
                    </a:ext>
                  </a:extLst>
                </a:gridCol>
                <a:gridCol w="360539">
                  <a:extLst>
                    <a:ext uri="{9D8B030D-6E8A-4147-A177-3AD203B41FA5}">
                      <a16:colId xmlns:a16="http://schemas.microsoft.com/office/drawing/2014/main" xmlns="" val="1347034150"/>
                    </a:ext>
                  </a:extLst>
                </a:gridCol>
                <a:gridCol w="360539">
                  <a:extLst>
                    <a:ext uri="{9D8B030D-6E8A-4147-A177-3AD203B41FA5}">
                      <a16:colId xmlns:a16="http://schemas.microsoft.com/office/drawing/2014/main" xmlns="" val="3933758973"/>
                    </a:ext>
                  </a:extLst>
                </a:gridCol>
                <a:gridCol w="360539">
                  <a:extLst>
                    <a:ext uri="{9D8B030D-6E8A-4147-A177-3AD203B41FA5}">
                      <a16:colId xmlns:a16="http://schemas.microsoft.com/office/drawing/2014/main" xmlns="" val="3661228197"/>
                    </a:ext>
                  </a:extLst>
                </a:gridCol>
                <a:gridCol w="360539">
                  <a:extLst>
                    <a:ext uri="{9D8B030D-6E8A-4147-A177-3AD203B41FA5}">
                      <a16:colId xmlns:a16="http://schemas.microsoft.com/office/drawing/2014/main" xmlns="" val="1522298082"/>
                    </a:ext>
                  </a:extLst>
                </a:gridCol>
                <a:gridCol w="361766">
                  <a:extLst>
                    <a:ext uri="{9D8B030D-6E8A-4147-A177-3AD203B41FA5}">
                      <a16:colId xmlns:a16="http://schemas.microsoft.com/office/drawing/2014/main" xmlns="" val="3984170740"/>
                    </a:ext>
                  </a:extLst>
                </a:gridCol>
              </a:tblGrid>
              <a:tr h="257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1997912060"/>
                  </a:ext>
                </a:extLst>
              </a:tr>
              <a:tr h="252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бойжсон</a:t>
                      </a: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</a:t>
                      </a: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бүгд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34371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23776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29442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35645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43328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42299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55064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46033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extLst>
                  <a:ext uri="{0D108BD9-81ED-4DB2-BD59-A6C34878D82A}">
                    <a16:rowId xmlns:a16="http://schemas.microsoft.com/office/drawing/2014/main" xmlns="" val="694688458"/>
                  </a:ext>
                </a:extLst>
              </a:tr>
              <a:tr h="124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Ботго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2117862228"/>
                  </a:ext>
                </a:extLst>
              </a:tr>
              <a:tr h="124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Унага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764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3409758232"/>
                  </a:ext>
                </a:extLst>
              </a:tr>
              <a:tr h="124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Тугал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1168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4003341413"/>
                  </a:ext>
                </a:extLst>
              </a:tr>
              <a:tr h="124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Хурга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15243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10812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16630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21856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27039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24943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3483585804"/>
                  </a:ext>
                </a:extLst>
              </a:tr>
              <a:tr h="124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Ишиг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17777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10726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11641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14682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16928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20677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18203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25167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19055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354" marR="44354" marT="0" marB="0" anchor="ctr"/>
                </a:tc>
                <a:extLst>
                  <a:ext uri="{0D108BD9-81ED-4DB2-BD59-A6C34878D82A}">
                    <a16:rowId xmlns:a16="http://schemas.microsoft.com/office/drawing/2014/main" xmlns="" val="250901209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9682" y="47357"/>
            <a:ext cx="4516744" cy="317019"/>
            <a:chOff x="189682" y="47357"/>
            <a:chExt cx="4516744" cy="31701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682" y="47357"/>
              <a:ext cx="359695" cy="3170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4665" y="74152"/>
              <a:ext cx="1121761" cy="23166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49377" y="189986"/>
            <a:ext cx="3035288" cy="2803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54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85881"/>
              </p:ext>
            </p:extLst>
          </p:nvPr>
        </p:nvGraphicFramePr>
        <p:xfrm>
          <a:off x="369529" y="664696"/>
          <a:ext cx="4271962" cy="102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690">
                  <a:extLst>
                    <a:ext uri="{9D8B030D-6E8A-4147-A177-3AD203B41FA5}">
                      <a16:colId xmlns:a16="http://schemas.microsoft.com/office/drawing/2014/main" xmlns="" val="1468714970"/>
                    </a:ext>
                  </a:extLst>
                </a:gridCol>
                <a:gridCol w="344785">
                  <a:extLst>
                    <a:ext uri="{9D8B030D-6E8A-4147-A177-3AD203B41FA5}">
                      <a16:colId xmlns:a16="http://schemas.microsoft.com/office/drawing/2014/main" xmlns="" val="3525226670"/>
                    </a:ext>
                  </a:extLst>
                </a:gridCol>
                <a:gridCol w="344785">
                  <a:extLst>
                    <a:ext uri="{9D8B030D-6E8A-4147-A177-3AD203B41FA5}">
                      <a16:colId xmlns:a16="http://schemas.microsoft.com/office/drawing/2014/main" xmlns="" val="377747794"/>
                    </a:ext>
                  </a:extLst>
                </a:gridCol>
                <a:gridCol w="344785">
                  <a:extLst>
                    <a:ext uri="{9D8B030D-6E8A-4147-A177-3AD203B41FA5}">
                      <a16:colId xmlns:a16="http://schemas.microsoft.com/office/drawing/2014/main" xmlns="" val="3179435057"/>
                    </a:ext>
                  </a:extLst>
                </a:gridCol>
                <a:gridCol w="344785">
                  <a:extLst>
                    <a:ext uri="{9D8B030D-6E8A-4147-A177-3AD203B41FA5}">
                      <a16:colId xmlns:a16="http://schemas.microsoft.com/office/drawing/2014/main" xmlns="" val="4171517790"/>
                    </a:ext>
                  </a:extLst>
                </a:gridCol>
                <a:gridCol w="344785">
                  <a:extLst>
                    <a:ext uri="{9D8B030D-6E8A-4147-A177-3AD203B41FA5}">
                      <a16:colId xmlns:a16="http://schemas.microsoft.com/office/drawing/2014/main" xmlns="" val="2064109848"/>
                    </a:ext>
                  </a:extLst>
                </a:gridCol>
                <a:gridCol w="344785">
                  <a:extLst>
                    <a:ext uri="{9D8B030D-6E8A-4147-A177-3AD203B41FA5}">
                      <a16:colId xmlns:a16="http://schemas.microsoft.com/office/drawing/2014/main" xmlns="" val="1188756499"/>
                    </a:ext>
                  </a:extLst>
                </a:gridCol>
                <a:gridCol w="344785">
                  <a:extLst>
                    <a:ext uri="{9D8B030D-6E8A-4147-A177-3AD203B41FA5}">
                      <a16:colId xmlns:a16="http://schemas.microsoft.com/office/drawing/2014/main" xmlns="" val="187377138"/>
                    </a:ext>
                  </a:extLst>
                </a:gridCol>
                <a:gridCol w="397996">
                  <a:extLst>
                    <a:ext uri="{9D8B030D-6E8A-4147-A177-3AD203B41FA5}">
                      <a16:colId xmlns:a16="http://schemas.microsoft.com/office/drawing/2014/main" xmlns="" val="3006723647"/>
                    </a:ext>
                  </a:extLst>
                </a:gridCol>
                <a:gridCol w="344785">
                  <a:extLst>
                    <a:ext uri="{9D8B030D-6E8A-4147-A177-3AD203B41FA5}">
                      <a16:colId xmlns:a16="http://schemas.microsoft.com/office/drawing/2014/main" xmlns="" val="1477547293"/>
                    </a:ext>
                  </a:extLst>
                </a:gridCol>
                <a:gridCol w="397996">
                  <a:extLst>
                    <a:ext uri="{9D8B030D-6E8A-4147-A177-3AD203B41FA5}">
                      <a16:colId xmlns:a16="http://schemas.microsoft.com/office/drawing/2014/main" xmlns="" val="4283365577"/>
                    </a:ext>
                  </a:extLst>
                </a:gridCol>
              </a:tblGrid>
              <a:tr h="215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extLst>
                  <a:ext uri="{0D108BD9-81ED-4DB2-BD59-A6C34878D82A}">
                    <a16:rowId xmlns:a16="http://schemas.microsoft.com/office/drawing/2014/main" xmlns="" val="4123380681"/>
                  </a:ext>
                </a:extLst>
              </a:tr>
              <a:tr h="183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Хорогдсон</a:t>
                      </a: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</a:t>
                      </a: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бүгд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49136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1180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2404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10562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extLst>
                  <a:ext uri="{0D108BD9-81ED-4DB2-BD59-A6C34878D82A}">
                    <a16:rowId xmlns:a16="http://schemas.microsoft.com/office/drawing/2014/main" xmlns="" val="2126594306"/>
                  </a:ext>
                </a:extLst>
              </a:tr>
              <a:tr h="8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Тэмээ</a:t>
                      </a: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extLst>
                  <a:ext uri="{0D108BD9-81ED-4DB2-BD59-A6C34878D82A}">
                    <a16:rowId xmlns:a16="http://schemas.microsoft.com/office/drawing/2014/main" xmlns="" val="1667310771"/>
                  </a:ext>
                </a:extLst>
              </a:tr>
              <a:tr h="8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Адуу</a:t>
                      </a: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extLst>
                  <a:ext uri="{0D108BD9-81ED-4DB2-BD59-A6C34878D82A}">
                    <a16:rowId xmlns:a16="http://schemas.microsoft.com/office/drawing/2014/main" xmlns="" val="757122942"/>
                  </a:ext>
                </a:extLst>
              </a:tr>
              <a:tr h="8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Үхэр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extLst>
                  <a:ext uri="{0D108BD9-81ED-4DB2-BD59-A6C34878D82A}">
                    <a16:rowId xmlns:a16="http://schemas.microsoft.com/office/drawing/2014/main" xmlns="" val="1519086388"/>
                  </a:ext>
                </a:extLst>
              </a:tr>
              <a:tr h="8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Хонь</a:t>
                      </a: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934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4345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extLst>
                  <a:ext uri="{0D108BD9-81ED-4DB2-BD59-A6C34878D82A}">
                    <a16:rowId xmlns:a16="http://schemas.microsoft.com/office/drawing/2014/main" xmlns="" val="668139728"/>
                  </a:ext>
                </a:extLst>
              </a:tr>
              <a:tr h="185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Ямаа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1009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26864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7386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4643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16" marR="46716" marT="0" marB="0" anchor="ctr"/>
                </a:tc>
                <a:extLst>
                  <a:ext uri="{0D108BD9-81ED-4DB2-BD59-A6C34878D82A}">
                    <a16:rowId xmlns:a16="http://schemas.microsoft.com/office/drawing/2014/main" xmlns="" val="147216583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89071"/>
              </p:ext>
            </p:extLst>
          </p:nvPr>
        </p:nvGraphicFramePr>
        <p:xfrm>
          <a:off x="341313" y="2302411"/>
          <a:ext cx="4271966" cy="909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229">
                  <a:extLst>
                    <a:ext uri="{9D8B030D-6E8A-4147-A177-3AD203B41FA5}">
                      <a16:colId xmlns:a16="http://schemas.microsoft.com/office/drawing/2014/main" xmlns="" val="3812076623"/>
                    </a:ext>
                  </a:extLst>
                </a:gridCol>
                <a:gridCol w="375364">
                  <a:extLst>
                    <a:ext uri="{9D8B030D-6E8A-4147-A177-3AD203B41FA5}">
                      <a16:colId xmlns:a16="http://schemas.microsoft.com/office/drawing/2014/main" xmlns="" val="2208775724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xmlns="" val="322645721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xmlns="" val="19067043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xmlns="" val="2675018149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xmlns="" val="233312660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xmlns="" val="3726124337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xmlns="" val="440206443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xmlns="" val="4261629645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xmlns="" val="3826100858"/>
                    </a:ext>
                  </a:extLst>
                </a:gridCol>
                <a:gridCol w="384149">
                  <a:extLst>
                    <a:ext uri="{9D8B030D-6E8A-4147-A177-3AD203B41FA5}">
                      <a16:colId xmlns:a16="http://schemas.microsoft.com/office/drawing/2014/main" xmlns="" val="3665485051"/>
                    </a:ext>
                  </a:extLst>
                </a:gridCol>
              </a:tblGrid>
              <a:tr h="18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он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extLst>
                  <a:ext uri="{0D108BD9-81ED-4DB2-BD59-A6C34878D82A}">
                    <a16:rowId xmlns:a16="http://schemas.microsoft.com/office/drawing/2014/main" xmlns="" val="2010043552"/>
                  </a:ext>
                </a:extLst>
              </a:tr>
              <a:tr h="145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Тэмээ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extLst>
                  <a:ext uri="{0D108BD9-81ED-4DB2-BD59-A6C34878D82A}">
                    <a16:rowId xmlns:a16="http://schemas.microsoft.com/office/drawing/2014/main" xmlns="" val="3790551788"/>
                  </a:ext>
                </a:extLst>
              </a:tr>
              <a:tr h="145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Адуу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954.0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922.0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953.0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extLst>
                  <a:ext uri="{0D108BD9-81ED-4DB2-BD59-A6C34878D82A}">
                    <a16:rowId xmlns:a16="http://schemas.microsoft.com/office/drawing/2014/main" xmlns="" val="510411439"/>
                  </a:ext>
                </a:extLst>
              </a:tr>
              <a:tr h="145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Үхэр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456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extLst>
                  <a:ext uri="{0D108BD9-81ED-4DB2-BD59-A6C34878D82A}">
                    <a16:rowId xmlns:a16="http://schemas.microsoft.com/office/drawing/2014/main" xmlns="" val="3995178650"/>
                  </a:ext>
                </a:extLst>
              </a:tr>
              <a:tr h="145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Хонь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11187.0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5170.0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4046.0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7100.0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7501.0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9087.0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14724.0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17820.0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22595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10569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extLst>
                  <a:ext uri="{0D108BD9-81ED-4DB2-BD59-A6C34878D82A}">
                    <a16:rowId xmlns:a16="http://schemas.microsoft.com/office/drawing/2014/main" xmlns="" val="2207007470"/>
                  </a:ext>
                </a:extLst>
              </a:tr>
              <a:tr h="145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Ямаа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9677.0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3833.0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3349.0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4358.0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6046.0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7023.0</a:t>
                      </a:r>
                      <a:endParaRPr lang="en-US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13454.0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18323.0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17249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8987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27" marR="43127" marT="0" marB="0" anchor="ctr"/>
                </a:tc>
                <a:extLst>
                  <a:ext uri="{0D108BD9-81ED-4DB2-BD59-A6C34878D82A}">
                    <a16:rowId xmlns:a16="http://schemas.microsoft.com/office/drawing/2014/main" xmlns="" val="118161811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1313" y="1963857"/>
            <a:ext cx="36792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ЗАХ ЗЭЭЛД ХУДАЛДСАН БОРЛУУЛСАН МАЛ ТАВАН ТӨРЛӨӨР 2009-2018 </a:t>
            </a:r>
            <a:r>
              <a:rPr lang="en-US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312" y="198949"/>
            <a:ext cx="32433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sz="7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7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МАЛЫН ЗҮЙ БУС ХОРОГДОЛ ТАВАН ТӨРЛӨӨР</a:t>
            </a:r>
            <a:r>
              <a:rPr lang="en-US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2009-2018 </a:t>
            </a:r>
            <a:r>
              <a:rPr lang="en-US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89682" y="47357"/>
            <a:ext cx="4516744" cy="317019"/>
            <a:chOff x="189682" y="47357"/>
            <a:chExt cx="4516744" cy="31701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682" y="47357"/>
              <a:ext cx="359695" cy="3170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4665" y="74152"/>
              <a:ext cx="1121761" cy="23166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549377" y="189986"/>
            <a:ext cx="3035288" cy="2803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73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71203"/>
              </p:ext>
            </p:extLst>
          </p:nvPr>
        </p:nvGraphicFramePr>
        <p:xfrm>
          <a:off x="214231" y="721072"/>
          <a:ext cx="4535425" cy="2221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512">
                  <a:extLst>
                    <a:ext uri="{9D8B030D-6E8A-4147-A177-3AD203B41FA5}">
                      <a16:colId xmlns:a16="http://schemas.microsoft.com/office/drawing/2014/main" xmlns="" val="3541031622"/>
                    </a:ext>
                  </a:extLst>
                </a:gridCol>
                <a:gridCol w="357927">
                  <a:extLst>
                    <a:ext uri="{9D8B030D-6E8A-4147-A177-3AD203B41FA5}">
                      <a16:colId xmlns:a16="http://schemas.microsoft.com/office/drawing/2014/main" xmlns="" val="1468420945"/>
                    </a:ext>
                  </a:extLst>
                </a:gridCol>
                <a:gridCol w="335872">
                  <a:extLst>
                    <a:ext uri="{9D8B030D-6E8A-4147-A177-3AD203B41FA5}">
                      <a16:colId xmlns:a16="http://schemas.microsoft.com/office/drawing/2014/main" xmlns="" val="4192906578"/>
                    </a:ext>
                  </a:extLst>
                </a:gridCol>
                <a:gridCol w="335413">
                  <a:extLst>
                    <a:ext uri="{9D8B030D-6E8A-4147-A177-3AD203B41FA5}">
                      <a16:colId xmlns:a16="http://schemas.microsoft.com/office/drawing/2014/main" xmlns="" val="28491739"/>
                    </a:ext>
                  </a:extLst>
                </a:gridCol>
                <a:gridCol w="334953">
                  <a:extLst>
                    <a:ext uri="{9D8B030D-6E8A-4147-A177-3AD203B41FA5}">
                      <a16:colId xmlns:a16="http://schemas.microsoft.com/office/drawing/2014/main" xmlns="" val="2332596481"/>
                    </a:ext>
                  </a:extLst>
                </a:gridCol>
                <a:gridCol w="334493">
                  <a:extLst>
                    <a:ext uri="{9D8B030D-6E8A-4147-A177-3AD203B41FA5}">
                      <a16:colId xmlns:a16="http://schemas.microsoft.com/office/drawing/2014/main" xmlns="" val="1283821450"/>
                    </a:ext>
                  </a:extLst>
                </a:gridCol>
                <a:gridCol w="334493">
                  <a:extLst>
                    <a:ext uri="{9D8B030D-6E8A-4147-A177-3AD203B41FA5}">
                      <a16:colId xmlns:a16="http://schemas.microsoft.com/office/drawing/2014/main" xmlns="" val="2342280"/>
                    </a:ext>
                  </a:extLst>
                </a:gridCol>
                <a:gridCol w="334034">
                  <a:extLst>
                    <a:ext uri="{9D8B030D-6E8A-4147-A177-3AD203B41FA5}">
                      <a16:colId xmlns:a16="http://schemas.microsoft.com/office/drawing/2014/main" xmlns="" val="2446732007"/>
                    </a:ext>
                  </a:extLst>
                </a:gridCol>
                <a:gridCol w="333576">
                  <a:extLst>
                    <a:ext uri="{9D8B030D-6E8A-4147-A177-3AD203B41FA5}">
                      <a16:colId xmlns:a16="http://schemas.microsoft.com/office/drawing/2014/main" xmlns="" val="2445675637"/>
                    </a:ext>
                  </a:extLst>
                </a:gridCol>
                <a:gridCol w="333576">
                  <a:extLst>
                    <a:ext uri="{9D8B030D-6E8A-4147-A177-3AD203B41FA5}">
                      <a16:colId xmlns:a16="http://schemas.microsoft.com/office/drawing/2014/main" xmlns="" val="450782824"/>
                    </a:ext>
                  </a:extLst>
                </a:gridCol>
                <a:gridCol w="333576">
                  <a:extLst>
                    <a:ext uri="{9D8B030D-6E8A-4147-A177-3AD203B41FA5}">
                      <a16:colId xmlns:a16="http://schemas.microsoft.com/office/drawing/2014/main" xmlns="" val="438155775"/>
                    </a:ext>
                  </a:extLst>
                </a:gridCol>
              </a:tblGrid>
              <a:tr h="241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800" b="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b="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</a:t>
                      </a:r>
                      <a:r>
                        <a:rPr lang="en-US" sz="800" b="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b="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sz="800" b="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b="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</a:t>
                      </a:r>
                      <a:r>
                        <a:rPr lang="en-US" sz="800" b="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b="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</a:t>
                      </a:r>
                      <a:r>
                        <a:rPr lang="en-US" sz="800" b="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b="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</a:t>
                      </a:r>
                      <a:r>
                        <a:rPr lang="en-US" sz="800" b="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b="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</a:t>
                      </a:r>
                      <a:r>
                        <a:rPr lang="en-US" sz="800" b="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b="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en-US" sz="800" b="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b="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en-US" sz="800" b="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b="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en-US" sz="800" b="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b="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extLst>
                  <a:ext uri="{0D108BD9-81ED-4DB2-BD59-A6C34878D82A}">
                    <a16:rowId xmlns:a16="http://schemas.microsoft.com/office/drawing/2014/main" xmlns="" val="1989596402"/>
                  </a:ext>
                </a:extLst>
              </a:tr>
              <a:tr h="200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ЕБС-д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суралцагсад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800" spc="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800" spc="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800" spc="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800" spc="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800" spc="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800" spc="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800" spc="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800" spc="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800" spc="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extLst>
                  <a:ext uri="{0D108BD9-81ED-4DB2-BD59-A6C34878D82A}">
                    <a16:rowId xmlns:a16="http://schemas.microsoft.com/office/drawing/2014/main" xmlns="" val="3202142763"/>
                  </a:ext>
                </a:extLst>
              </a:tr>
              <a:tr h="219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үүнээс</a:t>
                      </a: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1-5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анги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extLst>
                  <a:ext uri="{0D108BD9-81ED-4DB2-BD59-A6C34878D82A}">
                    <a16:rowId xmlns:a16="http://schemas.microsoft.com/office/drawing/2014/main" xmlns="" val="3703945624"/>
                  </a:ext>
                </a:extLst>
              </a:tr>
              <a:tr h="219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6-12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анги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extLst>
                  <a:ext uri="{0D108BD9-81ED-4DB2-BD59-A6C34878D82A}">
                    <a16:rowId xmlns:a16="http://schemas.microsoft.com/office/drawing/2014/main" xmlns="" val="4008859561"/>
                  </a:ext>
                </a:extLst>
              </a:tr>
              <a:tr h="219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1-р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ангидэлсэгчид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extLst>
                  <a:ext uri="{0D108BD9-81ED-4DB2-BD59-A6C34878D82A}">
                    <a16:rowId xmlns:a16="http://schemas.microsoft.com/office/drawing/2014/main" xmlns="" val="115442812"/>
                  </a:ext>
                </a:extLst>
              </a:tr>
              <a:tr h="219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Бүх</a:t>
                      </a: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багш</a:t>
                      </a: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extLst>
                  <a:ext uri="{0D108BD9-81ED-4DB2-BD59-A6C34878D82A}">
                    <a16:rowId xmlns:a16="http://schemas.microsoft.com/office/drawing/2014/main" xmlns="" val="3021476879"/>
                  </a:ext>
                </a:extLst>
              </a:tr>
              <a:tr h="24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Дотуур</a:t>
                      </a: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байран</a:t>
                      </a:r>
                      <a:r>
                        <a:rPr lang="mn-MN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суудаг</a:t>
                      </a: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хүүхэд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extLst>
                  <a:ext uri="{0D108BD9-81ED-4DB2-BD59-A6C34878D82A}">
                    <a16:rowId xmlns:a16="http://schemas.microsoft.com/office/drawing/2014/main" xmlns="" val="3805047272"/>
                  </a:ext>
                </a:extLst>
              </a:tr>
              <a:tr h="24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насны</a:t>
                      </a: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хүүхдийн</a:t>
                      </a: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эндэгдэл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extLst>
                  <a:ext uri="{0D108BD9-81ED-4DB2-BD59-A6C34878D82A}">
                    <a16:rowId xmlns:a16="http://schemas.microsoft.com/office/drawing/2014/main" xmlns="" val="262954831"/>
                  </a:ext>
                </a:extLst>
              </a:tr>
              <a:tr h="24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насны</a:t>
                      </a: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хүүхдийн</a:t>
                      </a: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эндэгдэл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800" spc="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extLst>
                  <a:ext uri="{0D108BD9-81ED-4DB2-BD59-A6C34878D82A}">
                    <a16:rowId xmlns:a16="http://schemas.microsoft.com/office/drawing/2014/main" xmlns="" val="60894017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4231" y="364560"/>
            <a:ext cx="41592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Боловсрол, </a:t>
            </a:r>
            <a:r>
              <a:rPr lang="mn-MN" sz="900" dirty="0">
                <a:latin typeface="Arial" panose="020B0604020202020204" pitchFamily="34" charset="0"/>
                <a:cs typeface="Arial" panose="020B0604020202020204" pitchFamily="34" charset="0"/>
              </a:rPr>
              <a:t>зарим үзүүлэлт, </a:t>
            </a:r>
            <a:r>
              <a:rPr lang="mn-M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2008 </a:t>
            </a:r>
            <a:r>
              <a:rPr lang="mn-MN" sz="9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90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6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89682" y="47357"/>
            <a:ext cx="4516744" cy="317019"/>
            <a:chOff x="189682" y="47357"/>
            <a:chExt cx="4516744" cy="3170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682" y="47357"/>
              <a:ext cx="359695" cy="3170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4665" y="74152"/>
              <a:ext cx="1121761" cy="23166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49377" y="189986"/>
            <a:ext cx="3035288" cy="2803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0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184B68-2C3A-49DF-BED7-8E0440CE0D06}"/>
              </a:ext>
            </a:extLst>
          </p:cNvPr>
          <p:cNvGrpSpPr/>
          <p:nvPr/>
        </p:nvGrpSpPr>
        <p:grpSpPr>
          <a:xfrm>
            <a:off x="359227" y="69171"/>
            <a:ext cx="4520758" cy="215444"/>
            <a:chOff x="359227" y="69171"/>
            <a:chExt cx="4520758" cy="21544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2880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3201718" y="69171"/>
              <a:ext cx="16782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НИЙГМИЙН ЗАРИМ ҮЗҮҮЛЭЛТ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AD6027-B1DB-4710-B516-D21997F6FCC7}"/>
              </a:ext>
            </a:extLst>
          </p:cNvPr>
          <p:cNvSpPr txBox="1"/>
          <p:nvPr/>
        </p:nvSpPr>
        <p:spPr>
          <a:xfrm>
            <a:off x="359230" y="237122"/>
            <a:ext cx="2196405" cy="215431"/>
          </a:xfrm>
          <a:prstGeom prst="rect">
            <a:avLst/>
          </a:prstGeom>
          <a:noFill/>
        </p:spPr>
        <p:txBody>
          <a:bodyPr wrap="none" lIns="91425" tIns="45714" rIns="91425" bIns="45714" rtlCol="0">
            <a:spAutoFit/>
          </a:bodyPr>
          <a:lstStyle/>
          <a:p>
            <a:r>
              <a:rPr lang="mn-MN" sz="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зарим үзүүлэлт, </a:t>
            </a:r>
            <a:r>
              <a:rPr lang="mn-MN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mn-MN" sz="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E372CFB-4FC3-4EB5-B421-15BC9D75B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738736"/>
              </p:ext>
            </p:extLst>
          </p:nvPr>
        </p:nvGraphicFramePr>
        <p:xfrm>
          <a:off x="118500" y="464893"/>
          <a:ext cx="4716000" cy="2376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6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1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4887">
                  <a:extLst>
                    <a:ext uri="{9D8B030D-6E8A-4147-A177-3AD203B41FA5}">
                      <a16:colId xmlns:a16="http://schemas.microsoft.com/office/drawing/2014/main" xmlns="" val="4009151167"/>
                    </a:ext>
                  </a:extLst>
                </a:gridCol>
                <a:gridCol w="513113">
                  <a:extLst>
                    <a:ext uri="{9D8B030D-6E8A-4147-A177-3AD203B41FA5}">
                      <a16:colId xmlns:a16="http://schemas.microsoft.com/office/drawing/2014/main" xmlns="" val="144042075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mn-MN" sz="1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mn-MN" sz="1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Амаржсан</a:t>
                      </a:r>
                      <a:r>
                        <a:rPr lang="mn-MN" sz="900" b="0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эх </a:t>
                      </a:r>
                      <a:endParaRPr lang="mn-MN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Үрчлэгдсэн</a:t>
                      </a:r>
                      <a:r>
                        <a:rPr lang="mn-MN" sz="900" b="0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хүүхдийн тоо</a:t>
                      </a:r>
                      <a:endParaRPr lang="mn-MN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Нялахсын эндэгдэл</a:t>
                      </a:r>
                      <a:endParaRPr lang="mn-MN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900" b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Бүтэн өнчин хүүхдийн тоо</a:t>
                      </a:r>
                      <a:endParaRPr lang="mn-MN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900" b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Хагас өнчин хүүхдийн тоо</a:t>
                      </a:r>
                      <a:endParaRPr lang="mn-MN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900" b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Өрх толгойлсон эхийн тоо</a:t>
                      </a:r>
                      <a:endParaRPr lang="mn-MN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9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18 хүртэлх насны хүүхэдтэй өрх толгойлсон эх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6875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9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18 хүртэлх насны 4, түүнээс дээш хүүхэдтэй өрх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864379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1A8BEE8-0524-47D7-A733-189F53687C8C}"/>
              </a:ext>
            </a:extLst>
          </p:cNvPr>
          <p:cNvGrpSpPr/>
          <p:nvPr/>
        </p:nvGrpSpPr>
        <p:grpSpPr>
          <a:xfrm>
            <a:off x="159174" y="3181417"/>
            <a:ext cx="4778477" cy="180000"/>
            <a:chOff x="159171" y="3181417"/>
            <a:chExt cx="4778477" cy="180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908B6F9F-CADF-4188-8BB7-AE60CE403EDE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mn-MN" sz="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A7DE6F-84E6-4C95-847B-3209308F6F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57294E2-BA46-49F9-B8EE-C76AB138C2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" y="34369"/>
            <a:ext cx="35969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472396"/>
              </p:ext>
            </p:extLst>
          </p:nvPr>
        </p:nvGraphicFramePr>
        <p:xfrm>
          <a:off x="155385" y="516807"/>
          <a:ext cx="4540679" cy="1941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5091">
                  <a:extLst>
                    <a:ext uri="{9D8B030D-6E8A-4147-A177-3AD203B41FA5}">
                      <a16:colId xmlns:a16="http://schemas.microsoft.com/office/drawing/2014/main" xmlns="" val="2941366279"/>
                    </a:ext>
                  </a:extLst>
                </a:gridCol>
                <a:gridCol w="346941">
                  <a:extLst>
                    <a:ext uri="{9D8B030D-6E8A-4147-A177-3AD203B41FA5}">
                      <a16:colId xmlns:a16="http://schemas.microsoft.com/office/drawing/2014/main" xmlns="" val="2120033572"/>
                    </a:ext>
                  </a:extLst>
                </a:gridCol>
                <a:gridCol w="381383">
                  <a:extLst>
                    <a:ext uri="{9D8B030D-6E8A-4147-A177-3AD203B41FA5}">
                      <a16:colId xmlns:a16="http://schemas.microsoft.com/office/drawing/2014/main" xmlns="" val="1444308971"/>
                    </a:ext>
                  </a:extLst>
                </a:gridCol>
                <a:gridCol w="418143">
                  <a:extLst>
                    <a:ext uri="{9D8B030D-6E8A-4147-A177-3AD203B41FA5}">
                      <a16:colId xmlns:a16="http://schemas.microsoft.com/office/drawing/2014/main" xmlns="" val="2531700472"/>
                    </a:ext>
                  </a:extLst>
                </a:gridCol>
                <a:gridCol w="321648">
                  <a:extLst>
                    <a:ext uri="{9D8B030D-6E8A-4147-A177-3AD203B41FA5}">
                      <a16:colId xmlns:a16="http://schemas.microsoft.com/office/drawing/2014/main" xmlns="" val="1053701812"/>
                    </a:ext>
                  </a:extLst>
                </a:gridCol>
                <a:gridCol w="358408">
                  <a:extLst>
                    <a:ext uri="{9D8B030D-6E8A-4147-A177-3AD203B41FA5}">
                      <a16:colId xmlns:a16="http://schemas.microsoft.com/office/drawing/2014/main" xmlns="" val="1731960293"/>
                    </a:ext>
                  </a:extLst>
                </a:gridCol>
                <a:gridCol w="367598">
                  <a:extLst>
                    <a:ext uri="{9D8B030D-6E8A-4147-A177-3AD203B41FA5}">
                      <a16:colId xmlns:a16="http://schemas.microsoft.com/office/drawing/2014/main" xmlns="" val="3063374715"/>
                    </a:ext>
                  </a:extLst>
                </a:gridCol>
                <a:gridCol w="326243">
                  <a:extLst>
                    <a:ext uri="{9D8B030D-6E8A-4147-A177-3AD203B41FA5}">
                      <a16:colId xmlns:a16="http://schemas.microsoft.com/office/drawing/2014/main" xmlns="" val="3428013610"/>
                    </a:ext>
                  </a:extLst>
                </a:gridCol>
                <a:gridCol w="363003">
                  <a:extLst>
                    <a:ext uri="{9D8B030D-6E8A-4147-A177-3AD203B41FA5}">
                      <a16:colId xmlns:a16="http://schemas.microsoft.com/office/drawing/2014/main" xmlns="" val="2010871061"/>
                    </a:ext>
                  </a:extLst>
                </a:gridCol>
                <a:gridCol w="353813">
                  <a:extLst>
                    <a:ext uri="{9D8B030D-6E8A-4147-A177-3AD203B41FA5}">
                      <a16:colId xmlns:a16="http://schemas.microsoft.com/office/drawing/2014/main" xmlns="" val="3429044004"/>
                    </a:ext>
                  </a:extLst>
                </a:gridCol>
                <a:gridCol w="358408">
                  <a:extLst>
                    <a:ext uri="{9D8B030D-6E8A-4147-A177-3AD203B41FA5}">
                      <a16:colId xmlns:a16="http://schemas.microsoft.com/office/drawing/2014/main" xmlns="" val="2188634908"/>
                    </a:ext>
                  </a:extLst>
                </a:gridCol>
              </a:tblGrid>
              <a:tr h="150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extLst>
                  <a:ext uri="{0D108BD9-81ED-4DB2-BD59-A6C34878D82A}">
                    <a16:rowId xmlns:a16="http://schemas.microsoft.com/office/drawing/2014/main" xmlns="" val="1654183494"/>
                  </a:ext>
                </a:extLst>
              </a:tr>
              <a:tr h="260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Өөр</a:t>
                      </a:r>
                      <a:r>
                        <a:rPr lang="mn-MN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аймаг хотоос шилжиж ирсэн хүн</a:t>
                      </a:r>
                      <a:r>
                        <a:rPr lang="en-US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extLst>
                  <a:ext uri="{0D108BD9-81ED-4DB2-BD59-A6C34878D82A}">
                    <a16:rowId xmlns:a16="http://schemas.microsoft.com/office/drawing/2014/main" xmlns="" val="1021554351"/>
                  </a:ext>
                </a:extLst>
              </a:tr>
              <a:tr h="258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Өөр</a:t>
                      </a:r>
                      <a:r>
                        <a:rPr lang="mn-MN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аймаг хотруу шилжсэн хүн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extLst>
                  <a:ext uri="{0D108BD9-81ED-4DB2-BD59-A6C34878D82A}">
                    <a16:rowId xmlns:a16="http://schemas.microsoft.com/office/drawing/2014/main" xmlns="" val="1404761487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Хөдөлмөрийн</a:t>
                      </a:r>
                      <a:r>
                        <a:rPr lang="mn-MN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насны хүн ам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1193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1090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extLst>
                  <a:ext uri="{0D108BD9-81ED-4DB2-BD59-A6C34878D82A}">
                    <a16:rowId xmlns:a16="http://schemas.microsoft.com/office/drawing/2014/main" xmlns="" val="1827128840"/>
                  </a:ext>
                </a:extLst>
              </a:tr>
              <a:tr h="258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Бүртгэлтэй</a:t>
                      </a:r>
                      <a:r>
                        <a:rPr lang="mn-MN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ажилгүйчууд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extLst>
                  <a:ext uri="{0D108BD9-81ED-4DB2-BD59-A6C34878D82A}">
                    <a16:rowId xmlns:a16="http://schemas.microsoft.com/office/drawing/2014/main" xmlns="" val="1462464979"/>
                  </a:ext>
                </a:extLst>
              </a:tr>
              <a:tr h="122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Гэмт</a:t>
                      </a:r>
                      <a:r>
                        <a:rPr lang="mn-MN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хэрэг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extLst>
                  <a:ext uri="{0D108BD9-81ED-4DB2-BD59-A6C34878D82A}">
                    <a16:rowId xmlns:a16="http://schemas.microsoft.com/office/drawing/2014/main" xmlns="" val="3509718388"/>
                  </a:ext>
                </a:extLst>
              </a:tr>
              <a:tr h="258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Гэмт</a:t>
                      </a:r>
                      <a:r>
                        <a:rPr lang="mn-MN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хэрэгт холбогдогсод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extLst>
                  <a:ext uri="{0D108BD9-81ED-4DB2-BD59-A6C34878D82A}">
                    <a16:rowId xmlns:a16="http://schemas.microsoft.com/office/drawing/2014/main" xmlns="" val="2425461136"/>
                  </a:ext>
                </a:extLst>
              </a:tr>
              <a:tr h="258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Учирсан</a:t>
                      </a:r>
                      <a:r>
                        <a:rPr lang="mn-MN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хохирол </a:t>
                      </a:r>
                      <a:r>
                        <a:rPr lang="mn-MN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мян</a:t>
                      </a:r>
                      <a:r>
                        <a:rPr lang="en-US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7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төг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17.4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96.9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58.2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129.8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15.9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extLst>
                  <a:ext uri="{0D108BD9-81ED-4DB2-BD59-A6C34878D82A}">
                    <a16:rowId xmlns:a16="http://schemas.microsoft.com/office/drawing/2014/main" xmlns="" val="1838378931"/>
                  </a:ext>
                </a:extLst>
              </a:tr>
              <a:tr h="122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Халдварт өвчин</a:t>
                      </a:r>
                      <a:endParaRPr lang="en-US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740" marR="46740" marT="0" marB="0" anchor="ctr"/>
                </a:tc>
                <a:extLst>
                  <a:ext uri="{0D108BD9-81ED-4DB2-BD59-A6C34878D82A}">
                    <a16:rowId xmlns:a16="http://schemas.microsoft.com/office/drawing/2014/main" xmlns="" val="128041013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0692" y="0"/>
            <a:ext cx="2476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mn-MN" sz="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</a:t>
            </a:r>
            <a:r>
              <a:rPr lang="mn-MN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зарим үзүүлэлт, </a:t>
            </a:r>
            <a:r>
              <a:rPr lang="en-US" sz="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mn-MN" sz="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096454"/>
            <a:ext cx="4778477" cy="180000"/>
            <a:chOff x="159171" y="3181417"/>
            <a:chExt cx="4778477" cy="180000"/>
          </a:xfrm>
        </p:grpSpPr>
        <p:sp>
          <p:nvSpPr>
            <p:cNvPr id="5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C6ECB6-45EC-493C-8C47-21AB21A72AEA}"/>
              </a:ext>
            </a:extLst>
          </p:cNvPr>
          <p:cNvSpPr txBox="1"/>
          <p:nvPr/>
        </p:nvSpPr>
        <p:spPr>
          <a:xfrm>
            <a:off x="3193508" y="69171"/>
            <a:ext cx="1686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ЗАРИМ ҮЗҮҮЛЭЛТ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77877" y="165419"/>
            <a:ext cx="2715631" cy="11474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" y="34369"/>
            <a:ext cx="35969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8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24" y="1195410"/>
            <a:ext cx="4271963" cy="2154415"/>
          </a:xfrm>
        </p:spPr>
        <p:txBody>
          <a:bodyPr>
            <a:normAutofit fontScale="62500" lnSpcReduction="20000"/>
          </a:bodyPr>
          <a:lstStyle/>
          <a:p>
            <a:pPr fontAlgn="base"/>
            <a:endParaRPr lang="mn-MN" b="1" dirty="0" smtClean="0"/>
          </a:p>
          <a:p>
            <a:pPr marL="0" indent="0" fontAlgn="base">
              <a:buNone/>
            </a:pPr>
            <a:r>
              <a:rPr lang="mn-MN" b="1" dirty="0" smtClean="0">
                <a:latin typeface="Arial Mon" panose="020B0604020202020204" pitchFamily="34" charset="0"/>
              </a:rPr>
              <a:t>      </a:t>
            </a:r>
            <a:r>
              <a:rPr lang="en-US" b="1" dirty="0" smtClean="0">
                <a:latin typeface="Arial Mon" panose="020B0604020202020204" pitchFamily="34" charset="0"/>
              </a:rPr>
              <a:t>ДЭЛГЭРЦОГТ </a:t>
            </a:r>
            <a:r>
              <a:rPr lang="en-US" b="1" dirty="0">
                <a:latin typeface="Arial Mon" panose="020B0604020202020204" pitchFamily="34" charset="0"/>
              </a:rPr>
              <a:t>СУМЫН ТОВЧ ТАНИЛЦУУЛГА</a:t>
            </a:r>
            <a:endParaRPr lang="en-US" dirty="0">
              <a:latin typeface="Arial Mon" panose="020B0604020202020204" pitchFamily="34" charset="0"/>
            </a:endParaRPr>
          </a:p>
          <a:p>
            <a:pPr algn="just" fontAlgn="base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Шинэ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Монгол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Ардын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засгийн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газраас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1923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гаргасан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Нутгийн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захиргааны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дүрэм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дагуу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Түшээт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Дайчин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бээсийн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хошууг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Богдхан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Дэлгэрцогт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хошуу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болгон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өөрчилснөөр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одоогийн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Дундговь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Дэлгэрцогт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үүссэн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түүхтэй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Дэлгэрцогт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Дундговь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хойд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хэсэгт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хээрийн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бүсэд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250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мянган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нутаг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дэвсгэр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эзлэн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Баян-Өнжүүл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өөрийн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Дэрэн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Сайнцагаан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Адаацаг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сумдтай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хил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залган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оршдог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Амардалайд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төвлөрдөг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нийслэл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Улаанбаатар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хотоос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230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төвөөс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км-ын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зайтай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нутагт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Халтар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Цахир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Дэлгэрийн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уулсаас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гадна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далайн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түвшингээс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дээш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1756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метр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өргөгдсөн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өвөрмөц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тогтоцтой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газрын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чулууны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уул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оршдог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Байгалийн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өвөрмөц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тогтоцтой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олон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асга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Хүннүгийн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үеийн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булш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Сүрлэг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өндөр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Тахилгатын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агуй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Жаргалант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Хадан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сүм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Ногоон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дархийн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хонхор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Нүдний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рашаан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зэрэг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байгалийн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үзэсгэлэнт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болон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түүхийн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дурсгалт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газруудтай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гадаад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дотоодын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жуулчид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үзэж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сонирхдог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бүс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нутаг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юм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Аргал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угалз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янгир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чоно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үнэг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хярс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тарвага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зэрэг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амьтан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идлэг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шонхор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тас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талын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бүргэд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зэрэг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жигүүртэн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шувуу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төрөл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бүрийн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эмийн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ургамал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элбэгтэй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Засаг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захиргааны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багтай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төсвийн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төрийн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албан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хаагч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төрийн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үйлчилгээг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хүргэн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ажиллаж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Нийт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хүн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1694.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эдийн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засгийн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гол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бааз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суурь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ахуй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 2018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жилийн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эцсийн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тооллогоор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тэмээ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653 ,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адуу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6274,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үхэр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4673, 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87851,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ямаа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86408,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бүгд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185859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толгой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тоологдсон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Худалдаа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үйлчилгээ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эрхлэн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явуулдаг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ахуйн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нэгж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ажиллаж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үүрэн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телефоны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Жи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мобайл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Юнитель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Мобиком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Скайтелийн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сүлжээний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аялал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жуулчлалын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бааз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үйл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ажиллагаа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явуулж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Дэд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бүтэц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хөгжиж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Улаанбаатар-Мандалговь-Даланзадгад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хотыг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холбосон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хатуу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хучилттай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авто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дайран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өнгөрдөг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Төсвийн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байгууллагууд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нэгдсэн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халаалтанд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холбогдсон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цэвэр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бохир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усны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системд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холбогдоход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бэлэн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болсон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endParaRPr lang="en-US" dirty="0">
              <a:latin typeface="Arial Mon" panose="020B0604020202020204" pitchFamily="34" charset="0"/>
            </a:endParaRPr>
          </a:p>
        </p:txBody>
      </p:sp>
      <p:pic>
        <p:nvPicPr>
          <p:cNvPr id="5" name="Picture 4" descr="http://www.dundgovi.gov.mn/old/data/main/main14919011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7" y="238845"/>
            <a:ext cx="3978756" cy="1063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6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8EC9CFC-3F79-43D4-BD85-A9F962ACCD76}"/>
              </a:ext>
            </a:extLst>
          </p:cNvPr>
          <p:cNvCxnSpPr>
            <a:cxnSpLocks/>
          </p:cNvCxnSpPr>
          <p:nvPr/>
        </p:nvCxnSpPr>
        <p:spPr>
          <a:xfrm flipH="1">
            <a:off x="552523" y="192962"/>
            <a:ext cx="3384000" cy="0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866229" y="77432"/>
            <a:ext cx="11208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mn-MN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ДЭЛГЭРЦОГТ СУМ</a:t>
            </a:r>
            <a:endParaRPr lang="mn-MN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29001"/>
            <a:ext cx="369866" cy="3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AD6027-B1DB-4710-B516-D21997F6FCC7}"/>
              </a:ext>
            </a:extLst>
          </p:cNvPr>
          <p:cNvSpPr txBox="1"/>
          <p:nvPr/>
        </p:nvSpPr>
        <p:spPr>
          <a:xfrm>
            <a:off x="359230" y="237122"/>
            <a:ext cx="1821302" cy="215431"/>
          </a:xfrm>
          <a:prstGeom prst="rect">
            <a:avLst/>
          </a:prstGeom>
          <a:noFill/>
        </p:spPr>
        <p:txBody>
          <a:bodyPr wrap="none" lIns="91425" tIns="45714" rIns="91425" bIns="45714" rtlCol="0">
            <a:spAutoFit/>
          </a:bodyPr>
          <a:lstStyle/>
          <a:p>
            <a:r>
              <a:rPr lang="mn-MN" sz="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</a:t>
            </a:r>
            <a:r>
              <a:rPr lang="mn-MN" sz="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зарим үзүүлэлт 2018 </a:t>
            </a:r>
            <a:r>
              <a:rPr lang="mn-MN" sz="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E372CFB-4FC3-4EB5-B421-15BC9D75B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1709"/>
              </p:ext>
            </p:extLst>
          </p:nvPr>
        </p:nvGraphicFramePr>
        <p:xfrm>
          <a:off x="240042" y="522129"/>
          <a:ext cx="4464000" cy="25517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1440420756"/>
                    </a:ext>
                  </a:extLst>
                </a:gridCol>
              </a:tblGrid>
              <a:tr h="247789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1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-Алдарт эхийн </a:t>
                      </a:r>
                      <a:r>
                        <a:rPr lang="en-US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одонтой эхчүүд</a:t>
                      </a:r>
                      <a:endParaRPr lang="mn-MN" sz="900" kern="12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3715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Өрх толгойлсон</a:t>
                      </a:r>
                      <a:r>
                        <a:rPr lang="mn-MN" sz="900" b="0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хүн</a:t>
                      </a:r>
                      <a:endParaRPr lang="mn-MN" sz="900" b="0" i="0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endParaRPr lang="mn-MN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mn-MN" sz="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        -өрх</a:t>
                      </a:r>
                      <a:r>
                        <a:rPr lang="mn-MN" sz="9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толгойлсон эцэг</a:t>
                      </a:r>
                      <a:endParaRPr lang="mn-MN" sz="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4573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9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        - </a:t>
                      </a:r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r>
                        <a:rPr lang="mn-MN" sz="900" b="0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толгойлсон эх</a:t>
                      </a:r>
                      <a:endParaRPr lang="mn-MN" sz="900" b="0" i="0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3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4573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9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         -хөгжлийн бэрхшээлтэй хүний тоо</a:t>
                      </a:r>
                      <a:endParaRPr lang="mn-MN" sz="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4573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900" b="0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        -их эмчийн тоо</a:t>
                      </a:r>
                      <a:endParaRPr lang="mn-MN" sz="900" b="0" i="0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3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900" b="0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         -</a:t>
                      </a:r>
                      <a:r>
                        <a:rPr lang="mn-MN" sz="9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Эмнэлэгт хэвтэж эмчлүүлсэн өвчтөн</a:t>
                      </a:r>
                      <a:endParaRPr lang="mn-MN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42338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228691" marR="0" lvl="1" indent="0" algn="l" defTabSz="4573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900" b="0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   - нас барсан хүн </a:t>
                      </a:r>
                      <a:endParaRPr lang="mn-MN" sz="9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n-MN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Mon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Mon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10895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C933D39-88EF-44E7-AF5D-22E9EAA8F98F}"/>
              </a:ext>
            </a:extLst>
          </p:cNvPr>
          <p:cNvGrpSpPr/>
          <p:nvPr/>
        </p:nvGrpSpPr>
        <p:grpSpPr>
          <a:xfrm>
            <a:off x="359227" y="69171"/>
            <a:ext cx="4520758" cy="215444"/>
            <a:chOff x="359227" y="69171"/>
            <a:chExt cx="4520758" cy="21544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18013AC-9D93-4676-80DE-91745A2056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2880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76EBCB7-BA24-4EB0-8CD0-D7146C8E013F}"/>
                </a:ext>
              </a:extLst>
            </p:cNvPr>
            <p:cNvSpPr txBox="1"/>
            <p:nvPr/>
          </p:nvSpPr>
          <p:spPr>
            <a:xfrm>
              <a:off x="3201718" y="69171"/>
              <a:ext cx="16782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НИЙГМИЙН ЗАРИМ ҮЗҮҮЛЭЛТ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5CF264E-7CDA-4106-BF3D-D2A5679B78C0}"/>
              </a:ext>
            </a:extLst>
          </p:cNvPr>
          <p:cNvGrpSpPr/>
          <p:nvPr/>
        </p:nvGrpSpPr>
        <p:grpSpPr>
          <a:xfrm>
            <a:off x="159174" y="3181417"/>
            <a:ext cx="4778477" cy="180000"/>
            <a:chOff x="159171" y="3181417"/>
            <a:chExt cx="4778477" cy="1800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2E76C275-E67D-46E4-BBED-F799F38AC5A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mn-MN" sz="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8B7D187-2669-4C54-9A55-DF15B3AC43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D0D752C-D709-498B-B757-5B20E9EC43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" y="34369"/>
            <a:ext cx="35969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F047315-E428-457F-85A8-6F1F6833CD94}"/>
              </a:ext>
            </a:extLst>
          </p:cNvPr>
          <p:cNvSpPr/>
          <p:nvPr/>
        </p:nvSpPr>
        <p:spPr>
          <a:xfrm>
            <a:off x="1387901" y="360395"/>
            <a:ext cx="1080000" cy="28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mn-M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mn-M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42080D8-4F72-42FF-B9C8-72051366D29F}"/>
              </a:ext>
            </a:extLst>
          </p:cNvPr>
          <p:cNvSpPr/>
          <p:nvPr/>
        </p:nvSpPr>
        <p:spPr>
          <a:xfrm>
            <a:off x="3149531" y="356539"/>
            <a:ext cx="1080000" cy="28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mn-M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mn-M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CD4E28-2060-4A8F-B33A-6C7537E21F25}"/>
              </a:ext>
            </a:extLst>
          </p:cNvPr>
          <p:cNvSpPr txBox="1"/>
          <p:nvPr/>
        </p:nvSpPr>
        <p:spPr>
          <a:xfrm>
            <a:off x="2241063" y="661422"/>
            <a:ext cx="784620" cy="40009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20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mn-MN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B710C0-5196-497B-BE0D-C02BA4FA610A}"/>
              </a:ext>
            </a:extLst>
          </p:cNvPr>
          <p:cNvSpPr txBox="1"/>
          <p:nvPr/>
        </p:nvSpPr>
        <p:spPr>
          <a:xfrm>
            <a:off x="2520857" y="1257002"/>
            <a:ext cx="504826" cy="40009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mn-MN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9605EC-AE2E-4BFF-A59C-50F6918CC7FE}"/>
              </a:ext>
            </a:extLst>
          </p:cNvPr>
          <p:cNvSpPr txBox="1"/>
          <p:nvPr/>
        </p:nvSpPr>
        <p:spPr>
          <a:xfrm>
            <a:off x="2395985" y="1840035"/>
            <a:ext cx="629698" cy="40009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mn-MN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mn-MN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BEFB00-B7D0-4880-A05E-AD353EC78E96}"/>
              </a:ext>
            </a:extLst>
          </p:cNvPr>
          <p:cNvSpPr txBox="1"/>
          <p:nvPr/>
        </p:nvSpPr>
        <p:spPr>
          <a:xfrm>
            <a:off x="2395985" y="2458874"/>
            <a:ext cx="753546" cy="40009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mn-MN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FBCCD4-D8E3-4454-AF57-B7D74226DB5F}"/>
              </a:ext>
            </a:extLst>
          </p:cNvPr>
          <p:cNvSpPr txBox="1"/>
          <p:nvPr/>
        </p:nvSpPr>
        <p:spPr>
          <a:xfrm>
            <a:off x="3978779" y="661422"/>
            <a:ext cx="748794" cy="40009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61</a:t>
            </a:r>
            <a:endParaRPr lang="mn-MN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96B540-1C04-4E46-9005-9CB194CC145E}"/>
              </a:ext>
            </a:extLst>
          </p:cNvPr>
          <p:cNvSpPr txBox="1"/>
          <p:nvPr/>
        </p:nvSpPr>
        <p:spPr>
          <a:xfrm>
            <a:off x="4244875" y="1257002"/>
            <a:ext cx="504825" cy="40009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mn-MN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317A7A-2144-4239-9DF5-47240472F404}"/>
              </a:ext>
            </a:extLst>
          </p:cNvPr>
          <p:cNvSpPr txBox="1"/>
          <p:nvPr/>
        </p:nvSpPr>
        <p:spPr>
          <a:xfrm>
            <a:off x="4120703" y="1840035"/>
            <a:ext cx="629697" cy="40009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mn-MN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7D870E-BE71-4FD2-BB21-10A6F5353D6B}"/>
              </a:ext>
            </a:extLst>
          </p:cNvPr>
          <p:cNvSpPr txBox="1"/>
          <p:nvPr/>
        </p:nvSpPr>
        <p:spPr>
          <a:xfrm>
            <a:off x="4120702" y="2463466"/>
            <a:ext cx="759287" cy="40009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mn-MN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D1EB0C4-BB38-494C-9E38-98CB9873D970}"/>
              </a:ext>
            </a:extLst>
          </p:cNvPr>
          <p:cNvSpPr/>
          <p:nvPr/>
        </p:nvSpPr>
        <p:spPr>
          <a:xfrm>
            <a:off x="1127573" y="1056778"/>
            <a:ext cx="3600000" cy="216000"/>
          </a:xfrm>
          <a:prstGeom prst="roundRect">
            <a:avLst/>
          </a:prstGeom>
          <a:solidFill>
            <a:schemeClr val="bg1"/>
          </a:solidFill>
          <a:ln>
            <a:solidFill>
              <a:srgbClr val="56B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mn-MN" sz="1200" dirty="0">
                <a:solidFill>
                  <a:srgbClr val="56B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 толгойлсон эхийн тоо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07FB916-B245-4BD7-823E-80EAF919F7AB}"/>
              </a:ext>
            </a:extLst>
          </p:cNvPr>
          <p:cNvSpPr/>
          <p:nvPr/>
        </p:nvSpPr>
        <p:spPr>
          <a:xfrm>
            <a:off x="1127573" y="1634856"/>
            <a:ext cx="3600000" cy="216000"/>
          </a:xfrm>
          <a:prstGeom prst="roundRect">
            <a:avLst/>
          </a:prstGeom>
          <a:solidFill>
            <a:schemeClr val="bg1"/>
          </a:solidFill>
          <a:ln>
            <a:solidFill>
              <a:srgbClr val="4E7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mn-MN" sz="1200" dirty="0">
                <a:solidFill>
                  <a:srgbClr val="4E72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Бүтэн өнчин хүүхдийн тоо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1F78785-864A-4F32-AF0B-00AA65786249}"/>
              </a:ext>
            </a:extLst>
          </p:cNvPr>
          <p:cNvSpPr/>
          <p:nvPr/>
        </p:nvSpPr>
        <p:spPr>
          <a:xfrm>
            <a:off x="1127573" y="2244392"/>
            <a:ext cx="3600000" cy="216000"/>
          </a:xfrm>
          <a:prstGeom prst="roundRect">
            <a:avLst/>
          </a:prstGeom>
          <a:solidFill>
            <a:schemeClr val="bg1"/>
          </a:solidFill>
          <a:ln>
            <a:solidFill>
              <a:srgbClr val="82C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mn-MN" sz="1200" dirty="0">
                <a:solidFill>
                  <a:srgbClr val="82C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Хагас өнчин хүүхдийн тоо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D9E70EE-0AFE-4E92-9BFB-167C2A361A3D}"/>
              </a:ext>
            </a:extLst>
          </p:cNvPr>
          <p:cNvSpPr/>
          <p:nvPr/>
        </p:nvSpPr>
        <p:spPr>
          <a:xfrm>
            <a:off x="1131575" y="2849013"/>
            <a:ext cx="3600000" cy="216000"/>
          </a:xfrm>
          <a:prstGeom prst="roundRect">
            <a:avLst/>
          </a:prstGeom>
          <a:solidFill>
            <a:schemeClr val="bg1"/>
          </a:solidFill>
          <a:ln>
            <a:solidFill>
              <a:srgbClr val="54B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mn-MN" sz="1200" dirty="0">
                <a:solidFill>
                  <a:srgbClr val="54B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 үүсгэн ганц биеэр амьдардаг өндөр настан</a:t>
            </a:r>
          </a:p>
        </p:txBody>
      </p:sp>
      <p:pic>
        <p:nvPicPr>
          <p:cNvPr id="26" name="Picture 2" descr="C:\Users\khorolmaa.NSO\Desktop\info-2017.jpg">
            <a:extLst>
              <a:ext uri="{FF2B5EF4-FFF2-40B4-BE49-F238E27FC236}">
                <a16:creationId xmlns:a16="http://schemas.microsoft.com/office/drawing/2014/main" xmlns="" id="{7C3CA91B-BBDE-479A-B27D-D53AD024B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68566" r="83553" b="14973"/>
          <a:stretch/>
        </p:blipFill>
        <p:spPr bwMode="auto">
          <a:xfrm>
            <a:off x="562729" y="2525781"/>
            <a:ext cx="346912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khorolmaa.NSO\Desktop\info-2017.jpg">
            <a:extLst>
              <a:ext uri="{FF2B5EF4-FFF2-40B4-BE49-F238E27FC236}">
                <a16:creationId xmlns:a16="http://schemas.microsoft.com/office/drawing/2014/main" xmlns="" id="{4C780D44-089E-4794-98E5-3707D0A29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t="22059" r="81784" b="61480"/>
          <a:stretch/>
        </p:blipFill>
        <p:spPr bwMode="auto">
          <a:xfrm>
            <a:off x="537656" y="696778"/>
            <a:ext cx="43272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khorolmaa.NSO\Desktop\info-2017.jpg">
            <a:extLst>
              <a:ext uri="{FF2B5EF4-FFF2-40B4-BE49-F238E27FC236}">
                <a16:creationId xmlns:a16="http://schemas.microsoft.com/office/drawing/2014/main" xmlns="" id="{B4AC5A45-BB70-43B7-834F-008ADAB23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40215" r="82840" b="48551"/>
          <a:stretch/>
        </p:blipFill>
        <p:spPr bwMode="auto">
          <a:xfrm>
            <a:off x="471157" y="1384267"/>
            <a:ext cx="5300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khorolmaa.NSO\Desktop\info-2017.jpg">
            <a:extLst>
              <a:ext uri="{FF2B5EF4-FFF2-40B4-BE49-F238E27FC236}">
                <a16:creationId xmlns:a16="http://schemas.microsoft.com/office/drawing/2014/main" xmlns="" id="{B38361C0-8449-4D65-B612-5347DE6BC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52715" r="80899" b="31715"/>
          <a:stretch/>
        </p:blipFill>
        <p:spPr bwMode="auto">
          <a:xfrm>
            <a:off x="484610" y="1934420"/>
            <a:ext cx="50324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E0CF3DDD-1CD3-4517-87A5-F0C8EFFAC411}"/>
              </a:ext>
            </a:extLst>
          </p:cNvPr>
          <p:cNvSpPr/>
          <p:nvPr/>
        </p:nvSpPr>
        <p:spPr>
          <a:xfrm rot="16200000">
            <a:off x="-884191" y="1750035"/>
            <a:ext cx="2412000" cy="21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mn-M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зарим үзүүлэлт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C50F08CC-35B6-4A7F-956F-EE286346EAF5}"/>
              </a:ext>
            </a:extLst>
          </p:cNvPr>
          <p:cNvSpPr/>
          <p:nvPr/>
        </p:nvSpPr>
        <p:spPr>
          <a:xfrm rot="10800000">
            <a:off x="3689531" y="698185"/>
            <a:ext cx="216000" cy="288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mn-MN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xmlns="" id="{788E68E8-E907-4193-A04E-5AAFB2E2B31D}"/>
              </a:ext>
            </a:extLst>
          </p:cNvPr>
          <p:cNvSpPr/>
          <p:nvPr/>
        </p:nvSpPr>
        <p:spPr>
          <a:xfrm rot="10800000">
            <a:off x="3689531" y="2519959"/>
            <a:ext cx="216000" cy="288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mn-MN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4465BAB-A156-42F4-B598-3A219F202FE1}"/>
              </a:ext>
            </a:extLst>
          </p:cNvPr>
          <p:cNvGrpSpPr/>
          <p:nvPr/>
        </p:nvGrpSpPr>
        <p:grpSpPr>
          <a:xfrm>
            <a:off x="359227" y="69171"/>
            <a:ext cx="4520758" cy="215444"/>
            <a:chOff x="359227" y="69171"/>
            <a:chExt cx="4520758" cy="21544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7AA00AA1-4B93-4276-B2E5-F41F73EA16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2880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39705EF-A8BD-4F3A-8409-48270D2E5B9F}"/>
                </a:ext>
              </a:extLst>
            </p:cNvPr>
            <p:cNvSpPr txBox="1"/>
            <p:nvPr/>
          </p:nvSpPr>
          <p:spPr>
            <a:xfrm>
              <a:off x="3201718" y="69171"/>
              <a:ext cx="16782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НИЙГМИЙН ЗАРИМ ҮЗҮҮЛЭЛТ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9D75934-A058-4D76-9D41-8BFBBCAC3659}"/>
              </a:ext>
            </a:extLst>
          </p:cNvPr>
          <p:cNvGrpSpPr/>
          <p:nvPr/>
        </p:nvGrpSpPr>
        <p:grpSpPr>
          <a:xfrm>
            <a:off x="159174" y="3181417"/>
            <a:ext cx="4778477" cy="180000"/>
            <a:chOff x="159171" y="3181417"/>
            <a:chExt cx="4778477" cy="1800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57A7458D-AF5D-4830-BA8A-529EC1990BC9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mn-MN" sz="9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mn-MN" sz="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E9988FCA-EE5A-4E28-8459-41EAC493C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B8D970A-7AD5-4F4F-8090-43D948F0A8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rrow: Down 2">
            <a:extLst>
              <a:ext uri="{FF2B5EF4-FFF2-40B4-BE49-F238E27FC236}">
                <a16:creationId xmlns:a16="http://schemas.microsoft.com/office/drawing/2014/main" xmlns="" id="{C50F08CC-35B6-4A7F-956F-EE286346EAF5}"/>
              </a:ext>
            </a:extLst>
          </p:cNvPr>
          <p:cNvSpPr/>
          <p:nvPr/>
        </p:nvSpPr>
        <p:spPr>
          <a:xfrm rot="10800000">
            <a:off x="3687981" y="1305803"/>
            <a:ext cx="216000" cy="288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mn-MN"/>
          </a:p>
        </p:txBody>
      </p:sp>
      <p:sp>
        <p:nvSpPr>
          <p:cNvPr id="36" name="Arrow: Down 2">
            <a:extLst>
              <a:ext uri="{FF2B5EF4-FFF2-40B4-BE49-F238E27FC236}">
                <a16:creationId xmlns:a16="http://schemas.microsoft.com/office/drawing/2014/main" xmlns="" id="{C50F08CC-35B6-4A7F-956F-EE286346EAF5}"/>
              </a:ext>
            </a:extLst>
          </p:cNvPr>
          <p:cNvSpPr/>
          <p:nvPr/>
        </p:nvSpPr>
        <p:spPr>
          <a:xfrm rot="10800000">
            <a:off x="3687981" y="1876492"/>
            <a:ext cx="216000" cy="288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mn-MN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" y="34369"/>
            <a:ext cx="35969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348517" y="175683"/>
            <a:ext cx="3278696" cy="8475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C6ECB6-45EC-493C-8C47-21AB21A72AEA}"/>
              </a:ext>
            </a:extLst>
          </p:cNvPr>
          <p:cNvSpPr txBox="1"/>
          <p:nvPr/>
        </p:nvSpPr>
        <p:spPr>
          <a:xfrm>
            <a:off x="3609892" y="69171"/>
            <a:ext cx="1266630" cy="215431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mn-MN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БОЛОВСРОЛ-201</a:t>
            </a:r>
            <a:r>
              <a:rPr lang="en-US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</a:t>
            </a:r>
            <a:endParaRPr lang="mn-MN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B5EA2-BE57-4F2D-9AB0-EBFFA3D52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64948" r="59109" b="30338"/>
          <a:stretch/>
        </p:blipFill>
        <p:spPr>
          <a:xfrm>
            <a:off x="2213232" y="870671"/>
            <a:ext cx="466513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4AEDD8-EE99-4581-8DD2-842FFED5E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1" t="56965" r="59760" b="37830"/>
          <a:stretch/>
        </p:blipFill>
        <p:spPr>
          <a:xfrm>
            <a:off x="441620" y="337367"/>
            <a:ext cx="358955" cy="3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9145303-EE96-4AC5-8D50-1ED884D53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28" y="337367"/>
            <a:ext cx="1135108" cy="82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90A178-9320-4F0C-962B-B48409144BA8}"/>
              </a:ext>
            </a:extLst>
          </p:cNvPr>
          <p:cNvSpPr txBox="1"/>
          <p:nvPr/>
        </p:nvSpPr>
        <p:spPr>
          <a:xfrm>
            <a:off x="882972" y="347223"/>
            <a:ext cx="1844499" cy="40009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pPr algn="just"/>
            <a:r>
              <a:rPr lang="mn-MN" sz="800" dirty="0">
                <a:solidFill>
                  <a:srgbClr val="F15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Сургуулийн өмнөх боловсролын байгууллагын үндсэн багш</a:t>
            </a:r>
            <a:r>
              <a:rPr lang="mn-MN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mn-MN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11F042-C7A1-428E-AB5A-56A63787F454}"/>
              </a:ext>
            </a:extLst>
          </p:cNvPr>
          <p:cNvSpPr txBox="1"/>
          <p:nvPr/>
        </p:nvSpPr>
        <p:spPr>
          <a:xfrm>
            <a:off x="357485" y="812141"/>
            <a:ext cx="1766153" cy="538597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pPr algn="r"/>
            <a:r>
              <a:rPr lang="mn-MN" sz="800" dirty="0">
                <a:solidFill>
                  <a:srgbClr val="DA1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Сургуулийн өмнөх боловсролын байгууллагад хамрагдсан хүүхэд</a:t>
            </a:r>
            <a:r>
              <a:rPr lang="mn-MN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mn-M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endParaRPr lang="mn-MN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20990D-01A5-4972-A4F0-BF21F345DA5B}"/>
              </a:ext>
            </a:extLst>
          </p:cNvPr>
          <p:cNvSpPr txBox="1"/>
          <p:nvPr/>
        </p:nvSpPr>
        <p:spPr>
          <a:xfrm>
            <a:off x="2934726" y="347223"/>
            <a:ext cx="640603" cy="830985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pPr algn="just"/>
            <a:r>
              <a:rPr lang="mn-MN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ЕБС-ийн </a:t>
            </a:r>
            <a:r>
              <a:rPr lang="mn-M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дүгээр ангид элсэгчид </a:t>
            </a:r>
            <a:r>
              <a:rPr lang="mn-M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mn-MN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xmlns="" id="{A8E02690-09DB-41E1-98EA-D3C753E57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143660"/>
              </p:ext>
            </p:extLst>
          </p:nvPr>
        </p:nvGraphicFramePr>
        <p:xfrm>
          <a:off x="3141610" y="1390889"/>
          <a:ext cx="1728009" cy="156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2C2D6D2-F04C-4060-BEE1-E86CA3F8D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5" y="1350738"/>
            <a:ext cx="1078457" cy="720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A61C652-97E7-4957-84B0-8264938A88CA}"/>
              </a:ext>
            </a:extLst>
          </p:cNvPr>
          <p:cNvGrpSpPr/>
          <p:nvPr/>
        </p:nvGrpSpPr>
        <p:grpSpPr>
          <a:xfrm>
            <a:off x="2213233" y="1983545"/>
            <a:ext cx="1109154" cy="811237"/>
            <a:chOff x="1849112" y="2022822"/>
            <a:chExt cx="1371407" cy="13375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0B3408A1-EF0B-4B82-A6B2-6C361B451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38" b="86436" l="6462" r="93538">
                          <a14:foregroundMark x1="52000" y1="49062" x2="52000" y2="490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0" t="7008" r="6490" b="14031"/>
            <a:stretch/>
          </p:blipFill>
          <p:spPr>
            <a:xfrm>
              <a:off x="1849112" y="2022822"/>
              <a:ext cx="1371407" cy="1337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FF508BE-B15C-4904-8E44-962A3339E338}"/>
                </a:ext>
              </a:extLst>
            </p:cNvPr>
            <p:cNvSpPr txBox="1"/>
            <p:nvPr/>
          </p:nvSpPr>
          <p:spPr>
            <a:xfrm>
              <a:off x="1928533" y="230604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mn-M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CC810C0-2D23-40C9-9E46-82ED325A0A52}"/>
                </a:ext>
              </a:extLst>
            </p:cNvPr>
            <p:cNvSpPr txBox="1"/>
            <p:nvPr/>
          </p:nvSpPr>
          <p:spPr>
            <a:xfrm>
              <a:off x="1916908" y="2832823"/>
              <a:ext cx="10934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1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ЕБС-ийн үндсэн багш</a:t>
              </a:r>
              <a:endPara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CA7188-3289-4980-BEA3-2FCAC6EE4080}"/>
              </a:ext>
            </a:extLst>
          </p:cNvPr>
          <p:cNvGrpSpPr/>
          <p:nvPr/>
        </p:nvGrpSpPr>
        <p:grpSpPr>
          <a:xfrm>
            <a:off x="159174" y="3181417"/>
            <a:ext cx="4778477" cy="180000"/>
            <a:chOff x="159171" y="3181417"/>
            <a:chExt cx="4778477" cy="180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EE36F2F1-AAC7-4A3B-8E41-770D6300D99C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mn-MN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B35330D-950A-40B4-841C-45AED5EE0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513EA57-F275-4E5E-B0EF-73E0AFF9D4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9" t="27549" r="6067" b="16266"/>
          <a:stretch/>
        </p:blipFill>
        <p:spPr>
          <a:xfrm>
            <a:off x="335051" y="2203355"/>
            <a:ext cx="746697" cy="720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9247" y="2203355"/>
            <a:ext cx="7514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Гэмт хэрэг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1393" y="2404852"/>
            <a:ext cx="338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1036698" y="2613555"/>
            <a:ext cx="11416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9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Хохирол мян төг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24877" y="2819955"/>
            <a:ext cx="785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800" dirty="0" smtClean="0">
                <a:latin typeface="Arial" panose="020B0604020202020204" pitchFamily="34" charset="0"/>
              </a:rPr>
              <a:t>15986</a:t>
            </a:r>
            <a:r>
              <a:rPr lang="en-US" sz="800" dirty="0" smtClean="0">
                <a:latin typeface="Arial" panose="020B0604020202020204" pitchFamily="34" charset="0"/>
              </a:rPr>
              <a:t>.</a:t>
            </a:r>
            <a:r>
              <a:rPr lang="mn-MN" sz="800" dirty="0" smtClean="0">
                <a:latin typeface="Arial" panose="020B0604020202020204" pitchFamily="34" charset="0"/>
              </a:rPr>
              <a:t>5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441620" y="3007439"/>
            <a:ext cx="782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Холбогдогч</a:t>
            </a:r>
          </a:p>
          <a:p>
            <a:r>
              <a:rPr lang="mn-MN" sz="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</a:t>
            </a:r>
            <a:r>
              <a:rPr lang="mn-MN" sz="800" b="1" dirty="0" smtClean="0">
                <a:latin typeface="Arial" panose="020B0604020202020204" pitchFamily="34" charset="0"/>
              </a:rPr>
              <a:t>4</a:t>
            </a:r>
            <a:endParaRPr lang="en-US" sz="800" dirty="0"/>
          </a:p>
        </p:txBody>
      </p:sp>
      <p:sp>
        <p:nvSpPr>
          <p:cNvPr id="12" name="AutoShape 2" descr="tsagdaagiin zurag зурган илэрцүү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60" y="30204"/>
            <a:ext cx="35969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37060"/>
              </p:ext>
            </p:extLst>
          </p:nvPr>
        </p:nvGraphicFramePr>
        <p:xfrm>
          <a:off x="174523" y="553938"/>
          <a:ext cx="4654795" cy="256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488">
                  <a:extLst>
                    <a:ext uri="{9D8B030D-6E8A-4147-A177-3AD203B41FA5}">
                      <a16:colId xmlns:a16="http://schemas.microsoft.com/office/drawing/2014/main" xmlns="" val="1500127921"/>
                    </a:ext>
                  </a:extLst>
                </a:gridCol>
                <a:gridCol w="426425">
                  <a:extLst>
                    <a:ext uri="{9D8B030D-6E8A-4147-A177-3AD203B41FA5}">
                      <a16:colId xmlns:a16="http://schemas.microsoft.com/office/drawing/2014/main" xmlns="" val="1014472181"/>
                    </a:ext>
                  </a:extLst>
                </a:gridCol>
                <a:gridCol w="449917">
                  <a:extLst>
                    <a:ext uri="{9D8B030D-6E8A-4147-A177-3AD203B41FA5}">
                      <a16:colId xmlns:a16="http://schemas.microsoft.com/office/drawing/2014/main" xmlns="" val="1455024780"/>
                    </a:ext>
                  </a:extLst>
                </a:gridCol>
                <a:gridCol w="439447">
                  <a:extLst>
                    <a:ext uri="{9D8B030D-6E8A-4147-A177-3AD203B41FA5}">
                      <a16:colId xmlns:a16="http://schemas.microsoft.com/office/drawing/2014/main" xmlns="" val="1439718195"/>
                    </a:ext>
                  </a:extLst>
                </a:gridCol>
                <a:gridCol w="417671">
                  <a:extLst>
                    <a:ext uri="{9D8B030D-6E8A-4147-A177-3AD203B41FA5}">
                      <a16:colId xmlns:a16="http://schemas.microsoft.com/office/drawing/2014/main" xmlns="" val="2215585320"/>
                    </a:ext>
                  </a:extLst>
                </a:gridCol>
                <a:gridCol w="436234">
                  <a:extLst>
                    <a:ext uri="{9D8B030D-6E8A-4147-A177-3AD203B41FA5}">
                      <a16:colId xmlns:a16="http://schemas.microsoft.com/office/drawing/2014/main" xmlns="" val="3843032426"/>
                    </a:ext>
                  </a:extLst>
                </a:gridCol>
                <a:gridCol w="440874">
                  <a:extLst>
                    <a:ext uri="{9D8B030D-6E8A-4147-A177-3AD203B41FA5}">
                      <a16:colId xmlns:a16="http://schemas.microsoft.com/office/drawing/2014/main" xmlns="" val="4132931042"/>
                    </a:ext>
                  </a:extLst>
                </a:gridCol>
                <a:gridCol w="426953">
                  <a:extLst>
                    <a:ext uri="{9D8B030D-6E8A-4147-A177-3AD203B41FA5}">
                      <a16:colId xmlns:a16="http://schemas.microsoft.com/office/drawing/2014/main" xmlns="" val="85186006"/>
                    </a:ext>
                  </a:extLst>
                </a:gridCol>
                <a:gridCol w="450156">
                  <a:extLst>
                    <a:ext uri="{9D8B030D-6E8A-4147-A177-3AD203B41FA5}">
                      <a16:colId xmlns:a16="http://schemas.microsoft.com/office/drawing/2014/main" xmlns="" val="1534657642"/>
                    </a:ext>
                  </a:extLst>
                </a:gridCol>
                <a:gridCol w="415630">
                  <a:extLst>
                    <a:ext uri="{9D8B030D-6E8A-4147-A177-3AD203B41FA5}">
                      <a16:colId xmlns:a16="http://schemas.microsoft.com/office/drawing/2014/main" xmlns="" val="518490921"/>
                    </a:ext>
                  </a:extLst>
                </a:gridCol>
              </a:tblGrid>
              <a:tr h="243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2010 </a:t>
                      </a:r>
                      <a:r>
                        <a:rPr lang="en-US" sz="700" dirty="0" err="1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sz="700" dirty="0" err="1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2012 </a:t>
                      </a:r>
                      <a:r>
                        <a:rPr lang="en-US" sz="700" dirty="0" err="1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2013 он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2014 </a:t>
                      </a:r>
                      <a:r>
                        <a:rPr lang="en-US" sz="700" dirty="0" err="1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2015 </a:t>
                      </a:r>
                      <a:r>
                        <a:rPr lang="en-US" sz="700" dirty="0" err="1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en-US" sz="700" dirty="0" err="1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en-US" sz="700" dirty="0" err="1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en-US" sz="700" dirty="0" err="1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extLst>
                  <a:ext uri="{0D108BD9-81ED-4DB2-BD59-A6C34878D82A}">
                    <a16:rowId xmlns:a16="http://schemas.microsoft.com/office/drawing/2014/main" xmlns="" val="2619354754"/>
                  </a:ext>
                </a:extLst>
              </a:tr>
              <a:tr h="115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Малчин өрх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353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384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extLst>
                  <a:ext uri="{0D108BD9-81ED-4DB2-BD59-A6C34878D82A}">
                    <a16:rowId xmlns:a16="http://schemas.microsoft.com/office/drawing/2014/main" xmlns="" val="951448290"/>
                  </a:ext>
                </a:extLst>
              </a:tr>
              <a:tr h="370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Цахилгаан гэрэлтэй малчин өрх.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258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313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313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329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extLst>
                  <a:ext uri="{0D108BD9-81ED-4DB2-BD59-A6C34878D82A}">
                    <a16:rowId xmlns:a16="http://schemas.microsoft.com/office/drawing/2014/main" xmlns="" val="4197192546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малчин өрхөд эзлэх %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80,6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74.2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74.7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80.3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82.7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84.0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88.7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83.5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85.7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extLst>
                  <a:ext uri="{0D108BD9-81ED-4DB2-BD59-A6C34878D82A}">
                    <a16:rowId xmlns:a16="http://schemas.microsoft.com/office/drawing/2014/main" xmlns="" val="832024883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Телевизортой малчин өрх</a:t>
                      </a:r>
                      <a:endParaRPr lang="mn-MN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222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237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247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308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extLst>
                  <a:ext uri="{0D108BD9-81ED-4DB2-BD59-A6C34878D82A}">
                    <a16:rowId xmlns:a16="http://schemas.microsoft.com/office/drawing/2014/main" xmlns="" val="2163574588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малчин өрхөд эзлэх %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67.3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72.0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67.8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78.7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76.0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74.6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82.2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73.1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80.2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extLst>
                  <a:ext uri="{0D108BD9-81ED-4DB2-BD59-A6C34878D82A}">
                    <a16:rowId xmlns:a16="http://schemas.microsoft.com/office/drawing/2014/main" xmlns="" val="620825771"/>
                  </a:ext>
                </a:extLst>
              </a:tr>
              <a:tr h="370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 машинтай малчин өрх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mn-MN" sz="600" dirty="0" smtClean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     121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183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extLst>
                  <a:ext uri="{0D108BD9-81ED-4DB2-BD59-A6C34878D82A}">
                    <a16:rowId xmlns:a16="http://schemas.microsoft.com/office/drawing/2014/main" xmlns="" val="3919383406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малчин өрхөд эзлэх %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30.0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32.3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38.0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dirty="0" smtClean="0">
                          <a:effectLst/>
                          <a:latin typeface="Arial Mon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.1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44.2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65.9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45.0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52.8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47.6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extLst>
                  <a:ext uri="{0D108BD9-81ED-4DB2-BD59-A6C34878D82A}">
                    <a16:rowId xmlns:a16="http://schemas.microsoft.com/office/drawing/2014/main" xmlns="" val="2595430495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Мотоциклтой малчин өрх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      163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258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228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extLst>
                  <a:ext uri="{0D108BD9-81ED-4DB2-BD59-A6C34878D82A}">
                    <a16:rowId xmlns:a16="http://schemas.microsoft.com/office/drawing/2014/main" xmlns="" val="3074286983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малчин өрхөд эзлэх %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56.1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43.4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54.8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ea typeface="+mn-ea"/>
                          <a:cs typeface="Arial" panose="020B0604020202020204" pitchFamily="34" charset="0"/>
                        </a:rPr>
                        <a:t>58.2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60.6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77.9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62.0</a:t>
                      </a:r>
                      <a:endParaRPr lang="en-US" sz="7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 Mon" panose="020B0500000000000000" pitchFamily="34" charset="0"/>
                          <a:cs typeface="Arial" panose="020B0604020202020204" pitchFamily="34" charset="0"/>
                        </a:rPr>
                        <a:t>62.9</a:t>
                      </a:r>
                      <a:endParaRPr lang="en-US" sz="7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  <a:latin typeface="Arial Mon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59.4</a:t>
                      </a:r>
                      <a:endParaRPr lang="en-US" sz="6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09" marR="40809" marT="0" marB="0" anchor="ctr"/>
                </a:tc>
                <a:extLst>
                  <a:ext uri="{0D108BD9-81ED-4DB2-BD59-A6C34878D82A}">
                    <a16:rowId xmlns:a16="http://schemas.microsoft.com/office/drawing/2014/main" xmlns="" val="335757313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7375" y="239158"/>
            <a:ext cx="3814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sz="7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МАЛЧИН </a:t>
            </a:r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ӨРХ, СОЁЛЫН ҮЗҮҮЛЭЛТ </a:t>
            </a:r>
            <a:r>
              <a:rPr lang="en-US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2010-2018 </a:t>
            </a:r>
            <a:r>
              <a:rPr lang="en-US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5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89682" y="47357"/>
            <a:ext cx="4516744" cy="317019"/>
            <a:chOff x="189682" y="47357"/>
            <a:chExt cx="4516744" cy="3170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682" y="47357"/>
              <a:ext cx="359695" cy="3170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4665" y="74152"/>
              <a:ext cx="1121761" cy="231668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348517" y="175683"/>
            <a:ext cx="3278696" cy="8475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E0EC16-3339-4241-8BE4-3FCEC6E3A3B1}"/>
              </a:ext>
            </a:extLst>
          </p:cNvPr>
          <p:cNvSpPr txBox="1"/>
          <p:nvPr/>
        </p:nvSpPr>
        <p:spPr>
          <a:xfrm>
            <a:off x="221000" y="293769"/>
            <a:ext cx="4732000" cy="461616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just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жилийн эцсийн мал тооллогын</a:t>
            </a:r>
            <a:r>
              <a:rPr lang="mn-MN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дүнгээр </a:t>
            </a:r>
            <a:r>
              <a:rPr lang="mn-MN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Дэлгэрцогт сумын</a:t>
            </a:r>
            <a:r>
              <a:rPr lang="mn-MN" sz="1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хэмжээнд </a:t>
            </a:r>
            <a:r>
              <a:rPr lang="mn-M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185859</a:t>
            </a:r>
            <a:r>
              <a:rPr lang="mn-M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толгой мал тоологдсон байна. </a:t>
            </a:r>
          </a:p>
        </p:txBody>
      </p:sp>
      <p:pic>
        <p:nvPicPr>
          <p:cNvPr id="14" name="Picture 2" descr="hurgat honi">
            <a:extLst>
              <a:ext uri="{FF2B5EF4-FFF2-40B4-BE49-F238E27FC236}">
                <a16:creationId xmlns:a16="http://schemas.microsoft.com/office/drawing/2014/main" xmlns="" id="{9EB823B7-0E4B-4DDA-9D81-E42ABFE3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8" y="2262021"/>
            <a:ext cx="109050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3" descr="images (2)">
            <a:extLst>
              <a:ext uri="{FF2B5EF4-FFF2-40B4-BE49-F238E27FC236}">
                <a16:creationId xmlns:a16="http://schemas.microsoft.com/office/drawing/2014/main" xmlns="" id="{33F6800C-AECB-4616-AA4E-04C54BBA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9" y="927993"/>
            <a:ext cx="86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7" name="Picture 4" descr="temee">
            <a:extLst>
              <a:ext uri="{FF2B5EF4-FFF2-40B4-BE49-F238E27FC236}">
                <a16:creationId xmlns:a16="http://schemas.microsoft.com/office/drawing/2014/main" xmlns="" id="{4ECE54E4-9EC2-4A67-9EDF-823532E7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18" y="832889"/>
            <a:ext cx="103132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" name="Picture 5" descr="uher">
            <a:extLst>
              <a:ext uri="{FF2B5EF4-FFF2-40B4-BE49-F238E27FC236}">
                <a16:creationId xmlns:a16="http://schemas.microsoft.com/office/drawing/2014/main" xmlns="" id="{4FD3758E-6B69-4113-BCF0-7DA14733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92" y="2289301"/>
            <a:ext cx="85571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" name="Picture 6" descr="ymaa">
            <a:extLst>
              <a:ext uri="{FF2B5EF4-FFF2-40B4-BE49-F238E27FC236}">
                <a16:creationId xmlns:a16="http://schemas.microsoft.com/office/drawing/2014/main" xmlns="" id="{16B0C252-9909-4704-AB77-218F4536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21" y="1797246"/>
            <a:ext cx="86399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3221F338-A764-4DCE-8AA9-45130300D2C4}"/>
              </a:ext>
            </a:extLst>
          </p:cNvPr>
          <p:cNvSpPr/>
          <p:nvPr/>
        </p:nvSpPr>
        <p:spPr>
          <a:xfrm>
            <a:off x="2303965" y="874660"/>
            <a:ext cx="1332000" cy="360000"/>
          </a:xfrm>
          <a:prstGeom prst="roundRect">
            <a:avLst/>
          </a:prstGeom>
          <a:solidFill>
            <a:srgbClr val="B25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653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A04B195-DB81-46FE-A339-F5E0D1B24870}"/>
              </a:ext>
            </a:extLst>
          </p:cNvPr>
          <p:cNvSpPr/>
          <p:nvPr/>
        </p:nvSpPr>
        <p:spPr>
          <a:xfrm>
            <a:off x="1327621" y="1287993"/>
            <a:ext cx="1369530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mn-MN" sz="2400" dirty="0" smtClean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6274</a:t>
            </a:r>
            <a:endParaRPr lang="mn-MN" sz="2400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10209E4-DDC2-416E-9547-E242DC5FEF43}"/>
              </a:ext>
            </a:extLst>
          </p:cNvPr>
          <p:cNvSpPr/>
          <p:nvPr/>
        </p:nvSpPr>
        <p:spPr>
          <a:xfrm>
            <a:off x="3638575" y="1777664"/>
            <a:ext cx="1188000" cy="360000"/>
          </a:xfrm>
          <a:prstGeom prst="roundRect">
            <a:avLst/>
          </a:prstGeom>
          <a:solidFill>
            <a:srgbClr val="B0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4673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32065BD-76FB-4815-9B55-D9E8FE7B7446}"/>
              </a:ext>
            </a:extLst>
          </p:cNvPr>
          <p:cNvSpPr/>
          <p:nvPr/>
        </p:nvSpPr>
        <p:spPr>
          <a:xfrm>
            <a:off x="482344" y="1853651"/>
            <a:ext cx="1644906" cy="360000"/>
          </a:xfrm>
          <a:prstGeom prst="roundRect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87851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041FFB9-2820-42D4-93AE-B34758B2B5ED}"/>
              </a:ext>
            </a:extLst>
          </p:cNvPr>
          <p:cNvSpPr/>
          <p:nvPr/>
        </p:nvSpPr>
        <p:spPr>
          <a:xfrm>
            <a:off x="1811781" y="2589629"/>
            <a:ext cx="1584000" cy="360000"/>
          </a:xfrm>
          <a:prstGeom prst="roundRect">
            <a:avLst/>
          </a:prstGeom>
          <a:solidFill>
            <a:srgbClr val="FF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86408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359227" y="176893"/>
            <a:ext cx="34920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17E024-9D54-4185-97A1-41AABB2977D7}"/>
              </a:ext>
            </a:extLst>
          </p:cNvPr>
          <p:cNvSpPr txBox="1"/>
          <p:nvPr/>
        </p:nvSpPr>
        <p:spPr>
          <a:xfrm>
            <a:off x="3816439" y="69172"/>
            <a:ext cx="1060082" cy="21539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mn-MN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6E8DDA2-8C22-4DBB-ABE3-8015F8FC42F0}"/>
              </a:ext>
            </a:extLst>
          </p:cNvPr>
          <p:cNvGrpSpPr/>
          <p:nvPr/>
        </p:nvGrpSpPr>
        <p:grpSpPr>
          <a:xfrm>
            <a:off x="159175" y="3181417"/>
            <a:ext cx="4778477" cy="180000"/>
            <a:chOff x="159171" y="3181417"/>
            <a:chExt cx="4778477" cy="1800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60" y="30204"/>
            <a:ext cx="35969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AEA3ACBF-CAAD-4897-A692-03863D9DB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33343"/>
              </p:ext>
            </p:extLst>
          </p:nvPr>
        </p:nvGraphicFramePr>
        <p:xfrm>
          <a:off x="272410" y="579360"/>
          <a:ext cx="4604111" cy="256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4" descr="temee">
            <a:extLst>
              <a:ext uri="{FF2B5EF4-FFF2-40B4-BE49-F238E27FC236}">
                <a16:creationId xmlns:a16="http://schemas.microsoft.com/office/drawing/2014/main" xmlns="" id="{D1F225F6-E021-4947-AA46-CAFB94B2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12" y="2100055"/>
            <a:ext cx="1289153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3049AA-73F9-4FCA-AB2A-8D77B7B7BDE8}"/>
              </a:ext>
            </a:extLst>
          </p:cNvPr>
          <p:cNvSpPr txBox="1"/>
          <p:nvPr/>
        </p:nvSpPr>
        <p:spPr>
          <a:xfrm>
            <a:off x="359277" y="214702"/>
            <a:ext cx="1593609" cy="215395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pPr algn="ctr"/>
            <a:r>
              <a:rPr lang="mn-MN" sz="800" dirty="0">
                <a:solidFill>
                  <a:srgbClr val="B25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төрлөөр нь авч үзвэл: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BCC6626-62EA-43EF-81F6-18E58B23FC41}"/>
              </a:ext>
            </a:extLst>
          </p:cNvPr>
          <p:cNvCxnSpPr>
            <a:cxnSpLocks/>
          </p:cNvCxnSpPr>
          <p:nvPr/>
        </p:nvCxnSpPr>
        <p:spPr>
          <a:xfrm flipH="1">
            <a:off x="359227" y="176893"/>
            <a:ext cx="34920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71BECB-4D79-44A9-95B8-9761AD73C66F}"/>
              </a:ext>
            </a:extLst>
          </p:cNvPr>
          <p:cNvSpPr txBox="1"/>
          <p:nvPr/>
        </p:nvSpPr>
        <p:spPr>
          <a:xfrm>
            <a:off x="3816439" y="69172"/>
            <a:ext cx="1060082" cy="21539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mn-MN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E697BDF-A125-4258-81D2-329E651E3D97}"/>
              </a:ext>
            </a:extLst>
          </p:cNvPr>
          <p:cNvGrpSpPr/>
          <p:nvPr/>
        </p:nvGrpSpPr>
        <p:grpSpPr>
          <a:xfrm>
            <a:off x="159175" y="3181417"/>
            <a:ext cx="4778477" cy="180000"/>
            <a:chOff x="159171" y="3181417"/>
            <a:chExt cx="4778477" cy="180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DF88271A-E6DF-4300-AEBB-924EA303E74F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7756B02-F2DB-4343-BDFA-425D2EF700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7D94EAC-7481-4B6A-8B3B-1B5B5C2A0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0" y="30204"/>
            <a:ext cx="35969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077C92D7-1BAF-4CE4-916E-FB7DFCDFC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10829"/>
              </p:ext>
            </p:extLst>
          </p:nvPr>
        </p:nvGraphicFramePr>
        <p:xfrm>
          <a:off x="187151" y="441215"/>
          <a:ext cx="4946887" cy="256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3" descr="images (2)">
            <a:extLst>
              <a:ext uri="{FF2B5EF4-FFF2-40B4-BE49-F238E27FC236}">
                <a16:creationId xmlns:a16="http://schemas.microsoft.com/office/drawing/2014/main" xmlns="" id="{0A0210D4-D673-4725-ACDE-7C8B9822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79" y="1952738"/>
            <a:ext cx="10800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F0D43E8-09A9-41FE-B9D6-433D42CCEDA9}"/>
              </a:ext>
            </a:extLst>
          </p:cNvPr>
          <p:cNvCxnSpPr>
            <a:cxnSpLocks/>
          </p:cNvCxnSpPr>
          <p:nvPr/>
        </p:nvCxnSpPr>
        <p:spPr>
          <a:xfrm flipH="1">
            <a:off x="359227" y="176893"/>
            <a:ext cx="34920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DBC760-D069-4725-8C22-A9654ED9F9DC}"/>
              </a:ext>
            </a:extLst>
          </p:cNvPr>
          <p:cNvSpPr txBox="1"/>
          <p:nvPr/>
        </p:nvSpPr>
        <p:spPr>
          <a:xfrm>
            <a:off x="3816439" y="69172"/>
            <a:ext cx="1060082" cy="21539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mn-MN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D00A6A-BD84-4C79-A268-04A19A1A85DD}"/>
              </a:ext>
            </a:extLst>
          </p:cNvPr>
          <p:cNvGrpSpPr/>
          <p:nvPr/>
        </p:nvGrpSpPr>
        <p:grpSpPr>
          <a:xfrm>
            <a:off x="159175" y="3181417"/>
            <a:ext cx="4778477" cy="180000"/>
            <a:chOff x="159171" y="3181417"/>
            <a:chExt cx="4778477" cy="180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B011CFF8-801C-460D-979B-0DE8504BB8D3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8C30919-299E-4B31-BFDA-6193BD8BF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BEF8431-29A4-4539-9ACF-32737AE4E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0" y="30204"/>
            <a:ext cx="35969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84D586A0-BD9A-4996-A032-E1840DBD0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211197"/>
              </p:ext>
            </p:extLst>
          </p:nvPr>
        </p:nvGraphicFramePr>
        <p:xfrm>
          <a:off x="221854" y="399885"/>
          <a:ext cx="4946887" cy="256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5" descr="uher">
            <a:extLst>
              <a:ext uri="{FF2B5EF4-FFF2-40B4-BE49-F238E27FC236}">
                <a16:creationId xmlns:a16="http://schemas.microsoft.com/office/drawing/2014/main" xmlns="" id="{06912829-1BE6-4148-9EAF-95A4C2DDE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97" y="1845457"/>
            <a:ext cx="1069643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DF4C994-10B0-4E5F-91D7-5695B74A019F}"/>
              </a:ext>
            </a:extLst>
          </p:cNvPr>
          <p:cNvCxnSpPr>
            <a:cxnSpLocks/>
          </p:cNvCxnSpPr>
          <p:nvPr/>
        </p:nvCxnSpPr>
        <p:spPr>
          <a:xfrm flipH="1">
            <a:off x="359227" y="176893"/>
            <a:ext cx="34920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BA0EEC-0E75-4E4B-897F-D68C6FC3E31B}"/>
              </a:ext>
            </a:extLst>
          </p:cNvPr>
          <p:cNvSpPr txBox="1"/>
          <p:nvPr/>
        </p:nvSpPr>
        <p:spPr>
          <a:xfrm>
            <a:off x="3816439" y="69172"/>
            <a:ext cx="1060082" cy="21539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mn-MN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9FF7C7C-3F5C-4AEF-867B-D6E0BBDB9C30}"/>
              </a:ext>
            </a:extLst>
          </p:cNvPr>
          <p:cNvGrpSpPr/>
          <p:nvPr/>
        </p:nvGrpSpPr>
        <p:grpSpPr>
          <a:xfrm>
            <a:off x="159175" y="3181417"/>
            <a:ext cx="4778477" cy="180000"/>
            <a:chOff x="159171" y="3181417"/>
            <a:chExt cx="4778477" cy="180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0675E5E6-7BC3-4C62-80A7-061EB37BDD8C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3704FC0-C3B0-46D2-B725-3E2BFAA70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1AB0FA4-7702-4254-8DC9-ABAE9B5BE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0" y="30204"/>
            <a:ext cx="35969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1EA075FD-0EA9-44C7-B677-AAD35C8B1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410880"/>
              </p:ext>
            </p:extLst>
          </p:nvPr>
        </p:nvGraphicFramePr>
        <p:xfrm>
          <a:off x="215971" y="349627"/>
          <a:ext cx="4946887" cy="256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hurgat honi">
            <a:extLst>
              <a:ext uri="{FF2B5EF4-FFF2-40B4-BE49-F238E27FC236}">
                <a16:creationId xmlns:a16="http://schemas.microsoft.com/office/drawing/2014/main" xmlns="" id="{BA7C2FCE-56CB-4C99-AB01-86150F44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5457" y="1931963"/>
            <a:ext cx="1467729" cy="107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E700656-7E4F-4318-9C48-2064983704C8}"/>
              </a:ext>
            </a:extLst>
          </p:cNvPr>
          <p:cNvCxnSpPr>
            <a:cxnSpLocks/>
          </p:cNvCxnSpPr>
          <p:nvPr/>
        </p:nvCxnSpPr>
        <p:spPr>
          <a:xfrm flipH="1">
            <a:off x="359227" y="176893"/>
            <a:ext cx="34920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324DED-44C3-454F-8F52-652E4C451169}"/>
              </a:ext>
            </a:extLst>
          </p:cNvPr>
          <p:cNvSpPr txBox="1"/>
          <p:nvPr/>
        </p:nvSpPr>
        <p:spPr>
          <a:xfrm>
            <a:off x="3816439" y="69172"/>
            <a:ext cx="1060082" cy="21539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mn-MN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9F29F6-527F-4078-BA0C-541F29D895C6}"/>
              </a:ext>
            </a:extLst>
          </p:cNvPr>
          <p:cNvGrpSpPr/>
          <p:nvPr/>
        </p:nvGrpSpPr>
        <p:grpSpPr>
          <a:xfrm>
            <a:off x="159175" y="3181417"/>
            <a:ext cx="4778477" cy="180000"/>
            <a:chOff x="159171" y="3181417"/>
            <a:chExt cx="4778477" cy="180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5BB4DD69-2696-40F3-B214-F24E02B79825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D5DA001B-617A-43CD-8371-4362CC147E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1EF9EC03-F979-4286-A35D-4F7F58102E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0" y="30204"/>
            <a:ext cx="35969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ED15FC10-4F26-4366-9870-D92932C87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728432"/>
              </p:ext>
            </p:extLst>
          </p:nvPr>
        </p:nvGraphicFramePr>
        <p:xfrm>
          <a:off x="216562" y="349627"/>
          <a:ext cx="4946887" cy="256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6" descr="ymaa">
            <a:extLst>
              <a:ext uri="{FF2B5EF4-FFF2-40B4-BE49-F238E27FC236}">
                <a16:creationId xmlns:a16="http://schemas.microsoft.com/office/drawing/2014/main" xmlns="" id="{CF304142-F011-49EA-88E5-F12D4C23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7382" y="1906157"/>
            <a:ext cx="110351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D35A780-FC9F-4252-84F7-A7535E8A49CF}"/>
              </a:ext>
            </a:extLst>
          </p:cNvPr>
          <p:cNvCxnSpPr>
            <a:cxnSpLocks/>
          </p:cNvCxnSpPr>
          <p:nvPr/>
        </p:nvCxnSpPr>
        <p:spPr>
          <a:xfrm flipH="1">
            <a:off x="359227" y="176893"/>
            <a:ext cx="349200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DD35C3-C542-4417-B198-88C4DDAECC2C}"/>
              </a:ext>
            </a:extLst>
          </p:cNvPr>
          <p:cNvSpPr txBox="1"/>
          <p:nvPr/>
        </p:nvSpPr>
        <p:spPr>
          <a:xfrm>
            <a:off x="3816439" y="69172"/>
            <a:ext cx="1060082" cy="21539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mn-MN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6C283-DB83-40AB-AEC0-4E4AF16B0CD6}"/>
              </a:ext>
            </a:extLst>
          </p:cNvPr>
          <p:cNvGrpSpPr/>
          <p:nvPr/>
        </p:nvGrpSpPr>
        <p:grpSpPr>
          <a:xfrm>
            <a:off x="159175" y="3181417"/>
            <a:ext cx="4778477" cy="180000"/>
            <a:chOff x="159171" y="3181417"/>
            <a:chExt cx="4778477" cy="180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41186AD2-D478-4B3E-BA00-4331DB252B55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2E87CAA-4A82-4872-BAED-3F576EE8A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0" y="30204"/>
            <a:ext cx="35969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32" y="0"/>
            <a:ext cx="4271963" cy="397673"/>
          </a:xfrm>
        </p:spPr>
        <p:txBody>
          <a:bodyPr>
            <a:norm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mn-M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mn-M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хүн амын тоо </a:t>
            </a:r>
            <a:r>
              <a:rPr lang="mn-M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2008-201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он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48236" y="2504860"/>
            <a:ext cx="24765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</a:t>
            </a:r>
            <a:r>
              <a:rPr lang="mn-MN" sz="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Хүн амын тоо</a:t>
            </a: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732" y="2643359"/>
            <a:ext cx="4454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mn-MN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mn-MN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 жилийн эцсийн байдлаар Дэлгэрцогт  сумын хүн амын тоо </a:t>
            </a:r>
            <a:r>
              <a:rPr lang="mn-MN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694</a:t>
            </a:r>
            <a:r>
              <a:rPr lang="mn-MN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болж өмнөх оноос </a:t>
            </a:r>
            <a:r>
              <a:rPr lang="mn-MN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mn-MN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хүнээр буюу 0.9 хувиар өссөн байна. Аймгийн нийт хүн амын 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mn-MN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mn-MN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хувийг эзэлж байна. </a:t>
            </a: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921902"/>
              </p:ext>
            </p:extLst>
          </p:nvPr>
        </p:nvGraphicFramePr>
        <p:xfrm>
          <a:off x="382136" y="363036"/>
          <a:ext cx="4271962" cy="217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3" y="253078"/>
            <a:ext cx="3968840" cy="6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5" y="81633"/>
            <a:ext cx="383230" cy="3428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4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75250"/>
              </p:ext>
            </p:extLst>
          </p:nvPr>
        </p:nvGraphicFramePr>
        <p:xfrm>
          <a:off x="883767" y="285689"/>
          <a:ext cx="3008177" cy="3036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32">
                  <a:extLst>
                    <a:ext uri="{9D8B030D-6E8A-4147-A177-3AD203B41FA5}">
                      <a16:colId xmlns:a16="http://schemas.microsoft.com/office/drawing/2014/main" xmlns="" val="2219110933"/>
                    </a:ext>
                  </a:extLst>
                </a:gridCol>
                <a:gridCol w="560587">
                  <a:extLst>
                    <a:ext uri="{9D8B030D-6E8A-4147-A177-3AD203B41FA5}">
                      <a16:colId xmlns:a16="http://schemas.microsoft.com/office/drawing/2014/main" xmlns="" val="4231348048"/>
                    </a:ext>
                  </a:extLst>
                </a:gridCol>
                <a:gridCol w="730601">
                  <a:extLst>
                    <a:ext uri="{9D8B030D-6E8A-4147-A177-3AD203B41FA5}">
                      <a16:colId xmlns:a16="http://schemas.microsoft.com/office/drawing/2014/main" xmlns="" val="2601228097"/>
                    </a:ext>
                  </a:extLst>
                </a:gridCol>
                <a:gridCol w="1502557">
                  <a:extLst>
                    <a:ext uri="{9D8B030D-6E8A-4147-A177-3AD203B41FA5}">
                      <a16:colId xmlns:a16="http://schemas.microsoft.com/office/drawing/2014/main" xmlns="" val="1547138661"/>
                    </a:ext>
                  </a:extLst>
                </a:gridCol>
              </a:tblGrid>
              <a:tr h="21065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ДЭЛГЭРЦОГТ </a:t>
                      </a: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СУМЫН ТАМГЫН ГАЗРЫН АЖИЛТНУУДЫН УТАСНЫ ЖАГСААЛТ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6995768"/>
                  </a:ext>
                </a:extLst>
              </a:tr>
              <a:tr h="85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2018.05.25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5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1567778235"/>
                  </a:ext>
                </a:extLst>
              </a:tr>
              <a:tr h="154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Б.Пэрэнлэймаа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86866199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НБ-</a:t>
                      </a: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ын</a:t>
                      </a: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ажилтан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465658443"/>
                  </a:ext>
                </a:extLst>
              </a:tr>
              <a:tr h="154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Ж.Саранчимэг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86202022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Санхүү алба дарга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436729659"/>
                  </a:ext>
                </a:extLst>
              </a:tr>
              <a:tr h="154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Г.Уугантуяа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88898613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Төрийн сангийн </a:t>
                      </a: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мэрэгжилтэн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1719841432"/>
                  </a:ext>
                </a:extLst>
              </a:tr>
              <a:tr h="154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Б.Энхманлай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88809917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Боловсрол харицсан </a:t>
                      </a: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ня-бо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2306787274"/>
                  </a:ext>
                </a:extLst>
              </a:tr>
              <a:tr h="210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Д.Долгорсүрэн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96429990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НЕҮ </a:t>
                      </a: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Эрүүл мэнд хариуцсан </a:t>
                      </a: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ня-бо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337441724"/>
                  </a:ext>
                </a:extLst>
              </a:tr>
              <a:tr h="154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Наранцэцэг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89177868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МЭҮТ-н </a:t>
                      </a: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дарга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3923632502"/>
                  </a:ext>
                </a:extLst>
              </a:tr>
              <a:tr h="154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</a:t>
                      </a: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Хадамдарам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94119309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БО-</a:t>
                      </a: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</a:t>
                      </a: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байцаагч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1267519549"/>
                  </a:ext>
                </a:extLst>
              </a:tr>
              <a:tr h="154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Бү.Баярмаа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96055905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Бичиг</a:t>
                      </a: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хэрэг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3924303924"/>
                  </a:ext>
                </a:extLst>
              </a:tr>
              <a:tr h="139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Ба.Баярмаа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9411</a:t>
                      </a: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4345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Нярав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1536686508"/>
                  </a:ext>
                </a:extLst>
              </a:tr>
              <a:tr h="170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Б.Дэлгэрсайхан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86210829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Жолооч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3276264500"/>
                  </a:ext>
                </a:extLst>
              </a:tr>
              <a:tr h="170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Д.Жавзаа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89380989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үйлчлэгч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352697029"/>
                  </a:ext>
                </a:extLst>
              </a:tr>
              <a:tr h="170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Улаанхүү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90090954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Улсын бүртгэлийн ажилтан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2803630500"/>
                  </a:ext>
                </a:extLst>
              </a:tr>
              <a:tr h="170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Д.Цэцэгбалам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99877914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ХЭХАхариуцсан</a:t>
                      </a: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мэргэжилтэн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2827920419"/>
                  </a:ext>
                </a:extLst>
              </a:tr>
              <a:tr h="170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Б.Санжаасүрэн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80636388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Татварын</a:t>
                      </a: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байцаагч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352864701"/>
                  </a:ext>
                </a:extLst>
              </a:tr>
              <a:tr h="170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Ц.Сосорбурам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99224203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даатгалын байцаагч 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432926636"/>
                  </a:ext>
                </a:extLst>
              </a:tr>
              <a:tr h="146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Хулан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99845234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Газрын </a:t>
                      </a: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албаны мэрэгжилтэн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2815035130"/>
                  </a:ext>
                </a:extLst>
              </a:tr>
              <a:tr h="116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286" marR="28286" marT="0" marB="0" anchor="ctr"/>
                </a:tc>
                <a:extLst>
                  <a:ext uri="{0D108BD9-81ED-4DB2-BD59-A6C34878D82A}">
                    <a16:rowId xmlns:a16="http://schemas.microsoft.com/office/drawing/2014/main" xmlns="" val="1617931128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9682" y="47357"/>
            <a:ext cx="4516744" cy="317019"/>
            <a:chOff x="189682" y="47357"/>
            <a:chExt cx="4516744" cy="3170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682" y="47357"/>
              <a:ext cx="359695" cy="3170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4665" y="74152"/>
              <a:ext cx="1121761" cy="231668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348517" y="175683"/>
            <a:ext cx="3278696" cy="8475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306C283-DB83-40AB-AEC0-4E4AF16B0CD6}"/>
              </a:ext>
            </a:extLst>
          </p:cNvPr>
          <p:cNvGrpSpPr/>
          <p:nvPr/>
        </p:nvGrpSpPr>
        <p:grpSpPr>
          <a:xfrm>
            <a:off x="159175" y="3181417"/>
            <a:ext cx="4778477" cy="180000"/>
            <a:chOff x="159171" y="3181417"/>
            <a:chExt cx="4778477" cy="180000"/>
          </a:xfrm>
        </p:grpSpPr>
        <p:sp>
          <p:nvSpPr>
            <p:cNvPr id="8" name="Rectangle: Rounded Corners 9">
              <a:extLst>
                <a:ext uri="{FF2B5EF4-FFF2-40B4-BE49-F238E27FC236}">
                  <a16:creationId xmlns:a16="http://schemas.microsoft.com/office/drawing/2014/main" xmlns="" id="{41186AD2-D478-4B3E-BA00-4331DB252B55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2E87CAA-4A82-4872-BAED-3F576EE8A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A50739A-0111-4670-BAB2-8D61195140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3380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20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9832590-F6BE-44BF-B89E-7A36F3AAC638}"/>
              </a:ext>
            </a:extLst>
          </p:cNvPr>
          <p:cNvGrpSpPr/>
          <p:nvPr/>
        </p:nvGrpSpPr>
        <p:grpSpPr>
          <a:xfrm>
            <a:off x="359227" y="69171"/>
            <a:ext cx="4517294" cy="215444"/>
            <a:chOff x="359227" y="69171"/>
            <a:chExt cx="4517294" cy="21544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AD6027-B1DB-4710-B516-D21997F6FCC7}"/>
              </a:ext>
            </a:extLst>
          </p:cNvPr>
          <p:cNvSpPr txBox="1"/>
          <p:nvPr/>
        </p:nvSpPr>
        <p:spPr>
          <a:xfrm>
            <a:off x="500332" y="257254"/>
            <a:ext cx="3049438" cy="215431"/>
          </a:xfrm>
          <a:prstGeom prst="rect">
            <a:avLst/>
          </a:prstGeom>
          <a:noFill/>
        </p:spPr>
        <p:txBody>
          <a:bodyPr wrap="square" lIns="91425" tIns="45714" rIns="91425" bIns="45714" rtlCol="0">
            <a:spAutoFit/>
          </a:bodyPr>
          <a:lstStyle/>
          <a:p>
            <a:r>
              <a:rPr lang="mn-MN" sz="800" dirty="0" smtClean="0">
                <a:solidFill>
                  <a:srgbClr val="002060"/>
                </a:solidFill>
                <a:latin typeface="Arial Mon" panose="020B0604020202020204" pitchFamily="34" charset="0"/>
                <a:cs typeface="Arial" panose="020B0604020202020204" pitchFamily="34" charset="0"/>
              </a:rPr>
              <a:t>Өрх,хүн ам 2009-2018 он,багаар </a:t>
            </a:r>
            <a:endParaRPr lang="mn-MN" sz="800" dirty="0">
              <a:solidFill>
                <a:srgbClr val="002060"/>
              </a:solidFill>
              <a:latin typeface="Arial Mon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68737" y="3104184"/>
            <a:ext cx="4784263" cy="180000"/>
            <a:chOff x="153385" y="3069678"/>
            <a:chExt cx="4784263" cy="180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293385" y="3069678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385" y="3159678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175646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xmlns="" id="{37B57453-6068-488D-96F3-787BB5154CA1}"/>
              </a:ext>
            </a:extLst>
          </p:cNvPr>
          <p:cNvSpPr/>
          <p:nvPr/>
        </p:nvSpPr>
        <p:spPr>
          <a:xfrm>
            <a:off x="5498846" y="799143"/>
            <a:ext cx="50001" cy="457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mn-M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50132"/>
              </p:ext>
            </p:extLst>
          </p:nvPr>
        </p:nvGraphicFramePr>
        <p:xfrm>
          <a:off x="341313" y="670556"/>
          <a:ext cx="4336371" cy="1969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936">
                  <a:extLst>
                    <a:ext uri="{9D8B030D-6E8A-4147-A177-3AD203B41FA5}">
                      <a16:colId xmlns:a16="http://schemas.microsoft.com/office/drawing/2014/main" xmlns="" val="2309860578"/>
                    </a:ext>
                  </a:extLst>
                </a:gridCol>
                <a:gridCol w="289484">
                  <a:extLst>
                    <a:ext uri="{9D8B030D-6E8A-4147-A177-3AD203B41FA5}">
                      <a16:colId xmlns:a16="http://schemas.microsoft.com/office/drawing/2014/main" xmlns="" val="2350131070"/>
                    </a:ext>
                  </a:extLst>
                </a:gridCol>
                <a:gridCol w="344623">
                  <a:extLst>
                    <a:ext uri="{9D8B030D-6E8A-4147-A177-3AD203B41FA5}">
                      <a16:colId xmlns:a16="http://schemas.microsoft.com/office/drawing/2014/main" xmlns="" val="1334839054"/>
                    </a:ext>
                  </a:extLst>
                </a:gridCol>
                <a:gridCol w="340028">
                  <a:extLst>
                    <a:ext uri="{9D8B030D-6E8A-4147-A177-3AD203B41FA5}">
                      <a16:colId xmlns:a16="http://schemas.microsoft.com/office/drawing/2014/main" xmlns="" val="834136430"/>
                    </a:ext>
                  </a:extLst>
                </a:gridCol>
                <a:gridCol w="326243">
                  <a:extLst>
                    <a:ext uri="{9D8B030D-6E8A-4147-A177-3AD203B41FA5}">
                      <a16:colId xmlns:a16="http://schemas.microsoft.com/office/drawing/2014/main" xmlns="" val="3461316935"/>
                    </a:ext>
                  </a:extLst>
                </a:gridCol>
                <a:gridCol w="326243">
                  <a:extLst>
                    <a:ext uri="{9D8B030D-6E8A-4147-A177-3AD203B41FA5}">
                      <a16:colId xmlns:a16="http://schemas.microsoft.com/office/drawing/2014/main" xmlns="" val="561859285"/>
                    </a:ext>
                  </a:extLst>
                </a:gridCol>
                <a:gridCol w="344623">
                  <a:extLst>
                    <a:ext uri="{9D8B030D-6E8A-4147-A177-3AD203B41FA5}">
                      <a16:colId xmlns:a16="http://schemas.microsoft.com/office/drawing/2014/main" xmlns="" val="1362758078"/>
                    </a:ext>
                  </a:extLst>
                </a:gridCol>
                <a:gridCol w="330839">
                  <a:extLst>
                    <a:ext uri="{9D8B030D-6E8A-4147-A177-3AD203B41FA5}">
                      <a16:colId xmlns:a16="http://schemas.microsoft.com/office/drawing/2014/main" xmlns="" val="2299433835"/>
                    </a:ext>
                  </a:extLst>
                </a:gridCol>
                <a:gridCol w="330838">
                  <a:extLst>
                    <a:ext uri="{9D8B030D-6E8A-4147-A177-3AD203B41FA5}">
                      <a16:colId xmlns:a16="http://schemas.microsoft.com/office/drawing/2014/main" xmlns="" val="3845999549"/>
                    </a:ext>
                  </a:extLst>
                </a:gridCol>
                <a:gridCol w="330838">
                  <a:extLst>
                    <a:ext uri="{9D8B030D-6E8A-4147-A177-3AD203B41FA5}">
                      <a16:colId xmlns:a16="http://schemas.microsoft.com/office/drawing/2014/main" xmlns="" val="3295146011"/>
                    </a:ext>
                  </a:extLst>
                </a:gridCol>
                <a:gridCol w="326243">
                  <a:extLst>
                    <a:ext uri="{9D8B030D-6E8A-4147-A177-3AD203B41FA5}">
                      <a16:colId xmlns:a16="http://schemas.microsoft.com/office/drawing/2014/main" xmlns="" val="2757158688"/>
                    </a:ext>
                  </a:extLst>
                </a:gridCol>
                <a:gridCol w="335433">
                  <a:extLst>
                    <a:ext uri="{9D8B030D-6E8A-4147-A177-3AD203B41FA5}">
                      <a16:colId xmlns:a16="http://schemas.microsoft.com/office/drawing/2014/main" xmlns="" val="468396665"/>
                    </a:ext>
                  </a:extLst>
                </a:gridCol>
              </a:tblGrid>
              <a:tr h="2813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</a:t>
                      </a: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</a:t>
                      </a: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 </a:t>
                      </a: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он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он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он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он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он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он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extLst>
                  <a:ext uri="{0D108BD9-81ED-4DB2-BD59-A6C34878D82A}">
                    <a16:rowId xmlns:a16="http://schemas.microsoft.com/office/drawing/2014/main" xmlns="" val="4230043560"/>
                  </a:ext>
                </a:extLst>
              </a:tr>
              <a:tr h="2813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Баянбулаг </a:t>
                      </a: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196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extLst>
                  <a:ext uri="{0D108BD9-81ED-4DB2-BD59-A6C34878D82A}">
                    <a16:rowId xmlns:a16="http://schemas.microsoft.com/office/drawing/2014/main" xmlns="" val="3975489277"/>
                  </a:ext>
                </a:extLst>
              </a:tr>
              <a:tr h="281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579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extLst>
                  <a:ext uri="{0D108BD9-81ED-4DB2-BD59-A6C34878D82A}">
                    <a16:rowId xmlns:a16="http://schemas.microsoft.com/office/drawing/2014/main" xmlns="" val="328952260"/>
                  </a:ext>
                </a:extLst>
              </a:tr>
              <a:tr h="2813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Цахиурт 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132 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extLst>
                  <a:ext uri="{0D108BD9-81ED-4DB2-BD59-A6C34878D82A}">
                    <a16:rowId xmlns:a16="http://schemas.microsoft.com/office/drawing/2014/main" xmlns="" val="244064644"/>
                  </a:ext>
                </a:extLst>
              </a:tr>
              <a:tr h="281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584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extLst>
                  <a:ext uri="{0D108BD9-81ED-4DB2-BD59-A6C34878D82A}">
                    <a16:rowId xmlns:a16="http://schemas.microsoft.com/office/drawing/2014/main" xmlns="" val="378919769"/>
                  </a:ext>
                </a:extLst>
              </a:tr>
              <a:tr h="2813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Дэлгэр</a:t>
                      </a:r>
                      <a:r>
                        <a:rPr lang="mn-MN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эмт</a:t>
                      </a:r>
                      <a:r>
                        <a:rPr lang="mn-MN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extLst>
                  <a:ext uri="{0D108BD9-81ED-4DB2-BD59-A6C34878D82A}">
                    <a16:rowId xmlns:a16="http://schemas.microsoft.com/office/drawing/2014/main" xmlns="" val="3406916128"/>
                  </a:ext>
                </a:extLst>
              </a:tr>
              <a:tr h="281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40" marR="46940" marT="0" marB="0" anchor="b"/>
                </a:tc>
                <a:extLst>
                  <a:ext uri="{0D108BD9-81ED-4DB2-BD59-A6C34878D82A}">
                    <a16:rowId xmlns:a16="http://schemas.microsoft.com/office/drawing/2014/main" xmlns="" val="49135279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0" y="34521"/>
            <a:ext cx="359226" cy="3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54" y="2508738"/>
            <a:ext cx="4138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 Mon" panose="020B0604020202020204" pitchFamily="34" charset="0"/>
                <a:ea typeface="Times New Roman" panose="02020603050405020304" pitchFamily="18" charset="0"/>
              </a:rPr>
              <a:t>2018</a:t>
            </a:r>
            <a:r>
              <a:rPr lang="mn-MN" sz="800" dirty="0" smtClean="0">
                <a:latin typeface="Arial Mon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800" dirty="0">
                <a:latin typeface="Arial Mon" panose="020B0604020202020204" pitchFamily="34" charset="0"/>
                <a:ea typeface="Times New Roman" panose="02020603050405020304" pitchFamily="18" charset="0"/>
              </a:rPr>
              <a:t>онд </a:t>
            </a:r>
            <a:r>
              <a:rPr lang="en-US" sz="800" dirty="0" smtClean="0">
                <a:latin typeface="Arial Mon" panose="020B0604020202020204" pitchFamily="34" charset="0"/>
                <a:ea typeface="Times New Roman" panose="02020603050405020304" pitchFamily="18" charset="0"/>
              </a:rPr>
              <a:t>48</a:t>
            </a:r>
            <a:r>
              <a:rPr lang="mn-MN" sz="800" dirty="0" smtClean="0">
                <a:latin typeface="Arial Mon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800" dirty="0">
                <a:latin typeface="Arial Mon" panose="020B0604020202020204" pitchFamily="34" charset="0"/>
                <a:ea typeface="Times New Roman" panose="02020603050405020304" pitchFamily="18" charset="0"/>
              </a:rPr>
              <a:t>хүүхэд төрсөн нь өнгөрсөн оноос </a:t>
            </a:r>
            <a:r>
              <a:rPr lang="en-US" sz="800" dirty="0" smtClean="0">
                <a:latin typeface="Arial Mon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mn-MN" sz="800" dirty="0" smtClean="0">
                <a:latin typeface="Arial Mon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800" dirty="0">
                <a:latin typeface="Arial Mon" panose="020B0604020202020204" pitchFamily="34" charset="0"/>
                <a:ea typeface="Times New Roman" panose="02020603050405020304" pitchFamily="18" charset="0"/>
              </a:rPr>
              <a:t>төрөлтөөр өссөн </a:t>
            </a:r>
            <a:r>
              <a:rPr lang="mn-MN" sz="800" dirty="0" smtClean="0">
                <a:latin typeface="Arial Mon" panose="020B0604020202020204" pitchFamily="34" charset="0"/>
                <a:ea typeface="Times New Roman" panose="02020603050405020304" pitchFamily="18" charset="0"/>
              </a:rPr>
              <a:t>байна</a:t>
            </a:r>
            <a:r>
              <a:rPr lang="en-US" sz="800" dirty="0" smtClean="0">
                <a:latin typeface="Arial Mon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mn-MN" sz="800" dirty="0" smtClean="0">
                <a:latin typeface="Arial Mon" panose="020B0604020202020204" pitchFamily="34" charset="0"/>
              </a:rPr>
              <a:t>201</a:t>
            </a:r>
            <a:r>
              <a:rPr lang="en-US" sz="800" dirty="0" smtClean="0">
                <a:latin typeface="Arial Mon" panose="020B0604020202020204" pitchFamily="34" charset="0"/>
              </a:rPr>
              <a:t>8</a:t>
            </a:r>
            <a:r>
              <a:rPr lang="mn-MN" sz="800" dirty="0" smtClean="0">
                <a:latin typeface="Arial Mon" panose="020B0604020202020204" pitchFamily="34" charset="0"/>
              </a:rPr>
              <a:t> </a:t>
            </a:r>
            <a:r>
              <a:rPr lang="mn-MN" sz="800" dirty="0">
                <a:latin typeface="Arial Mon" panose="020B0604020202020204" pitchFamily="34" charset="0"/>
              </a:rPr>
              <a:t>онд </a:t>
            </a:r>
            <a:r>
              <a:rPr lang="en-US" sz="800" dirty="0" smtClean="0">
                <a:latin typeface="Arial Mon" panose="020B0604020202020204" pitchFamily="34" charset="0"/>
              </a:rPr>
              <a:t>14</a:t>
            </a:r>
            <a:r>
              <a:rPr lang="mn-MN" sz="800" dirty="0" smtClean="0">
                <a:latin typeface="Arial Mon" panose="020B0604020202020204" pitchFamily="34" charset="0"/>
              </a:rPr>
              <a:t> </a:t>
            </a:r>
            <a:r>
              <a:rPr lang="mn-MN" sz="800" dirty="0">
                <a:latin typeface="Arial Mon" panose="020B0604020202020204" pitchFamily="34" charset="0"/>
              </a:rPr>
              <a:t>хүн нас барсан нь өнгөрсөн оноос </a:t>
            </a:r>
            <a:r>
              <a:rPr lang="en-US" sz="800" dirty="0">
                <a:latin typeface="Arial Mon" panose="020B0604020202020204" pitchFamily="34" charset="0"/>
              </a:rPr>
              <a:t>6</a:t>
            </a:r>
            <a:r>
              <a:rPr lang="en-US" sz="800" dirty="0" smtClean="0">
                <a:latin typeface="Arial Mon" panose="020B0604020202020204" pitchFamily="34" charset="0"/>
              </a:rPr>
              <a:t>-</a:t>
            </a:r>
            <a:r>
              <a:rPr lang="mn-MN" sz="800" dirty="0">
                <a:latin typeface="Arial Mon" panose="020B0604020202020204" pitchFamily="34" charset="0"/>
              </a:rPr>
              <a:t>аар </a:t>
            </a:r>
            <a:r>
              <a:rPr lang="mn-MN" sz="800" dirty="0" smtClean="0">
                <a:latin typeface="Arial Mon" panose="020B0604020202020204" pitchFamily="34" charset="0"/>
              </a:rPr>
              <a:t>өссөн  </a:t>
            </a:r>
            <a:r>
              <a:rPr lang="mn-MN" sz="800" dirty="0">
                <a:latin typeface="Arial Mon" panose="020B0604020202020204" pitchFamily="34" charset="0"/>
              </a:rPr>
              <a:t>байна. Нас барсан иргэдийн 50,0 хувийг эрэгтэйчүүд, 50.0 хувийг эмэгтэйчүүд эзэлж байна. Сумын хэмжээнд сүүлийн 10 жилийн хугацаанд </a:t>
            </a:r>
            <a:r>
              <a:rPr lang="mn-MN" sz="800" dirty="0" smtClean="0">
                <a:latin typeface="Arial Mon" panose="020B0604020202020204" pitchFamily="34" charset="0"/>
              </a:rPr>
              <a:t>130 </a:t>
            </a:r>
            <a:r>
              <a:rPr lang="mn-MN" sz="800" dirty="0">
                <a:latin typeface="Arial Mon" panose="020B0604020202020204" pitchFamily="34" charset="0"/>
              </a:rPr>
              <a:t>хүн нас баржээ. </a:t>
            </a:r>
            <a:endParaRPr lang="en-US" sz="800" dirty="0">
              <a:latin typeface="Arial Mon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60968729"/>
              </p:ext>
            </p:extLst>
          </p:nvPr>
        </p:nvGraphicFramePr>
        <p:xfrm>
          <a:off x="365760" y="667528"/>
          <a:ext cx="4112455" cy="178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9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8EC9CFC-3F79-43D4-BD85-A9F962ACCD76}"/>
              </a:ext>
            </a:extLst>
          </p:cNvPr>
          <p:cNvCxnSpPr>
            <a:cxnSpLocks/>
          </p:cNvCxnSpPr>
          <p:nvPr/>
        </p:nvCxnSpPr>
        <p:spPr>
          <a:xfrm flipH="1">
            <a:off x="552523" y="192962"/>
            <a:ext cx="3384000" cy="0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89388" y="0"/>
            <a:ext cx="4890682" cy="539122"/>
            <a:chOff x="89388" y="0"/>
            <a:chExt cx="4890682" cy="539122"/>
          </a:xfrm>
        </p:grpSpPr>
        <p:sp>
          <p:nvSpPr>
            <p:cNvPr id="2" name="Rectangle 1"/>
            <p:cNvSpPr/>
            <p:nvPr/>
          </p:nvSpPr>
          <p:spPr>
            <a:xfrm>
              <a:off x="89388" y="0"/>
              <a:ext cx="2476500" cy="5391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mn-MN" sz="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mn-MN" sz="9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Төрөлт </a:t>
              </a:r>
              <a:r>
                <a:rPr lang="mn-MN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нас баралт </a:t>
              </a:r>
              <a:r>
                <a:rPr lang="mn-MN" sz="9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2010-2018 </a:t>
              </a:r>
              <a:r>
                <a:rPr lang="mn-MN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он</a:t>
              </a:r>
              <a:endParaRPr lang="en-US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354" y="30422"/>
              <a:ext cx="359298" cy="32507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859250" y="72702"/>
              <a:ext cx="112082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mn-MN" sz="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ДЭЛГЭРЦОГТ СУМ</a:t>
              </a:r>
              <a:endParaRPr lang="mn-MN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0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6655" y="49149"/>
            <a:ext cx="2476500" cy="5391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endParaRPr lang="mn-MN" sz="9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900" b="1" dirty="0"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mn-MN" sz="900" b="1" dirty="0"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ХӨДӨӨ АЖ АХУЙ</a:t>
            </a:r>
            <a:endParaRPr lang="en-US" sz="900" dirty="0">
              <a:effectLst/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325" y="572839"/>
            <a:ext cx="39624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Зураг 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 Малтай, Малчин өрхийн тоо, жил бүрийн эцсийн байдлаар </a:t>
            </a:r>
          </a:p>
          <a:p>
            <a:pPr indent="457200" algn="just">
              <a:lnSpc>
                <a:spcPct val="115000"/>
              </a:lnSpc>
            </a:pP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2009-2018 он</a:t>
            </a:r>
            <a:endParaRPr lang="en-US" sz="800" dirty="0">
              <a:effectLst/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067617"/>
              </p:ext>
            </p:extLst>
          </p:nvPr>
        </p:nvGraphicFramePr>
        <p:xfrm>
          <a:off x="472325" y="1068240"/>
          <a:ext cx="3962400" cy="185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6" y="212784"/>
            <a:ext cx="3389670" cy="60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4315" y="105062"/>
            <a:ext cx="11208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mn-MN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ДЭЛГЭРЦОГТ СУМ</a:t>
            </a:r>
            <a:endParaRPr lang="mn-MN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0" y="49149"/>
            <a:ext cx="359226" cy="31848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32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48" y="215705"/>
            <a:ext cx="4520418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mn-MN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2018 </a:t>
            </a:r>
            <a:r>
              <a:rPr lang="mn-MN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онд </a:t>
            </a:r>
            <a:r>
              <a:rPr lang="mn-MN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 аж ахуйн салбарт ажиллаж байгаа малчдын тоо </a:t>
            </a:r>
            <a:r>
              <a:rPr lang="mn-MN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өмнөх оноос 13-аар буурсан  </a:t>
            </a:r>
            <a:r>
              <a:rPr lang="mn-MN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байна. </a:t>
            </a:r>
            <a:r>
              <a:rPr lang="mn-MN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2013,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2017</a:t>
            </a:r>
            <a:r>
              <a:rPr lang="mn-MN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онуудад өссөн байна. 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65" y="555224"/>
            <a:ext cx="4449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endParaRPr lang="mn-MN" sz="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  Зураг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.2 Малчдын тоо 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2010-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он, үүнээс эмэгтэй</a:t>
            </a:r>
            <a:endParaRPr lang="en-US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43115802"/>
              </p:ext>
            </p:extLst>
          </p:nvPr>
        </p:nvGraphicFramePr>
        <p:xfrm>
          <a:off x="278154" y="1003179"/>
          <a:ext cx="4358005" cy="183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54" y="215705"/>
            <a:ext cx="3389670" cy="6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90" y="49149"/>
            <a:ext cx="359226" cy="3184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60907" y="107983"/>
            <a:ext cx="11208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mn-MN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ДЭЛГЭРЦОГТ СУМ</a:t>
            </a:r>
            <a:endParaRPr lang="mn-MN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62" y="33053"/>
            <a:ext cx="4384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endParaRPr lang="mn-MN" sz="800" dirty="0" smtClean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endParaRPr lang="mn-MN" sz="800" dirty="0">
              <a:solidFill>
                <a:srgbClr val="000000"/>
              </a:solidFill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Малчдыг 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асны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бүлгээр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авч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үзвэл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онд 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 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буюу 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32.2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хувь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15-34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292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буюу 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47.8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хувь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35-60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mn-MN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буюу 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19.8 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хувь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тэтгэврийн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насны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хүм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үүс эзэлж байна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832" y="859921"/>
            <a:ext cx="4464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mn-MN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Зураг </a:t>
            </a:r>
            <a:r>
              <a:rPr lang="en-US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mn-MN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mn-MN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Малчдын</a:t>
            </a:r>
            <a:r>
              <a:rPr lang="mn-MN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насны бүтэц хувиар 2009-</a:t>
            </a:r>
            <a:r>
              <a:rPr lang="en-US" sz="800" dirty="0" smtClean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mn-MN" sz="800" dirty="0">
                <a:solidFill>
                  <a:srgbClr val="000000"/>
                </a:solidFill>
                <a:latin typeface="Arial Mon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endParaRPr lang="en-US" sz="800" dirty="0">
              <a:effectLst/>
              <a:latin typeface="Arial Mon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269070"/>
              </p:ext>
            </p:extLst>
          </p:nvPr>
        </p:nvGraphicFramePr>
        <p:xfrm>
          <a:off x="328832" y="1063157"/>
          <a:ext cx="4290060" cy="211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4" y="215705"/>
            <a:ext cx="3389670" cy="6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0" y="49149"/>
            <a:ext cx="359226" cy="3184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60907" y="107983"/>
            <a:ext cx="11208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mn-MN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ДЭЛГЭРЦОГТ СУМ</a:t>
            </a:r>
            <a:endParaRPr lang="mn-MN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638810" y="1736090"/>
          <a:ext cx="61595" cy="4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5122" y="135125"/>
            <a:ext cx="36311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mn-MN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Зураг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mn-MN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.4 Малтай өрхийн малын бүлэглэлт хувиар 2009-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</a:t>
            </a:r>
            <a:r>
              <a:rPr kumimoji="0" lang="mn-MN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mn-MN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endParaRPr kumimoji="0" lang="mn-M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26563864"/>
              </p:ext>
            </p:extLst>
          </p:nvPr>
        </p:nvGraphicFramePr>
        <p:xfrm>
          <a:off x="135987" y="502316"/>
          <a:ext cx="4370363" cy="271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74523" y="3215923"/>
            <a:ext cx="4778477" cy="180000"/>
            <a:chOff x="159171" y="3181417"/>
            <a:chExt cx="4778477" cy="180000"/>
          </a:xfrm>
        </p:grpSpPr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mn-MN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82" y="34279"/>
            <a:ext cx="359695" cy="317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39" y="69462"/>
            <a:ext cx="1121761" cy="2316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49377" y="185296"/>
            <a:ext cx="3281862" cy="7493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. Information Dissemination Schedule_2017_last_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7077</TotalTime>
  <Words>2158</Words>
  <Application>Microsoft Office PowerPoint</Application>
  <PresentationFormat>Custom</PresentationFormat>
  <Paragraphs>1394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Mon</vt:lpstr>
      <vt:lpstr>Calibri</vt:lpstr>
      <vt:lpstr>Calibri Light</vt:lpstr>
      <vt:lpstr>Tahoma</vt:lpstr>
      <vt:lpstr>Times New Roman</vt:lpstr>
      <vt:lpstr>1_2. Information Dissemination Schedule_2017_last_ok</vt:lpstr>
      <vt:lpstr>Office Theme</vt:lpstr>
      <vt:lpstr>PowerPoint Presentation</vt:lpstr>
      <vt:lpstr>PowerPoint Presentation</vt:lpstr>
      <vt:lpstr>                                                                Нийт хүн амын тоо 2008-2018 он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Munkhjargal_B</dc:creator>
  <cp:lastModifiedBy>Byambasuren</cp:lastModifiedBy>
  <cp:revision>424</cp:revision>
  <cp:lastPrinted>2018-09-18T07:44:49Z</cp:lastPrinted>
  <dcterms:created xsi:type="dcterms:W3CDTF">2018-08-21T10:26:30Z</dcterms:created>
  <dcterms:modified xsi:type="dcterms:W3CDTF">2019-10-03T09:42:23Z</dcterms:modified>
</cp:coreProperties>
</file>