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11.xml" ContentType="application/vnd.openxmlformats-officedocument.drawingml.chart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1" r:id="rId4"/>
    <p:sldId id="259" r:id="rId5"/>
    <p:sldId id="260" r:id="rId6"/>
    <p:sldId id="261" r:id="rId7"/>
    <p:sldId id="262" r:id="rId8"/>
    <p:sldId id="307" r:id="rId9"/>
    <p:sldId id="313" r:id="rId10"/>
    <p:sldId id="312" r:id="rId11"/>
    <p:sldId id="270" r:id="rId12"/>
    <p:sldId id="278" r:id="rId13"/>
    <p:sldId id="285" r:id="rId14"/>
    <p:sldId id="289" r:id="rId15"/>
    <p:sldId id="308" r:id="rId16"/>
    <p:sldId id="297" r:id="rId17"/>
    <p:sldId id="298" r:id="rId18"/>
    <p:sldId id="314" r:id="rId19"/>
    <p:sldId id="318" r:id="rId20"/>
    <p:sldId id="317" r:id="rId21"/>
    <p:sldId id="316" r:id="rId22"/>
    <p:sldId id="315" r:id="rId23"/>
    <p:sldId id="309" r:id="rId24"/>
    <p:sldId id="310" r:id="rId25"/>
    <p:sldId id="319" r:id="rId26"/>
    <p:sldId id="3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Microsoft_Excel_Worksheet10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100781215248796E-2"/>
          <c:y val="0.18848361907222699"/>
          <c:w val="0.65636819557003756"/>
          <c:h val="0.725712683400914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Хүн ам багаар 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2A-4820-B63A-DB7E8244D1BF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2A-4820-B63A-DB7E8244D1BF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92A-4820-B63A-DB7E8244D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EC-47C6-8E9B-773A1FB014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7F4DE19-C144-4CEB-8739-11B6CF1834A9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278 хүн </a:t>
                    </a:r>
                    <a:fld id="{DC5280CD-25EA-4308-9E63-E9386120BBC9}" type="PERCENTAGE">
                      <a:rPr lang="ru-RU" baseline="0" smtClean="0"/>
                      <a:pPr/>
                      <a:t>[PERCENTAGE]</a:t>
                    </a:fld>
                    <a:endParaRPr lang="ru-RU" baseline="0" dirty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2A-4820-B63A-DB7E8244D1B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C5BB19-8D7E-490A-ABEA-D9AAE2F37CF5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453 хүн </a:t>
                    </a:r>
                    <a:fld id="{12F038D5-180A-40F5-8421-3A10FF74BCC3}" type="PERCENTAGE">
                      <a:rPr lang="ru-RU" baseline="0" smtClean="0"/>
                      <a:pPr/>
                      <a:t>[PERCENTAGE]</a:t>
                    </a:fld>
                    <a:endParaRPr lang="ru-RU" baseline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92A-4820-B63A-DB7E8244D1B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8FEED2E-DF68-413D-ACF0-5CD55390A85F}" type="CATEGORYNAME">
                      <a:rPr lang="ru-RU"/>
                      <a:pPr/>
                      <a:t>[CATEGORY NAME]</a:t>
                    </a:fld>
                    <a:r>
                      <a:rPr lang="ru-RU" baseline="0"/>
                      <a:t>
</a:t>
                    </a:r>
                    <a:r>
                      <a:rPr lang="ru-RU" baseline="0" smtClean="0"/>
                      <a:t>545 хүн </a:t>
                    </a:r>
                    <a:fld id="{D3C644DE-17DF-4AD1-B4A6-7E777C6F7C1E}" type="PERCENTAGE">
                      <a:rPr lang="ru-RU" baseline="0" smtClean="0"/>
                      <a:pPr/>
                      <a:t>[PERCENTAGE]</a:t>
                    </a:fld>
                    <a:endParaRPr lang="ru-RU" baseline="0" smtClean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92A-4820-B63A-DB7E8244D1B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Шилийн гол 1-р баг </c:v>
                </c:pt>
                <c:pt idx="1">
                  <c:v>Энгэр-Ус 2-р баг </c:v>
                </c:pt>
                <c:pt idx="2">
                  <c:v>Арагатай 3-р баг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278</c:v>
                </c:pt>
                <c:pt idx="1">
                  <c:v>453</c:v>
                </c:pt>
                <c:pt idx="2">
                  <c:v>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2A-4820-B63A-DB7E8244D1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C00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9696161087114"/>
          <c:y val="1.5625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54824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0FA-43AB-A632-CC6D7911A1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22058</c:v>
                </c:pt>
                <c:pt idx="2">
                  <c:v>27077</c:v>
                </c:pt>
                <c:pt idx="3">
                  <c:v>5689</c:v>
                </c:pt>
                <c:pt idx="4">
                  <c:v>54824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FA-43AB-A632-CC6D7911A1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3933176"/>
        <c:axId val="463933568"/>
      </c:barChart>
      <c:catAx>
        <c:axId val="46393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33568"/>
        <c:crosses val="autoZero"/>
        <c:auto val="1"/>
        <c:lblAlgn val="ctr"/>
        <c:lblOffset val="100"/>
        <c:noMultiLvlLbl val="0"/>
      </c:catAx>
      <c:valAx>
        <c:axId val="463933568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46393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Sheet1!$A$2:$C$16</cx:f>
        <cx:lvl ptCount="15">
          <cx:pt idx="0">145</cx:pt>
          <cx:pt idx="1">1 989</cx:pt>
          <cx:pt idx="2">1 502</cx:pt>
          <cx:pt idx="3">29 956</cx:pt>
          <cx:pt idx="4">22 058</cx:pt>
          <cx:pt idx="5">46</cx:pt>
          <cx:pt idx="6">3 431</cx:pt>
          <cx:pt idx="7">1 651</cx:pt>
          <cx:pt idx="8">39 942</cx:pt>
          <cx:pt idx="9">27 077</cx:pt>
          <cx:pt idx="10">4</cx:pt>
          <cx:pt idx="11">404</cx:pt>
          <cx:pt idx="12">283</cx:pt>
          <cx:pt idx="13">4 642</cx:pt>
          <cx:pt idx="14">5 689</cx:pt>
        </cx:lvl>
        <cx:lvl ptCount="15">
          <cx:pt idx="0">Тэмээ</cx:pt>
          <cx:pt idx="1">Адуу</cx:pt>
          <cx:pt idx="2">Үхэр </cx:pt>
          <cx:pt idx="3">Хонь</cx:pt>
          <cx:pt idx="4">Ямаа</cx:pt>
          <cx:pt idx="5">Тэмээ</cx:pt>
          <cx:pt idx="6">Адуу</cx:pt>
          <cx:pt idx="7">Үхэр </cx:pt>
          <cx:pt idx="8">Хонь</cx:pt>
          <cx:pt idx="9">Ямаа</cx:pt>
          <cx:pt idx="10">Тэмээ</cx:pt>
          <cx:pt idx="11">Адуу</cx:pt>
          <cx:pt idx="12">Үхэр </cx:pt>
          <cx:pt idx="13">Хонь</cx:pt>
          <cx:pt idx="14">Ямаа</cx:pt>
        </cx:lvl>
        <cx:lvl ptCount="15">
          <cx:pt idx="0">Шилийн гол 1-р баг </cx:pt>
          <cx:pt idx="1">Шилийн гол 1-р баг </cx:pt>
          <cx:pt idx="2">Шилийн гол 1-р баг </cx:pt>
          <cx:pt idx="3">Шилийн гол 1-р баг </cx:pt>
          <cx:pt idx="4">Шилийн гол 1-р баг </cx:pt>
          <cx:pt idx="5">Энгэр-Ус 2-р баг </cx:pt>
          <cx:pt idx="6">Энгэр-Ус 2-р баг </cx:pt>
          <cx:pt idx="7">Энгэр-Ус 2-р баг </cx:pt>
          <cx:pt idx="8">Энгэр-Ус 2-р баг </cx:pt>
          <cx:pt idx="9">Энгэр-Ус 2-р баг </cx:pt>
          <cx:pt idx="10">Аргатай 3-р баг </cx:pt>
          <cx:pt idx="11">Аргатай 3-р баг </cx:pt>
          <cx:pt idx="12">Аргатай 3-р баг </cx:pt>
          <cx:pt idx="13">Аргатай 3-р баг </cx:pt>
          <cx:pt idx="14">Аргатай    3-р баг </cx:pt>
        </cx:lvl>
      </cx:strDim>
      <cx:numDim type="size">
        <cx:f>Sheet1!$D$2:$D$16</cx:f>
        <cx:lvl ptCount="15" formatCode="General">
          <cx:pt idx="0">22</cx:pt>
          <cx:pt idx="1">22</cx:pt>
          <cx:pt idx="2">22</cx:pt>
          <cx:pt idx="3">22</cx:pt>
          <cx:pt idx="4">22</cx:pt>
          <cx:pt idx="5">22</cx:pt>
          <cx:pt idx="6">22</cx:pt>
          <cx:pt idx="7">22</cx:pt>
          <cx:pt idx="8">22</cx:pt>
          <cx:pt idx="9">22</cx:pt>
          <cx:pt idx="10">22</cx:pt>
          <cx:pt idx="11">22</cx:pt>
          <cx:pt idx="12">22</cx:pt>
          <cx:pt idx="13">22</cx:pt>
          <cx:pt idx="14">22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Малын тоо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cx:rich>
      </cx:tx>
    </cx:title>
    <cx:plotArea>
      <cx:plotAreaRegion>
        <cx:plotSurface>
          <cx:spPr>
            <a:noFill/>
          </cx:spPr>
        </cx:plotSurface>
        <cx:series layoutId="sunburst" uniqueId="{BF047CBC-EEFF-42A8-9C8E-EAF638173512}">
          <cx:tx>
            <cx:txData>
              <cx:f>Sheet1!$D$1</cx:f>
              <cx:v>Series1</cx:v>
            </cx:txData>
          </cx:tx>
          <cx:dataLabels pos="ctr"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sz="14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x:txPr>
            <cx:visibility seriesName="0" categoryName="1" value="0"/>
            <cx:dataLabel idx="0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Шилийн гол 1-р баг </a:t>
                  </a:r>
                </a:p>
              </cx:txPr>
            </cx:dataLabel>
            <cx:dataLabel idx="3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400"/>
                  </a:pPr>
                  <a:r>
                    <a:rPr lang="en-US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Адуу</a:t>
                  </a:r>
                </a:p>
              </cx:txPr>
            </cx:dataLabel>
            <cx:dataLabel idx="11" pos="ctr">
              <cx:txPr>
                <a:bodyPr spcFirstLastPara="1" vertOverflow="ellipsis" wrap="square" lIns="0" tIns="0" rIns="0" bIns="0" anchor="ctr" anchorCtr="1">
                  <a:spAutoFit/>
                </a:bodyPr>
                <a:lstStyle/>
                <a:p>
                  <a:pPr>
                    <a:defRPr sz="1200"/>
                  </a:pPr>
                  <a:r>
                    <a:rPr lang="en-US" sz="1200">
                      <a:latin typeface="Arial" panose="020B0604020202020204" pitchFamily="34" charset="0"/>
                      <a:cs typeface="Arial" panose="020B0604020202020204" pitchFamily="34" charset="0"/>
                    </a:rPr>
                    <a:t>Энгэр-Ус 2-р баг </a:t>
                  </a:r>
                </a:p>
              </cx:txPr>
            </cx:dataLabel>
          </cx:dataLabels>
          <cx:dataId val="0"/>
        </cx:series>
      </cx:plotAreaRegion>
    </cx:plotArea>
    <cx:legend pos="b" align="ctr" overlay="0"/>
  </cx:chart>
  <cx:spPr>
    <a:solidFill>
      <a:srgbClr val="FFC000"/>
    </a:solidFill>
  </cx:spPr>
</cx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Хүн амын үзүүлэлт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Төрөлт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22</c:v>
                </c:pt>
                <c:pt idx="2">
                  <c:v>32</c:v>
                </c:pt>
                <c:pt idx="3">
                  <c:v>31</c:v>
                </c:pt>
                <c:pt idx="4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65-443B-8A81-952219B122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Нас баралт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65-443B-8A81-952219B122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Бүртгэлтэй ажилгүйдэл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30</c:v>
                </c:pt>
                <c:pt idx="2">
                  <c:v>6</c:v>
                </c:pt>
                <c:pt idx="3">
                  <c:v>28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65-443B-8A81-952219B122D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5447656"/>
        <c:axId val="455448048"/>
      </c:barChart>
      <c:catAx>
        <c:axId val="45544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448048"/>
        <c:crosses val="autoZero"/>
        <c:auto val="1"/>
        <c:lblAlgn val="ctr"/>
        <c:lblOffset val="100"/>
        <c:noMultiLvlLbl val="0"/>
      </c:catAx>
      <c:valAx>
        <c:axId val="4554480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544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0132763287401576"/>
          <c:y val="0.92625640217418781"/>
          <c:w val="0.5395321112204724"/>
          <c:h val="6.6712348258344725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mn-MN"/>
              <a:t>Хүн амын тоо   </a:t>
            </a:r>
          </a:p>
          <a:p>
            <a:pPr>
              <a:defRPr/>
            </a:pPr>
            <a:r>
              <a:rPr lang="mn-MN"/>
              <a:t>2008-2018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794414370078743E-2"/>
          <c:y val="7.5272309984180372E-2"/>
          <c:w val="0.89760629921259838"/>
          <c:h val="0.603459660357082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Хүн амын тоо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1250</c:v>
                </c:pt>
                <c:pt idx="1">
                  <c:v>1246</c:v>
                </c:pt>
                <c:pt idx="2">
                  <c:v>1177</c:v>
                </c:pt>
                <c:pt idx="3">
                  <c:v>1161</c:v>
                </c:pt>
                <c:pt idx="4">
                  <c:v>1168</c:v>
                </c:pt>
                <c:pt idx="5">
                  <c:v>1180</c:v>
                </c:pt>
                <c:pt idx="6">
                  <c:v>1178</c:v>
                </c:pt>
                <c:pt idx="7">
                  <c:v>1197</c:v>
                </c:pt>
                <c:pt idx="8">
                  <c:v>1168</c:v>
                </c:pt>
                <c:pt idx="9">
                  <c:v>1195</c:v>
                </c:pt>
                <c:pt idx="10">
                  <c:v>1276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69-4BB7-A02E-BB9AC60974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5449616"/>
        <c:axId val="455449224"/>
        <c:axId val="0"/>
      </c:bar3DChart>
      <c:valAx>
        <c:axId val="45544922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5449616"/>
        <c:crosses val="max"/>
        <c:crossBetween val="between"/>
      </c:valAx>
      <c:catAx>
        <c:axId val="45544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5449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53472222222223E-2"/>
          <c:y val="0.18134009009009006"/>
          <c:w val="0.58233888888888885"/>
          <c:h val="0.629555555555555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 w="6350"/>
          </c:spPr>
          <c:dPt>
            <c:idx val="0"/>
            <c:bubble3D val="0"/>
            <c:spPr>
              <a:solidFill>
                <a:schemeClr val="accent4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83-41A6-A5E7-38729126F8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83-41A6-A5E7-38729126F83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83-41A6-A5E7-38729126F83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83-41A6-A5E7-38729126F83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ЕБС-д суралцагчидаас дотуур байранд суух хүсэлт гаргасан</c:v>
                </c:pt>
                <c:pt idx="1">
                  <c:v>Амьдарч буй хүүхэд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83-41A6-A5E7-38729126F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5644409470154681"/>
          <c:y val="0.2897147511870079"/>
          <c:w val="0.42535773829881673"/>
          <c:h val="0.49017492492492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67013471612659E-2"/>
          <c:y val="0"/>
          <c:w val="0.9131739402751865"/>
          <c:h val="0.947713504437802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0A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A4-4613-A3B7-EC7FD3CB33A2}"/>
              </c:ext>
            </c:extLst>
          </c:dPt>
          <c:dPt>
            <c:idx val="1"/>
            <c:invertIfNegative val="0"/>
            <c:bubble3D val="0"/>
            <c:spPr>
              <a:solidFill>
                <a:srgbClr val="FFB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A4-4613-A3B7-EC7FD3CB33A2}"/>
              </c:ext>
            </c:extLst>
          </c:dPt>
          <c:dPt>
            <c:idx val="2"/>
            <c:invertIfNegative val="0"/>
            <c:bubble3D val="0"/>
            <c:spPr>
              <a:solidFill>
                <a:srgbClr val="B01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A4-4613-A3B7-EC7FD3CB33A2}"/>
              </c:ext>
            </c:extLst>
          </c:dPt>
          <c:dPt>
            <c:idx val="3"/>
            <c:invertIfNegative val="0"/>
            <c:bubble3D val="0"/>
            <c:spPr>
              <a:solidFill>
                <a:srgbClr val="1D499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A4-4613-A3B7-EC7FD3CB33A2}"/>
              </c:ext>
            </c:extLst>
          </c:dPt>
          <c:dPt>
            <c:idx val="4"/>
            <c:invertIfNegative val="0"/>
            <c:bubble3D val="0"/>
            <c:spPr>
              <a:solidFill>
                <a:srgbClr val="B2540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A4-4613-A3B7-EC7FD3CB33A2}"/>
              </c:ext>
            </c:extLst>
          </c:dPt>
          <c:dLbls>
            <c:dLbl>
              <c:idx val="0"/>
              <c:layout>
                <c:manualLayout>
                  <c:x val="-8.1473612769611736E-2"/>
                  <c:y val="-4.75111810269540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A0A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53.7%</a:t>
                    </a:r>
                    <a:endParaRPr lang="en-US" sz="2000" dirty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A0A0A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045308000341563E-2"/>
                  <c:y val="-8.7102825663471055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FFB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39.5%</a:t>
                    </a:r>
                    <a:endParaRPr lang="en-US" sz="2000" dirty="0"/>
                  </a:p>
                </c:rich>
              </c:tx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FFB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37739692360214E-2"/>
                  <c:y val="9.502236205390462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B01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2.5%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B01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566095385403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1D49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4.1%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1D4999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rgbClr val="B2540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 smtClean="0"/>
                      <a:t>0.2%</a:t>
                    </a:r>
                    <a:endParaRPr lang="en-US" sz="20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rgbClr val="B2540C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2A4-4613-A3B7-EC7FD3CB33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Хонь</c:v>
                </c:pt>
                <c:pt idx="1">
                  <c:v>ямаа</c:v>
                </c:pt>
                <c:pt idx="2">
                  <c:v>Үхэр</c:v>
                </c:pt>
                <c:pt idx="3">
                  <c:v>Адуу</c:v>
                </c:pt>
                <c:pt idx="4">
                  <c:v>Тэмээ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53.7</c:v>
                </c:pt>
                <c:pt idx="1">
                  <c:v>39.5</c:v>
                </c:pt>
                <c:pt idx="2">
                  <c:v>2.5</c:v>
                </c:pt>
                <c:pt idx="3">
                  <c:v>4.0999999999999996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2A4-4613-A3B7-EC7FD3CB33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63926904"/>
        <c:axId val="463927296"/>
      </c:barChart>
      <c:catAx>
        <c:axId val="46392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27296"/>
        <c:crosses val="autoZero"/>
        <c:auto val="1"/>
        <c:lblAlgn val="ctr"/>
        <c:lblOffset val="100"/>
        <c:noMultiLvlLbl val="0"/>
      </c:catAx>
      <c:valAx>
        <c:axId val="46392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392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9696161087114"/>
          <c:y val="1.5625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rgbClr val="B2540C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4E-4D7F-80B4-7189BB6BA0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145</c:v>
                </c:pt>
                <c:pt idx="2">
                  <c:v>46</c:v>
                </c:pt>
                <c:pt idx="3">
                  <c:v>4</c:v>
                </c:pt>
                <c:pt idx="4">
                  <c:v>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4E-4D7F-80B4-7189BB6BA0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3928472"/>
        <c:axId val="463928864"/>
      </c:barChart>
      <c:catAx>
        <c:axId val="463928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28864"/>
        <c:crosses val="autoZero"/>
        <c:auto val="1"/>
        <c:lblAlgn val="ctr"/>
        <c:lblOffset val="100"/>
        <c:noMultiLvlLbl val="0"/>
      </c:catAx>
      <c:valAx>
        <c:axId val="463928864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463928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9696161087114"/>
          <c:y val="2.6041666666666668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346719084790918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5824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4FF-408A-BADD-FD27D03F943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1989</c:v>
                </c:pt>
                <c:pt idx="2">
                  <c:v>3431</c:v>
                </c:pt>
                <c:pt idx="3">
                  <c:v>404</c:v>
                </c:pt>
                <c:pt idx="4">
                  <c:v>5824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FF-408A-BADD-FD27D03F94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3929648"/>
        <c:axId val="463930040"/>
      </c:barChart>
      <c:catAx>
        <c:axId val="463929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30040"/>
        <c:crosses val="autoZero"/>
        <c:auto val="1"/>
        <c:lblAlgn val="ctr"/>
        <c:lblOffset val="100"/>
        <c:noMultiLvlLbl val="0"/>
      </c:catAx>
      <c:valAx>
        <c:axId val="463930040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46392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6336618691655"/>
          <c:y val="1.3020833333333334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3436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214-4399-B5B2-AFC2ED0FA6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1502</c:v>
                </c:pt>
                <c:pt idx="2">
                  <c:v>1651</c:v>
                </c:pt>
                <c:pt idx="3">
                  <c:v>283</c:v>
                </c:pt>
                <c:pt idx="4">
                  <c:v>3436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14-4399-B5B2-AFC2ED0FA6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3930824"/>
        <c:axId val="463931216"/>
      </c:barChart>
      <c:catAx>
        <c:axId val="46393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31216"/>
        <c:crosses val="autoZero"/>
        <c:auto val="1"/>
        <c:lblAlgn val="ctr"/>
        <c:lblOffset val="100"/>
        <c:noMultiLvlLbl val="0"/>
      </c:catAx>
      <c:valAx>
        <c:axId val="463931216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463930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5680435649839"/>
          <c:y val="2.6041666666666668E-2"/>
          <c:w val="0.86968912845642876"/>
          <c:h val="0.94270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Тэмээний тоо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74540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6D5-4DB4-8E30-F0E46DBDFC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1">
                  <c:v>Шилийн гол </c:v>
                </c:pt>
                <c:pt idx="2">
                  <c:v>Энгэр-Ус</c:v>
                </c:pt>
                <c:pt idx="3">
                  <c:v>Аргатай</c:v>
                </c:pt>
                <c:pt idx="4">
                  <c:v>Бүгд</c:v>
                </c:pt>
              </c:strCache>
            </c:strRef>
          </c:cat>
          <c:val>
            <c:numRef>
              <c:f>Sheet1!$B$2:$B$6</c:f>
              <c:numCache>
                <c:formatCode>[$-10409]###\ ###\ ##0</c:formatCode>
                <c:ptCount val="5"/>
                <c:pt idx="1">
                  <c:v>29956</c:v>
                </c:pt>
                <c:pt idx="2">
                  <c:v>39942</c:v>
                </c:pt>
                <c:pt idx="3">
                  <c:v>4642</c:v>
                </c:pt>
                <c:pt idx="4">
                  <c:v>74540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D5-4DB4-8E30-F0E46DBDFC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3932000"/>
        <c:axId val="463932392"/>
      </c:barChart>
      <c:catAx>
        <c:axId val="46393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B2540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932392"/>
        <c:crosses val="autoZero"/>
        <c:auto val="1"/>
        <c:lblAlgn val="ctr"/>
        <c:lblOffset val="100"/>
        <c:noMultiLvlLbl val="0"/>
      </c:catAx>
      <c:valAx>
        <c:axId val="463932392"/>
        <c:scaling>
          <c:orientation val="minMax"/>
        </c:scaling>
        <c:delete val="1"/>
        <c:axPos val="b"/>
        <c:numFmt formatCode="[$-10409]###\ ###\ ##0" sourceLinked="1"/>
        <c:majorTickMark val="none"/>
        <c:minorTickMark val="none"/>
        <c:tickLblPos val="nextTo"/>
        <c:crossAx val="46393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8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31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  <cs:bodyPr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CCE01-F132-422B-8D3E-EEA56FAA947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F1C2F3-0E31-4CC0-818A-A093C704305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2030050" y="178849"/>
          <a:ext cx="1702523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 байгууллагын тоо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99BAE3-024D-451B-B984-B41684D06925}" type="parTrans" cxnId="{FF05A9C0-580C-4127-A74A-4D366C389FDA}">
      <dgm:prSet/>
      <dgm:spPr/>
      <dgm:t>
        <a:bodyPr/>
        <a:lstStyle/>
        <a:p>
          <a:endParaRPr lang="en-US"/>
        </a:p>
      </dgm:t>
    </dgm:pt>
    <dgm:pt modelId="{17A5A544-F5B6-4B92-A9AF-45B70D9029C8}" type="sibTrans" cxnId="{FF05A9C0-580C-4127-A74A-4D366C389FDA}">
      <dgm:prSet/>
      <dgm:spPr/>
      <dgm:t>
        <a:bodyPr/>
        <a:lstStyle/>
        <a:p>
          <a:endParaRPr lang="en-US"/>
        </a:p>
      </dgm:t>
    </dgm:pt>
    <dgm:pt modelId="{191A0467-144D-4E36-A22B-C9CB2B0A26B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759" y="820297"/>
          <a:ext cx="1431623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33</a:t>
          </a:r>
        </a:p>
      </dgm:t>
    </dgm:pt>
    <dgm:pt modelId="{9A308D8E-8636-4FAD-A25C-617A204EAB4B}" type="parTrans" cxnId="{AEA92B46-2450-4640-9251-FDBE55C91A0B}">
      <dgm:prSet/>
      <dgm:spPr>
        <a:xfrm>
          <a:off x="717571" y="637027"/>
          <a:ext cx="2163740" cy="183270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8FFFD03-D6C5-4610-B70B-3804010DE99D}" type="sibTrans" cxnId="{AEA92B46-2450-4640-9251-FDBE55C91A0B}">
      <dgm:prSet/>
      <dgm:spPr/>
      <dgm:t>
        <a:bodyPr/>
        <a:lstStyle/>
        <a:p>
          <a:endParaRPr lang="en-US"/>
        </a:p>
      </dgm:t>
    </dgm:pt>
    <dgm:pt modelId="{25A3C0A7-AD69-4DC6-863D-F6CEB77D503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639563" y="820297"/>
          <a:ext cx="1818664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Төсвийн байгууллага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BE1610-0E5F-4E84-967F-3E3B8AD539F6}" type="parTrans" cxnId="{EC9EA4F6-18C3-4D4E-B904-972D60774313}">
      <dgm:prSet/>
      <dgm:spPr>
        <a:xfrm>
          <a:off x="2548895" y="637027"/>
          <a:ext cx="332416" cy="183270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0FB488A7-EC46-4594-B118-F3F2FB543D1D}" type="sibTrans" cxnId="{EC9EA4F6-18C3-4D4E-B904-972D60774313}">
      <dgm:prSet/>
      <dgm:spPr/>
      <dgm:t>
        <a:bodyPr/>
        <a:lstStyle/>
        <a:p>
          <a:endParaRPr lang="en-US"/>
        </a:p>
      </dgm:t>
    </dgm:pt>
    <dgm:pt modelId="{BD49C0CD-9CF2-4086-8F2E-A67A9DDBAAA8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3664407" y="820297"/>
          <a:ext cx="2096457" cy="458177"/>
        </a:xfrm>
        <a:ln/>
      </dgm:spPr>
      <dgm:t>
        <a:bodyPr/>
        <a:lstStyle/>
        <a:p>
          <a:r>
            <a:rPr lang="mn-MN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Төрийн бус байгууллага</a:t>
          </a:r>
          <a:r>
            <a:rPr lang="en-US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en-US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B722379-3FEB-4DFE-8782-FAF37F4F5D6F}" type="parTrans" cxnId="{DC083819-FF7F-4A72-8921-10432C27B4EB}">
      <dgm:prSet/>
      <dgm:spPr>
        <a:xfrm>
          <a:off x="2881312" y="637027"/>
          <a:ext cx="1831323" cy="183270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A5D0DCAE-F11A-4B34-B492-DF184803A795}" type="sibTrans" cxnId="{DC083819-FF7F-4A72-8921-10432C27B4EB}">
      <dgm:prSet/>
      <dgm:spPr/>
      <dgm:t>
        <a:bodyPr/>
        <a:lstStyle/>
        <a:p>
          <a:endParaRPr lang="en-US"/>
        </a:p>
      </dgm:t>
    </dgm:pt>
    <dgm:pt modelId="{E3C2D420-6D68-4D0B-A0D1-6895C47D10D2}" type="pres">
      <dgm:prSet presAssocID="{AE5CCE01-F132-422B-8D3E-EEA56FAA947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C6D18-5060-443C-8AD3-2F6DD73A25F7}" type="pres">
      <dgm:prSet presAssocID="{AE5CCE01-F132-422B-8D3E-EEA56FAA9473}" presName="hierFlow" presStyleCnt="0"/>
      <dgm:spPr/>
    </dgm:pt>
    <dgm:pt modelId="{29668285-F1E6-4A97-99EA-39978872A8C2}" type="pres">
      <dgm:prSet presAssocID="{AE5CCE01-F132-422B-8D3E-EEA56FAA947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47B94AC-2C4C-4D19-B709-4A2D867860E6}" type="pres">
      <dgm:prSet presAssocID="{18F1C2F3-0E31-4CC0-818A-A093C7043051}" presName="Name14" presStyleCnt="0"/>
      <dgm:spPr/>
    </dgm:pt>
    <dgm:pt modelId="{F39B4A7E-8F5D-46AD-A542-D8B746BB53A4}" type="pres">
      <dgm:prSet presAssocID="{18F1C2F3-0E31-4CC0-818A-A093C7043051}" presName="level1Shape" presStyleLbl="node0" presStyleIdx="0" presStyleCnt="1" custScaleX="247724" custLinFactNeighborX="-1045" custLinFactNeighborY="-511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9106DFA-4AF5-4193-B722-2AB6159192A0}" type="pres">
      <dgm:prSet presAssocID="{18F1C2F3-0E31-4CC0-818A-A093C7043051}" presName="hierChild2" presStyleCnt="0"/>
      <dgm:spPr/>
    </dgm:pt>
    <dgm:pt modelId="{163ED695-7A8B-407D-A3F5-F4ABD14D2012}" type="pres">
      <dgm:prSet presAssocID="{9A308D8E-8636-4FAD-A25C-617A204EAB4B}" presName="Name19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2163740" y="0"/>
              </a:moveTo>
              <a:lnTo>
                <a:pt x="2163740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D53D4D0-BBA6-48A3-8B00-BE0F80D04826}" type="pres">
      <dgm:prSet presAssocID="{191A0467-144D-4E36-A22B-C9CB2B0A26B9}" presName="Name21" presStyleCnt="0"/>
      <dgm:spPr/>
    </dgm:pt>
    <dgm:pt modelId="{CC1AD091-A6F1-4296-9190-5937389A2E20}" type="pres">
      <dgm:prSet presAssocID="{191A0467-144D-4E36-A22B-C9CB2B0A26B9}" presName="level2Shape" presStyleLbl="node2" presStyleIdx="0" presStyleCnt="3" custScaleX="20830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7FD4EED-B1B7-4EFE-83C3-8BC6FC771993}" type="pres">
      <dgm:prSet presAssocID="{191A0467-144D-4E36-A22B-C9CB2B0A26B9}" presName="hierChild3" presStyleCnt="0"/>
      <dgm:spPr/>
    </dgm:pt>
    <dgm:pt modelId="{184C761B-D5BC-44BD-8F20-B37595C57FEC}" type="pres">
      <dgm:prSet presAssocID="{19BE1610-0E5F-4E84-967F-3E3B8AD539F6}" presName="Name19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332416" y="0"/>
              </a:moveTo>
              <a:lnTo>
                <a:pt x="332416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FA9499D-3728-41AF-A49E-866CD10EA548}" type="pres">
      <dgm:prSet presAssocID="{25A3C0A7-AD69-4DC6-863D-F6CEB77D5038}" presName="Name21" presStyleCnt="0"/>
      <dgm:spPr/>
    </dgm:pt>
    <dgm:pt modelId="{D61042C9-B640-4F73-924E-FC52D1EFBBC2}" type="pres">
      <dgm:prSet presAssocID="{25A3C0A7-AD69-4DC6-863D-F6CEB77D5038}" presName="level2Shape" presStyleLbl="node2" presStyleIdx="1" presStyleCnt="3" custScaleX="26462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3EE05D6-866A-447A-821F-E82E0C13BE84}" type="pres">
      <dgm:prSet presAssocID="{25A3C0A7-AD69-4DC6-863D-F6CEB77D5038}" presName="hierChild3" presStyleCnt="0"/>
      <dgm:spPr/>
    </dgm:pt>
    <dgm:pt modelId="{81359E5C-5745-4437-A565-16996CD04780}" type="pres">
      <dgm:prSet presAssocID="{6B722379-3FEB-4DFE-8782-FAF37F4F5D6F}" presName="Name19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35"/>
              </a:lnTo>
              <a:lnTo>
                <a:pt x="1831323" y="91635"/>
              </a:lnTo>
              <a:lnTo>
                <a:pt x="1831323" y="18327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CC848EE1-6856-4A8A-B007-C09A088C5621}" type="pres">
      <dgm:prSet presAssocID="{BD49C0CD-9CF2-4086-8F2E-A67A9DDBAAA8}" presName="Name21" presStyleCnt="0"/>
      <dgm:spPr/>
    </dgm:pt>
    <dgm:pt modelId="{34AB4E37-4049-4CFA-B247-4AEB70B34F2E}" type="pres">
      <dgm:prSet presAssocID="{BD49C0CD-9CF2-4086-8F2E-A67A9DDBAAA8}" presName="level2Shape" presStyleLbl="node2" presStyleIdx="2" presStyleCnt="3" custScaleX="30504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B36E4AB-8697-4355-8B59-E9416BCD86B5}" type="pres">
      <dgm:prSet presAssocID="{BD49C0CD-9CF2-4086-8F2E-A67A9DDBAAA8}" presName="hierChild3" presStyleCnt="0"/>
      <dgm:spPr/>
    </dgm:pt>
    <dgm:pt modelId="{C5AD2734-9A61-4952-8136-D70872FD7DDD}" type="pres">
      <dgm:prSet presAssocID="{AE5CCE01-F132-422B-8D3E-EEA56FAA9473}" presName="bgShapesFlow" presStyleCnt="0"/>
      <dgm:spPr/>
    </dgm:pt>
  </dgm:ptLst>
  <dgm:cxnLst>
    <dgm:cxn modelId="{988907AC-DF3C-4D0F-8918-99234AA675B9}" type="presOf" srcId="{19BE1610-0E5F-4E84-967F-3E3B8AD539F6}" destId="{184C761B-D5BC-44BD-8F20-B37595C57FEC}" srcOrd="0" destOrd="0" presId="urn:microsoft.com/office/officeart/2005/8/layout/hierarchy6"/>
    <dgm:cxn modelId="{DA0B88DA-1A69-4BE1-AB84-C49E5CEF4FFB}" type="presOf" srcId="{6B722379-3FEB-4DFE-8782-FAF37F4F5D6F}" destId="{81359E5C-5745-4437-A565-16996CD04780}" srcOrd="0" destOrd="0" presId="urn:microsoft.com/office/officeart/2005/8/layout/hierarchy6"/>
    <dgm:cxn modelId="{40D19322-6241-4A01-B274-2B9C0EE3CEDE}" type="presOf" srcId="{191A0467-144D-4E36-A22B-C9CB2B0A26B9}" destId="{CC1AD091-A6F1-4296-9190-5937389A2E20}" srcOrd="0" destOrd="0" presId="urn:microsoft.com/office/officeart/2005/8/layout/hierarchy6"/>
    <dgm:cxn modelId="{FC63C30E-2AD0-4009-8EAF-D3299E414183}" type="presOf" srcId="{25A3C0A7-AD69-4DC6-863D-F6CEB77D5038}" destId="{D61042C9-B640-4F73-924E-FC52D1EFBBC2}" srcOrd="0" destOrd="0" presId="urn:microsoft.com/office/officeart/2005/8/layout/hierarchy6"/>
    <dgm:cxn modelId="{FF05A9C0-580C-4127-A74A-4D366C389FDA}" srcId="{AE5CCE01-F132-422B-8D3E-EEA56FAA9473}" destId="{18F1C2F3-0E31-4CC0-818A-A093C7043051}" srcOrd="0" destOrd="0" parTransId="{C299BAE3-024D-451B-B984-B41684D06925}" sibTransId="{17A5A544-F5B6-4B92-A9AF-45B70D9029C8}"/>
    <dgm:cxn modelId="{625ED736-3A56-486E-90E1-9AFEBA08A514}" type="presOf" srcId="{18F1C2F3-0E31-4CC0-818A-A093C7043051}" destId="{F39B4A7E-8F5D-46AD-A542-D8B746BB53A4}" srcOrd="0" destOrd="0" presId="urn:microsoft.com/office/officeart/2005/8/layout/hierarchy6"/>
    <dgm:cxn modelId="{DC083819-FF7F-4A72-8921-10432C27B4EB}" srcId="{18F1C2F3-0E31-4CC0-818A-A093C7043051}" destId="{BD49C0CD-9CF2-4086-8F2E-A67A9DDBAAA8}" srcOrd="2" destOrd="0" parTransId="{6B722379-3FEB-4DFE-8782-FAF37F4F5D6F}" sibTransId="{A5D0DCAE-F11A-4B34-B492-DF184803A795}"/>
    <dgm:cxn modelId="{D8B49534-9BB1-4C46-8BAC-94759E7D0EE0}" type="presOf" srcId="{9A308D8E-8636-4FAD-A25C-617A204EAB4B}" destId="{163ED695-7A8B-407D-A3F5-F4ABD14D2012}" srcOrd="0" destOrd="0" presId="urn:microsoft.com/office/officeart/2005/8/layout/hierarchy6"/>
    <dgm:cxn modelId="{EC9EA4F6-18C3-4D4E-B904-972D60774313}" srcId="{18F1C2F3-0E31-4CC0-818A-A093C7043051}" destId="{25A3C0A7-AD69-4DC6-863D-F6CEB77D5038}" srcOrd="1" destOrd="0" parTransId="{19BE1610-0E5F-4E84-967F-3E3B8AD539F6}" sibTransId="{0FB488A7-EC46-4594-B118-F3F2FB543D1D}"/>
    <dgm:cxn modelId="{8627C15D-7EB5-4310-9906-AC983543769B}" type="presOf" srcId="{AE5CCE01-F132-422B-8D3E-EEA56FAA9473}" destId="{E3C2D420-6D68-4D0B-A0D1-6895C47D10D2}" srcOrd="0" destOrd="0" presId="urn:microsoft.com/office/officeart/2005/8/layout/hierarchy6"/>
    <dgm:cxn modelId="{F657A814-1136-4E86-8EBB-0584C51F0F41}" type="presOf" srcId="{BD49C0CD-9CF2-4086-8F2E-A67A9DDBAAA8}" destId="{34AB4E37-4049-4CFA-B247-4AEB70B34F2E}" srcOrd="0" destOrd="0" presId="urn:microsoft.com/office/officeart/2005/8/layout/hierarchy6"/>
    <dgm:cxn modelId="{AEA92B46-2450-4640-9251-FDBE55C91A0B}" srcId="{18F1C2F3-0E31-4CC0-818A-A093C7043051}" destId="{191A0467-144D-4E36-A22B-C9CB2B0A26B9}" srcOrd="0" destOrd="0" parTransId="{9A308D8E-8636-4FAD-A25C-617A204EAB4B}" sibTransId="{C8FFFD03-D6C5-4610-B70B-3804010DE99D}"/>
    <dgm:cxn modelId="{B07D483D-84A1-4E28-8844-02A1D3B539E4}" type="presParOf" srcId="{E3C2D420-6D68-4D0B-A0D1-6895C47D10D2}" destId="{3D8C6D18-5060-443C-8AD3-2F6DD73A25F7}" srcOrd="0" destOrd="0" presId="urn:microsoft.com/office/officeart/2005/8/layout/hierarchy6"/>
    <dgm:cxn modelId="{D829834B-34C5-4971-B93A-DD12FE04461F}" type="presParOf" srcId="{3D8C6D18-5060-443C-8AD3-2F6DD73A25F7}" destId="{29668285-F1E6-4A97-99EA-39978872A8C2}" srcOrd="0" destOrd="0" presId="urn:microsoft.com/office/officeart/2005/8/layout/hierarchy6"/>
    <dgm:cxn modelId="{F6A51775-01F7-4012-BEE8-6A9631AB32BA}" type="presParOf" srcId="{29668285-F1E6-4A97-99EA-39978872A8C2}" destId="{F47B94AC-2C4C-4D19-B709-4A2D867860E6}" srcOrd="0" destOrd="0" presId="urn:microsoft.com/office/officeart/2005/8/layout/hierarchy6"/>
    <dgm:cxn modelId="{C3EB4703-B90F-48B4-8D66-64146E9091A7}" type="presParOf" srcId="{F47B94AC-2C4C-4D19-B709-4A2D867860E6}" destId="{F39B4A7E-8F5D-46AD-A542-D8B746BB53A4}" srcOrd="0" destOrd="0" presId="urn:microsoft.com/office/officeart/2005/8/layout/hierarchy6"/>
    <dgm:cxn modelId="{21042758-6837-4C3B-9C02-868B267C5A6E}" type="presParOf" srcId="{F47B94AC-2C4C-4D19-B709-4A2D867860E6}" destId="{99106DFA-4AF5-4193-B722-2AB6159192A0}" srcOrd="1" destOrd="0" presId="urn:microsoft.com/office/officeart/2005/8/layout/hierarchy6"/>
    <dgm:cxn modelId="{120370FF-6FA3-491E-AC88-442E86F951D5}" type="presParOf" srcId="{99106DFA-4AF5-4193-B722-2AB6159192A0}" destId="{163ED695-7A8B-407D-A3F5-F4ABD14D2012}" srcOrd="0" destOrd="0" presId="urn:microsoft.com/office/officeart/2005/8/layout/hierarchy6"/>
    <dgm:cxn modelId="{EA8DEDD0-5DB1-413D-95AB-009F9F9AFB68}" type="presParOf" srcId="{99106DFA-4AF5-4193-B722-2AB6159192A0}" destId="{FD53D4D0-BBA6-48A3-8B00-BE0F80D04826}" srcOrd="1" destOrd="0" presId="urn:microsoft.com/office/officeart/2005/8/layout/hierarchy6"/>
    <dgm:cxn modelId="{3BFF44C6-FD0F-4491-929B-BA73E7CAF6D8}" type="presParOf" srcId="{FD53D4D0-BBA6-48A3-8B00-BE0F80D04826}" destId="{CC1AD091-A6F1-4296-9190-5937389A2E20}" srcOrd="0" destOrd="0" presId="urn:microsoft.com/office/officeart/2005/8/layout/hierarchy6"/>
    <dgm:cxn modelId="{4A74F333-06F8-49D4-A16F-7AD20F255A90}" type="presParOf" srcId="{FD53D4D0-BBA6-48A3-8B00-BE0F80D04826}" destId="{C7FD4EED-B1B7-4EFE-83C3-8BC6FC771993}" srcOrd="1" destOrd="0" presId="urn:microsoft.com/office/officeart/2005/8/layout/hierarchy6"/>
    <dgm:cxn modelId="{A944762D-8794-49AF-8CFE-E79105CECCCD}" type="presParOf" srcId="{99106DFA-4AF5-4193-B722-2AB6159192A0}" destId="{184C761B-D5BC-44BD-8F20-B37595C57FEC}" srcOrd="2" destOrd="0" presId="urn:microsoft.com/office/officeart/2005/8/layout/hierarchy6"/>
    <dgm:cxn modelId="{BC3D3102-B018-440D-A877-9097D038190F}" type="presParOf" srcId="{99106DFA-4AF5-4193-B722-2AB6159192A0}" destId="{9FA9499D-3728-41AF-A49E-866CD10EA548}" srcOrd="3" destOrd="0" presId="urn:microsoft.com/office/officeart/2005/8/layout/hierarchy6"/>
    <dgm:cxn modelId="{F8FDD392-A52C-4379-BC38-AC0029F70899}" type="presParOf" srcId="{9FA9499D-3728-41AF-A49E-866CD10EA548}" destId="{D61042C9-B640-4F73-924E-FC52D1EFBBC2}" srcOrd="0" destOrd="0" presId="urn:microsoft.com/office/officeart/2005/8/layout/hierarchy6"/>
    <dgm:cxn modelId="{4552CEA8-6A45-49EB-8504-9F6E9451E1F8}" type="presParOf" srcId="{9FA9499D-3728-41AF-A49E-866CD10EA548}" destId="{83EE05D6-866A-447A-821F-E82E0C13BE84}" srcOrd="1" destOrd="0" presId="urn:microsoft.com/office/officeart/2005/8/layout/hierarchy6"/>
    <dgm:cxn modelId="{C815BBF1-E5DB-41FC-9993-25A992AACFCE}" type="presParOf" srcId="{99106DFA-4AF5-4193-B722-2AB6159192A0}" destId="{81359E5C-5745-4437-A565-16996CD04780}" srcOrd="4" destOrd="0" presId="urn:microsoft.com/office/officeart/2005/8/layout/hierarchy6"/>
    <dgm:cxn modelId="{A7794362-AE5E-4DC8-8BD2-9BB111864ADD}" type="presParOf" srcId="{99106DFA-4AF5-4193-B722-2AB6159192A0}" destId="{CC848EE1-6856-4A8A-B007-C09A088C5621}" srcOrd="5" destOrd="0" presId="urn:microsoft.com/office/officeart/2005/8/layout/hierarchy6"/>
    <dgm:cxn modelId="{68D99779-B042-4229-BCBA-56A1F2DA670C}" type="presParOf" srcId="{CC848EE1-6856-4A8A-B007-C09A088C5621}" destId="{34AB4E37-4049-4CFA-B247-4AEB70B34F2E}" srcOrd="0" destOrd="0" presId="urn:microsoft.com/office/officeart/2005/8/layout/hierarchy6"/>
    <dgm:cxn modelId="{51B34FFC-6D8A-4370-AEFB-7D45BE876129}" type="presParOf" srcId="{CC848EE1-6856-4A8A-B007-C09A088C5621}" destId="{0B36E4AB-8697-4355-8B59-E9416BCD86B5}" srcOrd="1" destOrd="0" presId="urn:microsoft.com/office/officeart/2005/8/layout/hierarchy6"/>
    <dgm:cxn modelId="{D43DBAA7-E95B-498F-967D-8AE3327B8845}" type="presParOf" srcId="{E3C2D420-6D68-4D0B-A0D1-6895C47D10D2}" destId="{C5AD2734-9A61-4952-8136-D70872FD7DD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B4A7E-8F5D-46AD-A542-D8B746BB53A4}">
      <dsp:nvSpPr>
        <dsp:cNvPr id="0" name=""/>
        <dsp:cNvSpPr/>
      </dsp:nvSpPr>
      <dsp:spPr>
        <a:xfrm>
          <a:off x="3012057" y="793547"/>
          <a:ext cx="2535062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 байгууллагын тоо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</a:t>
          </a:r>
          <a:endParaRPr lang="en-US" sz="18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32039" y="813529"/>
        <a:ext cx="2495098" cy="642263"/>
      </dsp:txXfrm>
    </dsp:sp>
    <dsp:sp modelId="{163ED695-7A8B-407D-A3F5-F4ABD14D2012}">
      <dsp:nvSpPr>
        <dsp:cNvPr id="0" name=""/>
        <dsp:cNvSpPr/>
      </dsp:nvSpPr>
      <dsp:spPr>
        <a:xfrm>
          <a:off x="1068466" y="1475774"/>
          <a:ext cx="3211122" cy="307773"/>
        </a:xfrm>
        <a:custGeom>
          <a:avLst/>
          <a:gdLst/>
          <a:ahLst/>
          <a:cxnLst/>
          <a:rect l="0" t="0" r="0" b="0"/>
          <a:pathLst>
            <a:path>
              <a:moveTo>
                <a:pt x="2163740" y="0"/>
              </a:moveTo>
              <a:lnTo>
                <a:pt x="2163740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AD091-A6F1-4296-9190-5937389A2E20}">
      <dsp:nvSpPr>
        <dsp:cNvPr id="0" name=""/>
        <dsp:cNvSpPr/>
      </dsp:nvSpPr>
      <dsp:spPr>
        <a:xfrm>
          <a:off x="2620" y="1783548"/>
          <a:ext cx="2131691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Аж ахуй нэгж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33</a:t>
          </a:r>
        </a:p>
      </dsp:txBody>
      <dsp:txXfrm>
        <a:off x="22602" y="1803530"/>
        <a:ext cx="2091727" cy="642263"/>
      </dsp:txXfrm>
    </dsp:sp>
    <dsp:sp modelId="{184C761B-D5BC-44BD-8F20-B37595C57FEC}">
      <dsp:nvSpPr>
        <dsp:cNvPr id="0" name=""/>
        <dsp:cNvSpPr/>
      </dsp:nvSpPr>
      <dsp:spPr>
        <a:xfrm>
          <a:off x="3795313" y="1475774"/>
          <a:ext cx="484275" cy="307773"/>
        </a:xfrm>
        <a:custGeom>
          <a:avLst/>
          <a:gdLst/>
          <a:ahLst/>
          <a:cxnLst/>
          <a:rect l="0" t="0" r="0" b="0"/>
          <a:pathLst>
            <a:path>
              <a:moveTo>
                <a:pt x="332416" y="0"/>
              </a:moveTo>
              <a:lnTo>
                <a:pt x="332416" y="91635"/>
              </a:lnTo>
              <a:lnTo>
                <a:pt x="0" y="91635"/>
              </a:lnTo>
              <a:lnTo>
                <a:pt x="0" y="1832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042C9-B640-4F73-924E-FC52D1EFBBC2}">
      <dsp:nvSpPr>
        <dsp:cNvPr id="0" name=""/>
        <dsp:cNvSpPr/>
      </dsp:nvSpPr>
      <dsp:spPr>
        <a:xfrm>
          <a:off x="2441314" y="1783548"/>
          <a:ext cx="2707996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Төсвийн байгууллага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6</a:t>
          </a:r>
          <a:endParaRPr lang="en-US" sz="18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61296" y="1803530"/>
        <a:ext cx="2668032" cy="642263"/>
      </dsp:txXfrm>
    </dsp:sp>
    <dsp:sp modelId="{81359E5C-5745-4437-A565-16996CD04780}">
      <dsp:nvSpPr>
        <dsp:cNvPr id="0" name=""/>
        <dsp:cNvSpPr/>
      </dsp:nvSpPr>
      <dsp:spPr>
        <a:xfrm>
          <a:off x="4279589" y="1475774"/>
          <a:ext cx="2737540" cy="30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35"/>
              </a:lnTo>
              <a:lnTo>
                <a:pt x="1831323" y="91635"/>
              </a:lnTo>
              <a:lnTo>
                <a:pt x="1831323" y="18327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B4E37-4049-4CFA-B247-4AEB70B34F2E}">
      <dsp:nvSpPr>
        <dsp:cNvPr id="0" name=""/>
        <dsp:cNvSpPr/>
      </dsp:nvSpPr>
      <dsp:spPr>
        <a:xfrm>
          <a:off x="5456314" y="1783548"/>
          <a:ext cx="3121631" cy="68222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Төрийн бус байгууллага</a:t>
          </a:r>
          <a:r>
            <a:rPr lang="en-US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mn-MN" sz="1800" kern="12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</a:t>
          </a:r>
          <a:endParaRPr lang="en-US" sz="1800" kern="120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76296" y="1803530"/>
        <a:ext cx="3081667" cy="642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4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1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5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0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8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1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A096-D0B4-40CD-B730-A13ADEE7CD0B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614B-10AD-4E0C-B3FB-E6BF04378D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chart" Target="../charts/chart4.xml"/><Relationship Id="rId4" Type="http://schemas.openxmlformats.org/officeDocument/2006/relationships/image" Target="../media/image13.png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mnogovi.gov.m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6B11D61-5B4B-484E-B036-5323E6E78B30}"/>
              </a:ext>
            </a:extLst>
          </p:cNvPr>
          <p:cNvSpPr txBox="1"/>
          <p:nvPr/>
        </p:nvSpPr>
        <p:spPr>
          <a:xfrm>
            <a:off x="3353451" y="331477"/>
            <a:ext cx="5036698" cy="104607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ctr"/>
            <a:r>
              <a:rPr lang="mn-MN" sz="2799" dirty="0">
                <a:ln w="10160">
                  <a:solidFill>
                    <a:srgbClr val="FFB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ДУНДГОВЬ АЙМГИЙН </a:t>
            </a:r>
            <a:r>
              <a:rPr lang="mn-MN" sz="2799" dirty="0" smtClean="0">
                <a:ln w="10160">
                  <a:solidFill>
                    <a:srgbClr val="FFB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БАЯНЖАРГАЛАН СУМ</a:t>
            </a:r>
            <a:endParaRPr lang="mn-MN" sz="2799" dirty="0">
              <a:ln w="10160">
                <a:solidFill>
                  <a:srgbClr val="FFB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95" y="334131"/>
            <a:ext cx="965111" cy="965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8633E32-DF07-409D-8FC7-D8F7E25990C3}"/>
              </a:ext>
            </a:extLst>
          </p:cNvPr>
          <p:cNvSpPr txBox="1"/>
          <p:nvPr/>
        </p:nvSpPr>
        <p:spPr>
          <a:xfrm>
            <a:off x="1474783" y="5345947"/>
            <a:ext cx="5706184" cy="104607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2399" cap="all" dirty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нутгийн хэмжээ:</a:t>
            </a:r>
          </a:p>
          <a:p>
            <a:r>
              <a:rPr lang="mn-MN" sz="3199" dirty="0" smtClean="0">
                <a:solidFill>
                  <a:srgbClr val="FFB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318.9 кв.км</a:t>
            </a:r>
            <a:endParaRPr lang="mn-MN" sz="4798" dirty="0">
              <a:solidFill>
                <a:srgbClr val="FFB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5" b="20568"/>
          <a:stretch/>
        </p:blipFill>
        <p:spPr>
          <a:xfrm>
            <a:off x="1474783" y="2245744"/>
            <a:ext cx="9267470" cy="2252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51" y="4749421"/>
            <a:ext cx="2748602" cy="184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33" y="344764"/>
            <a:ext cx="966832" cy="9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F4FC7D5-AA91-438F-805B-ED398A7E96A0}"/>
              </a:ext>
            </a:extLst>
          </p:cNvPr>
          <p:cNvGrpSpPr/>
          <p:nvPr/>
        </p:nvGrpSpPr>
        <p:grpSpPr>
          <a:xfrm>
            <a:off x="1723259" y="6238568"/>
            <a:ext cx="9552532" cy="455768"/>
            <a:chOff x="159171" y="3181417"/>
            <a:chExt cx="4778477" cy="180000"/>
          </a:xfrm>
        </p:grpSpPr>
        <p:sp>
          <p:nvSpPr>
            <p:cNvPr id="3" name="Rectangle: Rounded Corners 8">
              <a:extLst>
                <a:ext uri="{FF2B5EF4-FFF2-40B4-BE49-F238E27FC236}">
                  <a16:creationId xmlns="" xmlns:a16="http://schemas.microsoft.com/office/drawing/2014/main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02" y="392231"/>
            <a:ext cx="515131" cy="567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92911" y="506988"/>
            <a:ext cx="9030407" cy="338425"/>
            <a:chOff x="359227" y="69171"/>
            <a:chExt cx="4517294" cy="1692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94544"/>
              </p:ext>
            </p:extLst>
          </p:nvPr>
        </p:nvGraphicFramePr>
        <p:xfrm>
          <a:off x="1165119" y="1032387"/>
          <a:ext cx="10110672" cy="501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8014">
                  <a:extLst>
                    <a:ext uri="{9D8B030D-6E8A-4147-A177-3AD203B41FA5}">
                      <a16:colId xmlns="" xmlns:a16="http://schemas.microsoft.com/office/drawing/2014/main" val="3720346456"/>
                    </a:ext>
                  </a:extLst>
                </a:gridCol>
                <a:gridCol w="747161">
                  <a:extLst>
                    <a:ext uri="{9D8B030D-6E8A-4147-A177-3AD203B41FA5}">
                      <a16:colId xmlns="" xmlns:a16="http://schemas.microsoft.com/office/drawing/2014/main" val="1634018587"/>
                    </a:ext>
                  </a:extLst>
                </a:gridCol>
                <a:gridCol w="776378">
                  <a:extLst>
                    <a:ext uri="{9D8B030D-6E8A-4147-A177-3AD203B41FA5}">
                      <a16:colId xmlns="" xmlns:a16="http://schemas.microsoft.com/office/drawing/2014/main" val="1184465563"/>
                    </a:ext>
                  </a:extLst>
                </a:gridCol>
                <a:gridCol w="767751">
                  <a:extLst>
                    <a:ext uri="{9D8B030D-6E8A-4147-A177-3AD203B41FA5}">
                      <a16:colId xmlns="" xmlns:a16="http://schemas.microsoft.com/office/drawing/2014/main" val="3592480784"/>
                    </a:ext>
                  </a:extLst>
                </a:gridCol>
                <a:gridCol w="732130">
                  <a:extLst>
                    <a:ext uri="{9D8B030D-6E8A-4147-A177-3AD203B41FA5}">
                      <a16:colId xmlns="" xmlns:a16="http://schemas.microsoft.com/office/drawing/2014/main" val="4247255759"/>
                    </a:ext>
                  </a:extLst>
                </a:gridCol>
                <a:gridCol w="766916">
                  <a:extLst>
                    <a:ext uri="{9D8B030D-6E8A-4147-A177-3AD203B41FA5}">
                      <a16:colId xmlns="" xmlns:a16="http://schemas.microsoft.com/office/drawing/2014/main" val="3366364260"/>
                    </a:ext>
                  </a:extLst>
                </a:gridCol>
                <a:gridCol w="648929">
                  <a:extLst>
                    <a:ext uri="{9D8B030D-6E8A-4147-A177-3AD203B41FA5}">
                      <a16:colId xmlns="" xmlns:a16="http://schemas.microsoft.com/office/drawing/2014/main" val="1669002272"/>
                    </a:ext>
                  </a:extLst>
                </a:gridCol>
                <a:gridCol w="634181">
                  <a:extLst>
                    <a:ext uri="{9D8B030D-6E8A-4147-A177-3AD203B41FA5}">
                      <a16:colId xmlns="" xmlns:a16="http://schemas.microsoft.com/office/drawing/2014/main" val="3099444923"/>
                    </a:ext>
                  </a:extLst>
                </a:gridCol>
                <a:gridCol w="648929">
                  <a:extLst>
                    <a:ext uri="{9D8B030D-6E8A-4147-A177-3AD203B41FA5}">
                      <a16:colId xmlns="" xmlns:a16="http://schemas.microsoft.com/office/drawing/2014/main" val="1582095502"/>
                    </a:ext>
                  </a:extLst>
                </a:gridCol>
                <a:gridCol w="722671">
                  <a:extLst>
                    <a:ext uri="{9D8B030D-6E8A-4147-A177-3AD203B41FA5}">
                      <a16:colId xmlns="" xmlns:a16="http://schemas.microsoft.com/office/drawing/2014/main" val="1309860584"/>
                    </a:ext>
                  </a:extLst>
                </a:gridCol>
                <a:gridCol w="693176">
                  <a:extLst>
                    <a:ext uri="{9D8B030D-6E8A-4147-A177-3AD203B41FA5}">
                      <a16:colId xmlns="" xmlns:a16="http://schemas.microsoft.com/office/drawing/2014/main" val="409322982"/>
                    </a:ext>
                  </a:extLst>
                </a:gridCol>
                <a:gridCol w="804436">
                  <a:extLst>
                    <a:ext uri="{9D8B030D-6E8A-4147-A177-3AD203B41FA5}">
                      <a16:colId xmlns="" xmlns:a16="http://schemas.microsoft.com/office/drawing/2014/main" val="3114270060"/>
                    </a:ext>
                  </a:extLst>
                </a:gridCol>
              </a:tblGrid>
              <a:tr h="217154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БОЛОВСРОЛ</a:t>
                      </a:r>
                      <a:r>
                        <a:rPr lang="en-US" sz="1600" dirty="0">
                          <a:effectLst/>
                        </a:rPr>
                        <a:t>, ЭРҮҮЛ МЭНД, НИЙГМИЙН ХАЛАМЖИЙН ҮЗҮҮЛЭЛТ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86714"/>
                  </a:ext>
                </a:extLst>
              </a:tr>
              <a:tr h="56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Үзүүлэлт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2008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2009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2010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2011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2012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2013 он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 он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 он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 он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2017 </a:t>
                      </a:r>
                      <a:r>
                        <a:rPr lang="en-US" sz="1600" dirty="0" err="1">
                          <a:effectLst/>
                        </a:rPr>
                        <a:t>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2018 он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="" xmlns:a16="http://schemas.microsoft.com/office/drawing/2014/main" val="2655254248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ЕБС-д </a:t>
                      </a:r>
                      <a:r>
                        <a:rPr lang="en-US" sz="1600" dirty="0" err="1">
                          <a:effectLst/>
                        </a:rPr>
                        <a:t>суралцагсад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146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143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131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147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152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165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="" xmlns:a16="http://schemas.microsoft.com/office/drawing/2014/main" val="1244912958"/>
                  </a:ext>
                </a:extLst>
              </a:tr>
              <a:tr h="283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үүнээс</a:t>
                      </a:r>
                      <a:r>
                        <a:rPr lang="en-US" sz="1600" dirty="0">
                          <a:effectLst/>
                        </a:rPr>
                        <a:t>: 1-5 </a:t>
                      </a:r>
                      <a:r>
                        <a:rPr lang="en-US" sz="1600" dirty="0" err="1">
                          <a:effectLst/>
                        </a:rPr>
                        <a:t>анги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="" xmlns:a16="http://schemas.microsoft.com/office/drawing/2014/main" val="3707241773"/>
                  </a:ext>
                </a:extLst>
              </a:tr>
              <a:tr h="283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</a:t>
                      </a:r>
                      <a:r>
                        <a:rPr lang="en-US" sz="1600" dirty="0" smtClean="0">
                          <a:effectLst/>
                        </a:rPr>
                        <a:t>6-</a:t>
                      </a:r>
                      <a:r>
                        <a:rPr lang="mn-MN" sz="1600" dirty="0" smtClean="0">
                          <a:effectLst/>
                        </a:rPr>
                        <a:t>9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анги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51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="" xmlns:a16="http://schemas.microsoft.com/office/drawing/2014/main" val="769517548"/>
                  </a:ext>
                </a:extLst>
              </a:tr>
              <a:tr h="550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1-р </a:t>
                      </a:r>
                      <a:r>
                        <a:rPr lang="en-US" sz="1600" dirty="0" err="1" smtClean="0">
                          <a:effectLst/>
                        </a:rPr>
                        <a:t>ангид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элсэгчид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32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="" xmlns:a16="http://schemas.microsoft.com/office/drawing/2014/main" val="492525136"/>
                  </a:ext>
                </a:extLst>
              </a:tr>
              <a:tr h="310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Бүх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багш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нар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13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="" xmlns:a16="http://schemas.microsoft.com/office/drawing/2014/main" val="2051634947"/>
                  </a:ext>
                </a:extLst>
              </a:tr>
              <a:tr h="56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Дотуур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байран</a:t>
                      </a:r>
                      <a:r>
                        <a:rPr lang="mn-MN" sz="1600" dirty="0">
                          <a:effectLst/>
                        </a:rPr>
                        <a:t>д </a:t>
                      </a:r>
                      <a:r>
                        <a:rPr lang="en-US" sz="1600" dirty="0" err="1" smtClean="0">
                          <a:effectLst/>
                        </a:rPr>
                        <a:t>суудаг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хүүхэд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61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="" xmlns:a16="http://schemas.microsoft.com/office/drawing/2014/main" val="3864242517"/>
                  </a:ext>
                </a:extLst>
              </a:tr>
              <a:tr h="62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0-1 </a:t>
                      </a:r>
                      <a:r>
                        <a:rPr lang="en-US" sz="1600" dirty="0" err="1" smtClean="0">
                          <a:effectLst/>
                        </a:rPr>
                        <a:t>насны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хүүхдийн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эндэгдэл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0</a:t>
                      </a:r>
                      <a:endParaRPr lang="mn-MN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extLst>
                  <a:ext uri="{0D108BD9-81ED-4DB2-BD59-A6C34878D82A}">
                    <a16:rowId xmlns="" xmlns:a16="http://schemas.microsoft.com/office/drawing/2014/main" val="2834911349"/>
                  </a:ext>
                </a:extLst>
              </a:tr>
              <a:tr h="62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1-5 </a:t>
                      </a:r>
                      <a:r>
                        <a:rPr lang="en-US" sz="1600" dirty="0" err="1" smtClean="0">
                          <a:effectLst/>
                        </a:rPr>
                        <a:t>насны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хүүхдийн</a:t>
                      </a:r>
                      <a:r>
                        <a:rPr lang="mn-MN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эндэгдэл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="" xmlns:a16="http://schemas.microsoft.com/office/drawing/2014/main" val="2371764017"/>
                  </a:ext>
                </a:extLst>
              </a:tr>
              <a:tr h="566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Халдвартөвчин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478" marR="66478" marT="0" marB="0" anchor="ctr"/>
                </a:tc>
                <a:extLst>
                  <a:ext uri="{0D108BD9-81ED-4DB2-BD59-A6C34878D82A}">
                    <a16:rowId xmlns="" xmlns:a16="http://schemas.microsoft.com/office/drawing/2014/main" val="172492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3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AD6027-B1DB-4710-B516-D21997F6FCC7}"/>
              </a:ext>
            </a:extLst>
          </p:cNvPr>
          <p:cNvSpPr txBox="1"/>
          <p:nvPr/>
        </p:nvSpPr>
        <p:spPr>
          <a:xfrm>
            <a:off x="1863417" y="474024"/>
            <a:ext cx="5662408" cy="461556"/>
          </a:xfrm>
          <a:prstGeom prst="rect">
            <a:avLst/>
          </a:prstGeom>
          <a:noFill/>
        </p:spPr>
        <p:txBody>
          <a:bodyPr wrap="none" lIns="182765" tIns="91386" rIns="182765" bIns="91386" rtlCol="0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амын тоо, насны бүлгээр, 201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он, 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багаар</a:t>
            </a:r>
            <a:endParaRPr lang="mn-MN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2B870C41-58B4-474D-A960-38CFCC4E4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227956"/>
              </p:ext>
            </p:extLst>
          </p:nvPr>
        </p:nvGraphicFramePr>
        <p:xfrm>
          <a:off x="1788846" y="1025075"/>
          <a:ext cx="8165988" cy="203583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53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0371">
                  <a:extLst>
                    <a:ext uri="{9D8B030D-6E8A-4147-A177-3AD203B41FA5}">
                      <a16:colId xmlns="" xmlns:a16="http://schemas.microsoft.com/office/drawing/2014/main" val="2703862115"/>
                    </a:ext>
                  </a:extLst>
                </a:gridCol>
                <a:gridCol w="12605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8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81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4848">
                  <a:extLst>
                    <a:ext uri="{9D8B030D-6E8A-4147-A177-3AD203B41FA5}">
                      <a16:colId xmlns="" xmlns:a16="http://schemas.microsoft.com/office/drawing/2014/main" val="1195971881"/>
                    </a:ext>
                  </a:extLst>
                </a:gridCol>
              </a:tblGrid>
              <a:tr h="621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 </a:t>
                      </a:r>
                      <a:r>
                        <a:rPr lang="mn-MN" sz="2000" u="none" strike="noStrike" dirty="0" smtClean="0"/>
                        <a:t>Багийн</a:t>
                      </a:r>
                      <a:r>
                        <a:rPr lang="mn-MN" sz="2000" u="none" strike="noStrike" baseline="0" dirty="0" smtClean="0"/>
                        <a:t> </a:t>
                      </a:r>
                      <a:r>
                        <a:rPr lang="mn-MN" sz="2000" u="none" strike="noStrike" dirty="0" smtClean="0"/>
                        <a:t>нэр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u="none" strike="noStrike" dirty="0"/>
                        <a:t>Нийт хүн ам </a:t>
                      </a:r>
                      <a:endParaRPr lang="mn-MN" sz="2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0-14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 15-64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/>
                        <a:t>     65+</a:t>
                      </a:r>
                      <a:endParaRPr lang="en-US" sz="200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u="none" strike="noStrike" dirty="0" smtClean="0"/>
                        <a:t>Эрэмбэ</a:t>
                      </a:r>
                      <a:endParaRPr lang="mn-MN" sz="20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Шилийн</a:t>
                      </a:r>
                      <a:r>
                        <a:rPr lang="mn-MN" sz="18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гол </a:t>
                      </a:r>
                      <a:endParaRPr lang="mn-MN" sz="18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Энгэр-Ус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5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Аргатай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3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0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endParaRPr lang="mn-MN" sz="2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F7F762B-AE18-43B5-A7FA-87C417D06D18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9E55EADF-7065-4B8F-8DCF-7CB8D636E670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92C5844-6E5B-45E6-942E-1011033020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FFB1E43-6158-47F4-90D1-E9F1A1A99E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3" y="72057"/>
            <a:ext cx="515131" cy="567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AD6027-B1DB-4710-B516-D21997F6FCC7}"/>
              </a:ext>
            </a:extLst>
          </p:cNvPr>
          <p:cNvSpPr txBox="1"/>
          <p:nvPr/>
        </p:nvSpPr>
        <p:spPr>
          <a:xfrm>
            <a:off x="1666016" y="3159856"/>
            <a:ext cx="3653043" cy="461556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ам, 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багаар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5E978E49-68AF-45A4-95C0-C134D9506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59969"/>
              </p:ext>
            </p:extLst>
          </p:nvPr>
        </p:nvGraphicFramePr>
        <p:xfrm>
          <a:off x="1666016" y="3704427"/>
          <a:ext cx="8460624" cy="199601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71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88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37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0060">
                  <a:extLst>
                    <a:ext uri="{9D8B030D-6E8A-4147-A177-3AD203B41FA5}">
                      <a16:colId xmlns="" xmlns:a16="http://schemas.microsoft.com/office/drawing/2014/main" val="1763376583"/>
                    </a:ext>
                  </a:extLst>
                </a:gridCol>
                <a:gridCol w="1214651">
                  <a:extLst>
                    <a:ext uri="{9D8B030D-6E8A-4147-A177-3AD203B41FA5}">
                      <a16:colId xmlns="" xmlns:a16="http://schemas.microsoft.com/office/drawing/2014/main" val="2653333851"/>
                    </a:ext>
                  </a:extLst>
                </a:gridCol>
                <a:gridCol w="1542198">
                  <a:extLst>
                    <a:ext uri="{9D8B030D-6E8A-4147-A177-3AD203B41FA5}">
                      <a16:colId xmlns="" xmlns:a16="http://schemas.microsoft.com/office/drawing/2014/main" val="2109369792"/>
                    </a:ext>
                  </a:extLst>
                </a:gridCol>
              </a:tblGrid>
              <a:tr h="481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Багийн </a:t>
                      </a:r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нэр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Шилийн гол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Энгэр-Ус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24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Аргатай 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1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Баянжаргалан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37097" marR="137097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41" marR="19041" marT="1904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609F251-3E64-4FE1-A684-A1276BF74C0D}"/>
              </a:ext>
            </a:extLst>
          </p:cNvPr>
          <p:cNvSpPr txBox="1"/>
          <p:nvPr/>
        </p:nvSpPr>
        <p:spPr>
          <a:xfrm>
            <a:off x="2215133" y="729117"/>
            <a:ext cx="6829558" cy="553761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ctr"/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АХУЙН НЭГЖ, БАЙГУУЛЛАГА – 201</a:t>
            </a:r>
            <a:r>
              <a:rPr lang="en-US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0FFD017-E934-4BB1-85CA-BD5D786D24CE}"/>
              </a:ext>
            </a:extLst>
          </p:cNvPr>
          <p:cNvCxnSpPr>
            <a:cxnSpLocks/>
          </p:cNvCxnSpPr>
          <p:nvPr/>
        </p:nvCxnSpPr>
        <p:spPr>
          <a:xfrm flipH="1">
            <a:off x="1863416" y="353622"/>
            <a:ext cx="5397501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2B3E706-B424-4171-93E5-281B0DEE703A}"/>
              </a:ext>
            </a:extLst>
          </p:cNvPr>
          <p:cNvSpPr txBox="1"/>
          <p:nvPr/>
        </p:nvSpPr>
        <p:spPr>
          <a:xfrm>
            <a:off x="7195561" y="139245"/>
            <a:ext cx="3698260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АХУЙН НЭГЖ, БАЙГУУЛЛАГА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CD6AD898-BFDA-4637-809B-6969A4DFDBF1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2A8B5BCA-726C-4A63-A06E-53079136C01D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58289250-100A-4BA7-ABC8-4727095D5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E8D951B-FC5F-4499-8220-3637CFB55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889873472"/>
              </p:ext>
            </p:extLst>
          </p:nvPr>
        </p:nvGraphicFramePr>
        <p:xfrm>
          <a:off x="1648446" y="1165197"/>
          <a:ext cx="8580566" cy="3294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215133" y="4731657"/>
            <a:ext cx="8013879" cy="1335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Үүнээс үйл ажиллагаа явуулж байгаа 22, </a:t>
            </a:r>
          </a:p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 ажиллагаа эхлээгүй 10, </a:t>
            </a:r>
          </a:p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үйл ажиллагаагаа түр зогсоосон 1 аж нэгж байна.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5" y="69653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F047315-E428-457F-85A8-6F1F6833CD94}"/>
              </a:ext>
            </a:extLst>
          </p:cNvPr>
          <p:cNvSpPr/>
          <p:nvPr/>
        </p:nvSpPr>
        <p:spPr>
          <a:xfrm>
            <a:off x="3919810" y="720456"/>
            <a:ext cx="2159000" cy="5757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39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39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mn-MN" sz="3998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42080D8-4F72-42FF-B9C8-72051366D29F}"/>
              </a:ext>
            </a:extLst>
          </p:cNvPr>
          <p:cNvSpPr/>
          <p:nvPr/>
        </p:nvSpPr>
        <p:spPr>
          <a:xfrm>
            <a:off x="7441439" y="712748"/>
            <a:ext cx="2159000" cy="5757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39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CD4E28-2060-4A8F-B33A-6C7537E21F25}"/>
              </a:ext>
            </a:extLst>
          </p:cNvPr>
          <p:cNvSpPr txBox="1"/>
          <p:nvPr/>
        </p:nvSpPr>
        <p:spPr>
          <a:xfrm>
            <a:off x="5625344" y="1322231"/>
            <a:ext cx="1568514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4B710C0-5196-497B-BE0D-C02BA4FA610A}"/>
              </a:ext>
            </a:extLst>
          </p:cNvPr>
          <p:cNvSpPr txBox="1"/>
          <p:nvPr/>
        </p:nvSpPr>
        <p:spPr>
          <a:xfrm>
            <a:off x="6184673" y="2512840"/>
            <a:ext cx="1009185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3998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9605EC-AE2E-4BFF-A59C-50F6918CC7FE}"/>
              </a:ext>
            </a:extLst>
          </p:cNvPr>
          <p:cNvSpPr txBox="1"/>
          <p:nvPr/>
        </p:nvSpPr>
        <p:spPr>
          <a:xfrm>
            <a:off x="5935045" y="3686858"/>
            <a:ext cx="1258813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9BEFB00-B7D0-4880-A05E-AD353EC78E96}"/>
              </a:ext>
            </a:extLst>
          </p:cNvPr>
          <p:cNvSpPr txBox="1"/>
          <p:nvPr/>
        </p:nvSpPr>
        <p:spPr>
          <a:xfrm>
            <a:off x="5935044" y="4915472"/>
            <a:ext cx="1506395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FFBCCD4-D8E3-4454-AF57-B7D74226DB5F}"/>
              </a:ext>
            </a:extLst>
          </p:cNvPr>
          <p:cNvSpPr txBox="1"/>
          <p:nvPr/>
        </p:nvSpPr>
        <p:spPr>
          <a:xfrm>
            <a:off x="9099168" y="1322231"/>
            <a:ext cx="1496895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096B540-1C04-4E46-9005-9CB194CC145E}"/>
              </a:ext>
            </a:extLst>
          </p:cNvPr>
          <p:cNvSpPr txBox="1"/>
          <p:nvPr/>
        </p:nvSpPr>
        <p:spPr>
          <a:xfrm>
            <a:off x="9631114" y="2512840"/>
            <a:ext cx="1009183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6317A7A-2144-4239-9DF5-47240472F404}"/>
              </a:ext>
            </a:extLst>
          </p:cNvPr>
          <p:cNvSpPr txBox="1"/>
          <p:nvPr/>
        </p:nvSpPr>
        <p:spPr>
          <a:xfrm>
            <a:off x="9382885" y="3678368"/>
            <a:ext cx="1258811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7D870E-BE71-4FD2-BB21-10A6F5353D6B}"/>
              </a:ext>
            </a:extLst>
          </p:cNvPr>
          <p:cNvSpPr txBox="1"/>
          <p:nvPr/>
        </p:nvSpPr>
        <p:spPr>
          <a:xfrm>
            <a:off x="9382883" y="4924651"/>
            <a:ext cx="1517871" cy="79979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en-US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3998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mn-MN" sz="3998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BD1EB0C4-BB38-494C-9E38-98CB9873D970}"/>
              </a:ext>
            </a:extLst>
          </p:cNvPr>
          <p:cNvSpPr/>
          <p:nvPr/>
        </p:nvSpPr>
        <p:spPr>
          <a:xfrm>
            <a:off x="3443629" y="2112578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56B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56B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 толгойлсон эхийн тоо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07FB916-B245-4BD7-823E-80EAF919F7AB}"/>
              </a:ext>
            </a:extLst>
          </p:cNvPr>
          <p:cNvSpPr/>
          <p:nvPr/>
        </p:nvSpPr>
        <p:spPr>
          <a:xfrm>
            <a:off x="3399395" y="3268198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4E7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4E72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Бүтэн өнчин хүүхдийн тоо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41F78785-864A-4F32-AF0B-00AA65786249}"/>
              </a:ext>
            </a:extLst>
          </p:cNvPr>
          <p:cNvSpPr/>
          <p:nvPr/>
        </p:nvSpPr>
        <p:spPr>
          <a:xfrm>
            <a:off x="3399395" y="4486706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82C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82C0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Хагас өнчин хүүхдийн тоо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DD9E70EE-0AFE-4E92-9BFB-167C2A361A3D}"/>
              </a:ext>
            </a:extLst>
          </p:cNvPr>
          <p:cNvSpPr/>
          <p:nvPr/>
        </p:nvSpPr>
        <p:spPr>
          <a:xfrm>
            <a:off x="3407395" y="5695389"/>
            <a:ext cx="7196668" cy="431800"/>
          </a:xfrm>
          <a:prstGeom prst="roundRect">
            <a:avLst/>
          </a:prstGeom>
          <a:solidFill>
            <a:schemeClr val="bg1"/>
          </a:solidFill>
          <a:ln>
            <a:solidFill>
              <a:srgbClr val="54B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399" dirty="0">
                <a:solidFill>
                  <a:srgbClr val="54BA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 үүсгэн ганц биеэр амьдардаг өндөр настан</a:t>
            </a:r>
          </a:p>
        </p:txBody>
      </p:sp>
      <p:pic>
        <p:nvPicPr>
          <p:cNvPr id="26" name="Picture 2" descr="C:\Users\khorolmaa.NSO\Desktop\info-2017.jpg">
            <a:extLst>
              <a:ext uri="{FF2B5EF4-FFF2-40B4-BE49-F238E27FC236}">
                <a16:creationId xmlns="" xmlns:a16="http://schemas.microsoft.com/office/drawing/2014/main" id="{7C3CA91B-BBDE-479A-B27D-D53AD024B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68566" r="83553" b="14973"/>
          <a:stretch/>
        </p:blipFill>
        <p:spPr bwMode="auto">
          <a:xfrm>
            <a:off x="2270229" y="5049224"/>
            <a:ext cx="693503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khorolmaa.NSO\Desktop\info-2017.jpg">
            <a:extLst>
              <a:ext uri="{FF2B5EF4-FFF2-40B4-BE49-F238E27FC236}">
                <a16:creationId xmlns="" xmlns:a16="http://schemas.microsoft.com/office/drawing/2014/main" id="{4C780D44-089E-4794-98E5-3707D0A29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 t="22059" r="81784" b="61480"/>
          <a:stretch/>
        </p:blipFill>
        <p:spPr bwMode="auto">
          <a:xfrm>
            <a:off x="2220107" y="1392911"/>
            <a:ext cx="865050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khorolmaa.NSO\Desktop\info-2017.jpg">
            <a:extLst>
              <a:ext uri="{FF2B5EF4-FFF2-40B4-BE49-F238E27FC236}">
                <a16:creationId xmlns="" xmlns:a16="http://schemas.microsoft.com/office/drawing/2014/main" id="{B4AC5A45-BB70-43B7-834F-008ADAB23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40215" r="82840" b="48551"/>
          <a:stretch/>
        </p:blipFill>
        <p:spPr bwMode="auto">
          <a:xfrm>
            <a:off x="2087171" y="2767252"/>
            <a:ext cx="1059627" cy="10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khorolmaa.NSO\Desktop\info-2017.jpg">
            <a:extLst>
              <a:ext uri="{FF2B5EF4-FFF2-40B4-BE49-F238E27FC236}">
                <a16:creationId xmlns="" xmlns:a16="http://schemas.microsoft.com/office/drawing/2014/main" id="{B38361C0-8449-4D65-B612-5347DE6BC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52715" r="80899" b="31715"/>
          <a:stretch/>
        </p:blipFill>
        <p:spPr bwMode="auto">
          <a:xfrm>
            <a:off x="2114065" y="3867049"/>
            <a:ext cx="1006024" cy="115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E0CF3DDD-1CD3-4517-87A5-F0C8EFFAC411}"/>
              </a:ext>
            </a:extLst>
          </p:cNvPr>
          <p:cNvSpPr/>
          <p:nvPr/>
        </p:nvSpPr>
        <p:spPr>
          <a:xfrm rot="16200000">
            <a:off x="-622272" y="3498450"/>
            <a:ext cx="4821768" cy="431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r>
              <a:rPr lang="mn-MN" sz="27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зарим үзүүлэлт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C50F08CC-35B6-4A7F-956F-EE286346EAF5}"/>
              </a:ext>
            </a:extLst>
          </p:cNvPr>
          <p:cNvSpPr/>
          <p:nvPr/>
        </p:nvSpPr>
        <p:spPr>
          <a:xfrm rot="10800000">
            <a:off x="8520939" y="1395724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sp>
        <p:nvSpPr>
          <p:cNvPr id="33" name="Arrow: Down 32">
            <a:extLst>
              <a:ext uri="{FF2B5EF4-FFF2-40B4-BE49-F238E27FC236}">
                <a16:creationId xmlns="" xmlns:a16="http://schemas.microsoft.com/office/drawing/2014/main" id="{788E68E8-E907-4193-A04E-5AAFB2E2B31D}"/>
              </a:ext>
            </a:extLst>
          </p:cNvPr>
          <p:cNvSpPr/>
          <p:nvPr/>
        </p:nvSpPr>
        <p:spPr>
          <a:xfrm rot="10800000">
            <a:off x="8520939" y="5037586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34465BAB-A156-42F4-B598-3A219F202FE1}"/>
              </a:ext>
            </a:extLst>
          </p:cNvPr>
          <p:cNvGrpSpPr/>
          <p:nvPr/>
        </p:nvGrpSpPr>
        <p:grpSpPr>
          <a:xfrm>
            <a:off x="1863414" y="138278"/>
            <a:ext cx="9037332" cy="338425"/>
            <a:chOff x="359227" y="69171"/>
            <a:chExt cx="4520758" cy="16929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7AA00AA1-4B93-4276-B2E5-F41F73EA16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288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39705EF-A8BD-4F3A-8409-48270D2E5B9F}"/>
                </a:ext>
              </a:extLst>
            </p:cNvPr>
            <p:cNvSpPr txBox="1"/>
            <p:nvPr/>
          </p:nvSpPr>
          <p:spPr>
            <a:xfrm>
              <a:off x="3201718" y="69171"/>
              <a:ext cx="1678267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НИЙГМИЙН ЗАРИМ ҮЗҮҮЛЭЛТ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19D75934-A058-4D76-9D41-8BFBBCAC3659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57A7458D-AF5D-4830-BA8A-529EC1990BC9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E9988FCA-EE5A-4E28-8459-41EAC493CF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AB8D970A-7AD5-4F4F-8090-43D948F0A8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Arrow: Down 2">
            <a:extLst>
              <a:ext uri="{FF2B5EF4-FFF2-40B4-BE49-F238E27FC236}">
                <a16:creationId xmlns="" xmlns:a16="http://schemas.microsoft.com/office/drawing/2014/main" id="{C50F08CC-35B6-4A7F-956F-EE286346EAF5}"/>
              </a:ext>
            </a:extLst>
          </p:cNvPr>
          <p:cNvSpPr/>
          <p:nvPr/>
        </p:nvSpPr>
        <p:spPr>
          <a:xfrm rot="10800000">
            <a:off x="8517841" y="2610397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sp>
        <p:nvSpPr>
          <p:cNvPr id="36" name="Arrow: Down 2">
            <a:extLst>
              <a:ext uri="{FF2B5EF4-FFF2-40B4-BE49-F238E27FC236}">
                <a16:creationId xmlns="" xmlns:a16="http://schemas.microsoft.com/office/drawing/2014/main" id="{C50F08CC-35B6-4A7F-956F-EE286346EAF5}"/>
              </a:ext>
            </a:extLst>
          </p:cNvPr>
          <p:cNvSpPr/>
          <p:nvPr/>
        </p:nvSpPr>
        <p:spPr>
          <a:xfrm rot="10800000">
            <a:off x="8517841" y="3751247"/>
            <a:ext cx="431800" cy="57573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65" tIns="91386" rIns="182765" bIns="91386" rtlCol="0" anchor="ctr"/>
          <a:lstStyle/>
          <a:p>
            <a:pPr algn="ctr"/>
            <a:endParaRPr lang="mn-MN" sz="3598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45" y="69653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42003" y="351204"/>
            <a:ext cx="6554358" cy="16942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6ECB6-45EC-493C-8C47-21AB21A72AEA}"/>
              </a:ext>
            </a:extLst>
          </p:cNvPr>
          <p:cNvSpPr txBox="1"/>
          <p:nvPr/>
        </p:nvSpPr>
        <p:spPr>
          <a:xfrm>
            <a:off x="8361735" y="138278"/>
            <a:ext cx="2532088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БОЛОВСРОЛ-201</a:t>
            </a:r>
            <a:r>
              <a:rPr lang="en-US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BBB5EA2-BE57-4F2D-9AB0-EBFFA3D5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64948" r="59109" b="30338"/>
          <a:stretch/>
        </p:blipFill>
        <p:spPr>
          <a:xfrm>
            <a:off x="5982697" y="2140102"/>
            <a:ext cx="932594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4AEDD8-EE99-4581-8DD2-842FFED5EA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1" t="56965" r="59760" b="37830"/>
          <a:stretch/>
        </p:blipFill>
        <p:spPr>
          <a:xfrm>
            <a:off x="2028124" y="674421"/>
            <a:ext cx="717578" cy="719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9145303-EE96-4AC5-8D50-1ED884D53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39" y="674421"/>
            <a:ext cx="2269165" cy="16552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690A178-9320-4F0C-962B-B48409144BA8}"/>
              </a:ext>
            </a:extLst>
          </p:cNvPr>
          <p:cNvSpPr txBox="1"/>
          <p:nvPr/>
        </p:nvSpPr>
        <p:spPr>
          <a:xfrm>
            <a:off x="2910420" y="694125"/>
            <a:ext cx="3687291" cy="1107758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dirty="0">
                <a:solidFill>
                  <a:srgbClr val="F15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байгууллагын үндсэн багш</a:t>
            </a:r>
            <a:r>
              <a:rPr lang="mn-M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mn-MN" sz="27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111F042-C7A1-428E-AB5A-56A63787F454}"/>
              </a:ext>
            </a:extLst>
          </p:cNvPr>
          <p:cNvSpPr txBox="1"/>
          <p:nvPr/>
        </p:nvSpPr>
        <p:spPr>
          <a:xfrm>
            <a:off x="1581428" y="2096359"/>
            <a:ext cx="3530671" cy="1015554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r"/>
            <a:r>
              <a:rPr lang="mn-MN" dirty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Сургуулийн өмнөх боловсролын байгууллагад хамрагдсан </a:t>
            </a:r>
            <a:r>
              <a:rPr lang="mn-MN" dirty="0" smtClean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lang="en-US" dirty="0" smtClean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dirty="0" smtClean="0">
                <a:solidFill>
                  <a:srgbClr val="DA1A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mn-MN" sz="1799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mn-MN" sz="27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220990D-01A5-4972-A4F0-BF21F345DA5B}"/>
              </a:ext>
            </a:extLst>
          </p:cNvPr>
          <p:cNvSpPr txBox="1"/>
          <p:nvPr/>
        </p:nvSpPr>
        <p:spPr>
          <a:xfrm>
            <a:off x="6597711" y="694124"/>
            <a:ext cx="1694931" cy="1754089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ЕБС-ийн </a:t>
            </a:r>
            <a:r>
              <a:rPr lang="mn-M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дүгээр ангид элсэгчид </a:t>
            </a:r>
            <a:r>
              <a:rPr lang="en-US" sz="23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mn-MN" sz="23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="" xmlns:a16="http://schemas.microsoft.com/office/drawing/2014/main" id="{A8E02690-09DB-41E1-98EA-D3C753E57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1796480"/>
              </p:ext>
            </p:extLst>
          </p:nvPr>
        </p:nvGraphicFramePr>
        <p:xfrm>
          <a:off x="7872258" y="2435148"/>
          <a:ext cx="3734807" cy="34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2C2D6D2-F04C-4060-BEE1-E86CA3F8D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92" y="3287533"/>
            <a:ext cx="2155916" cy="143933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A61C652-97E7-4957-84B0-8264938A88CA}"/>
              </a:ext>
            </a:extLst>
          </p:cNvPr>
          <p:cNvGrpSpPr/>
          <p:nvPr/>
        </p:nvGrpSpPr>
        <p:grpSpPr>
          <a:xfrm>
            <a:off x="4798897" y="3897888"/>
            <a:ext cx="2741545" cy="2673764"/>
            <a:chOff x="1849112" y="2022822"/>
            <a:chExt cx="1371407" cy="1337501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0B3408A1-EF0B-4B82-A6B2-6C361B451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38" b="86436" l="6462" r="93538">
                          <a14:foregroundMark x1="52000" y1="49062" x2="52000" y2="490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0" t="7008" r="6490" b="14031"/>
            <a:stretch/>
          </p:blipFill>
          <p:spPr>
            <a:xfrm>
              <a:off x="1849112" y="2022822"/>
              <a:ext cx="1371407" cy="1337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0FF508BE-B15C-4904-8E44-962A3339E338}"/>
                </a:ext>
              </a:extLst>
            </p:cNvPr>
            <p:cNvSpPr txBox="1"/>
            <p:nvPr/>
          </p:nvSpPr>
          <p:spPr>
            <a:xfrm>
              <a:off x="1928533" y="2306045"/>
              <a:ext cx="92408" cy="3231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mn-MN" sz="359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CC810C0-2D23-40C9-9E46-82ED325A0A52}"/>
                </a:ext>
              </a:extLst>
            </p:cNvPr>
            <p:cNvSpPr txBox="1"/>
            <p:nvPr/>
          </p:nvSpPr>
          <p:spPr>
            <a:xfrm>
              <a:off x="1916908" y="2832823"/>
              <a:ext cx="1093493" cy="353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mn-MN" sz="1999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ЕБС-ийн үндсэн багш</a:t>
              </a:r>
              <a:endPara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78CA7188-3289-4980-BEA3-2FCAC6EE4080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EE36F2F1-AAC7-4A3B-8E41-770D6300D99C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2B35330D-950A-40B4-841C-45AED5EE0B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513EA57-F275-4E5E-B0EF-73E0AFF9D4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5119182" y="4464072"/>
            <a:ext cx="788132" cy="41272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72" y="67235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DA05852-6DE2-46BF-8510-417C8DD11220}"/>
              </a:ext>
            </a:extLst>
          </p:cNvPr>
          <p:cNvGrpSpPr/>
          <p:nvPr/>
        </p:nvGrpSpPr>
        <p:grpSpPr>
          <a:xfrm>
            <a:off x="1836135" y="114756"/>
            <a:ext cx="9240688" cy="338425"/>
            <a:chOff x="359235" y="92237"/>
            <a:chExt cx="4622483" cy="169291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359235" y="176883"/>
              <a:ext cx="3656066" cy="1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015301" y="92237"/>
              <a:ext cx="966417" cy="16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5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ХӨДӨӨ АЖ АХУЙ</a:t>
              </a:r>
              <a:endPara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6" name="Rectangle: Rounded Corners 8">
              <a:extLst>
                <a:ext uri="{FF2B5EF4-FFF2-40B4-BE49-F238E27FC236}">
                  <a16:creationId xmlns="" xmlns:a16="http://schemas.microsoft.com/office/drawing/2014/main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6121" y="567938"/>
            <a:ext cx="8620281" cy="455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Малын тоо 5 төрлөөр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45142"/>
              </p:ext>
            </p:extLst>
          </p:nvPr>
        </p:nvGraphicFramePr>
        <p:xfrm>
          <a:off x="1807558" y="1222934"/>
          <a:ext cx="8648844" cy="459224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30665">
                  <a:extLst>
                    <a:ext uri="{9D8B030D-6E8A-4147-A177-3AD203B41FA5}">
                      <a16:colId xmlns="" xmlns:a16="http://schemas.microsoft.com/office/drawing/2014/main" val="2960747964"/>
                    </a:ext>
                  </a:extLst>
                </a:gridCol>
                <a:gridCol w="1378424">
                  <a:extLst>
                    <a:ext uri="{9D8B030D-6E8A-4147-A177-3AD203B41FA5}">
                      <a16:colId xmlns="" xmlns:a16="http://schemas.microsoft.com/office/drawing/2014/main" val="528571383"/>
                    </a:ext>
                  </a:extLst>
                </a:gridCol>
                <a:gridCol w="1323833">
                  <a:extLst>
                    <a:ext uri="{9D8B030D-6E8A-4147-A177-3AD203B41FA5}">
                      <a16:colId xmlns="" xmlns:a16="http://schemas.microsoft.com/office/drawing/2014/main" val="649109681"/>
                    </a:ext>
                  </a:extLst>
                </a:gridCol>
                <a:gridCol w="1405719">
                  <a:extLst>
                    <a:ext uri="{9D8B030D-6E8A-4147-A177-3AD203B41FA5}">
                      <a16:colId xmlns="" xmlns:a16="http://schemas.microsoft.com/office/drawing/2014/main" val="3628640688"/>
                    </a:ext>
                  </a:extLst>
                </a:gridCol>
                <a:gridCol w="1282890">
                  <a:extLst>
                    <a:ext uri="{9D8B030D-6E8A-4147-A177-3AD203B41FA5}">
                      <a16:colId xmlns="" xmlns:a16="http://schemas.microsoft.com/office/drawing/2014/main" val="3290426236"/>
                    </a:ext>
                  </a:extLst>
                </a:gridCol>
                <a:gridCol w="1327313">
                  <a:extLst>
                    <a:ext uri="{9D8B030D-6E8A-4147-A177-3AD203B41FA5}">
                      <a16:colId xmlns="" xmlns:a16="http://schemas.microsoft.com/office/drawing/2014/main" val="1689145340"/>
                    </a:ext>
                  </a:extLst>
                </a:gridCol>
              </a:tblGrid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Төрөл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1725426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Тэмээ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8584491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Адуу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3 841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4 327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4 186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5 824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027216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Үхэр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3 436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2579534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Хонь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55 303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57 513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57 597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66 754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74 540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39086993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Ямаа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45 649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43 755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40 047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47 929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54 824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9529317"/>
                  </a:ext>
                </a:extLst>
              </a:tr>
              <a:tr h="65603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дүн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107 443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122 576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138 819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768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9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A20C4CD4-0B49-4670-A0F6-8DCA7E4AE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372900"/>
              </p:ext>
            </p:extLst>
          </p:nvPr>
        </p:nvGraphicFramePr>
        <p:xfrm>
          <a:off x="1857041" y="1016262"/>
          <a:ext cx="9036780" cy="534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6C386F-F634-4BC0-8FEA-1176350B0639}"/>
              </a:ext>
            </a:extLst>
          </p:cNvPr>
          <p:cNvSpPr txBox="1"/>
          <p:nvPr/>
        </p:nvSpPr>
        <p:spPr>
          <a:xfrm>
            <a:off x="6198999" y="1603014"/>
            <a:ext cx="4362810" cy="2091929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pPr algn="just"/>
            <a:r>
              <a: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сүргийн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дотор хонин сүрэг </a:t>
            </a:r>
            <a:r>
              <a:rPr lang="mn-MN" sz="23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53.7</a:t>
            </a:r>
            <a:r>
              <a:rPr lang="mn-MN" sz="1999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ямаан сүрэг </a:t>
            </a:r>
            <a:r>
              <a:rPr lang="mn-MN" sz="2399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39.5</a:t>
            </a:r>
            <a:r>
              <a:rPr lang="en-US" sz="23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n-US" sz="1999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ийг тус тус эзэлж байгаа нь </a:t>
            </a:r>
            <a:r>
              <a: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уламжлалт харьцаа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сүүлийн жилүүдэд </a:t>
            </a:r>
            <a:r>
              <a:rPr lang="mn-MN" sz="19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ихээхэн алдагдаж</a:t>
            </a:r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байгааг илэрхийлж байна.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BB7EED-AF79-450E-A31A-3B7EFB7D8C73}"/>
              </a:ext>
            </a:extLst>
          </p:cNvPr>
          <p:cNvSpPr txBox="1"/>
          <p:nvPr/>
        </p:nvSpPr>
        <p:spPr>
          <a:xfrm>
            <a:off x="1863414" y="451187"/>
            <a:ext cx="3019436" cy="430577"/>
          </a:xfrm>
          <a:prstGeom prst="rect">
            <a:avLst/>
          </a:prstGeom>
          <a:noFill/>
        </p:spPr>
        <p:txBody>
          <a:bodyPr wrap="non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сүргийн бүтэц, 2018 он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E26C38C-FA70-42B0-AC7D-CEE8456DF53B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FE90570-5FA7-406A-8789-A110D5A7152E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A99EC02-A0BF-41A1-836A-F9A365B6B033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7E256B8-BA27-4FD9-84EB-3BF1EF44D6F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2C59BACB-517E-4C67-BBA3-A76A0B821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6988CE16-B8B9-4457-AB5F-812F579495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10" y="41754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E0EC16-3339-4241-8BE4-3FCEC6E3A3B1}"/>
              </a:ext>
            </a:extLst>
          </p:cNvPr>
          <p:cNvSpPr txBox="1"/>
          <p:nvPr/>
        </p:nvSpPr>
        <p:spPr>
          <a:xfrm>
            <a:off x="1587087" y="587265"/>
            <a:ext cx="9459621" cy="861336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pPr algn="just"/>
            <a:r>
              <a:rPr lang="en-US" sz="2399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2399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9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999" dirty="0">
                <a:latin typeface="Arial" panose="020B0604020202020204" pitchFamily="34" charset="0"/>
                <a:cs typeface="Arial" panose="020B0604020202020204" pitchFamily="34" charset="0"/>
              </a:rPr>
              <a:t>оны жилийн эцсийн мал тооллогын дүнгээр </a:t>
            </a:r>
            <a:r>
              <a:rPr lang="mn-MN" sz="1999" dirty="0" smtClean="0">
                <a:latin typeface="Arial" panose="020B0604020202020204" pitchFamily="34" charset="0"/>
                <a:cs typeface="Arial" panose="020B0604020202020204" pitchFamily="34" charset="0"/>
              </a:rPr>
              <a:t>Баянжаргалан сумын хэмжээнд 138 819 толгой </a:t>
            </a:r>
            <a:r>
              <a:rPr lang="mn-MN" sz="1999" dirty="0">
                <a:latin typeface="Arial" panose="020B0604020202020204" pitchFamily="34" charset="0"/>
                <a:cs typeface="Arial" panose="020B0604020202020204" pitchFamily="34" charset="0"/>
              </a:rPr>
              <a:t>мал тоологдсон байна. </a:t>
            </a:r>
          </a:p>
        </p:txBody>
      </p:sp>
      <p:pic>
        <p:nvPicPr>
          <p:cNvPr id="14" name="Picture 2" descr="hurgat honi">
            <a:extLst>
              <a:ext uri="{FF2B5EF4-FFF2-40B4-BE49-F238E27FC236}">
                <a16:creationId xmlns="" xmlns:a16="http://schemas.microsoft.com/office/drawing/2014/main" id="{9EB823B7-0E4B-4DDA-9D81-E42ABFE3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09" y="4521948"/>
            <a:ext cx="2180001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3" descr="images (2)">
            <a:extLst>
              <a:ext uri="{FF2B5EF4-FFF2-40B4-BE49-F238E27FC236}">
                <a16:creationId xmlns="" xmlns:a16="http://schemas.microsoft.com/office/drawing/2014/main" id="{33F6800C-AECB-4616-AA4E-04C54BBA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96" y="1855126"/>
            <a:ext cx="1727200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7" name="Picture 4" descr="temee">
            <a:extLst>
              <a:ext uri="{FF2B5EF4-FFF2-40B4-BE49-F238E27FC236}">
                <a16:creationId xmlns="" xmlns:a16="http://schemas.microsoft.com/office/drawing/2014/main" id="{4ECE54E4-9EC2-4A67-9EDF-823532E7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689" y="1665006"/>
            <a:ext cx="2061692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" name="Picture 5" descr="uher">
            <a:extLst>
              <a:ext uri="{FF2B5EF4-FFF2-40B4-BE49-F238E27FC236}">
                <a16:creationId xmlns="" xmlns:a16="http://schemas.microsoft.com/office/drawing/2014/main" id="{4FD3758E-6B69-4113-BCF0-7DA14733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69" y="4576483"/>
            <a:ext cx="1710634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" name="Picture 6" descr="ymaa">
            <a:extLst>
              <a:ext uri="{FF2B5EF4-FFF2-40B4-BE49-F238E27FC236}">
                <a16:creationId xmlns="" xmlns:a16="http://schemas.microsoft.com/office/drawing/2014/main" id="{16B0C252-9909-4704-AB77-218F453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44" y="3592828"/>
            <a:ext cx="1727198" cy="143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221F338-A764-4DCE-8AA9-45130300D2C4}"/>
              </a:ext>
            </a:extLst>
          </p:cNvPr>
          <p:cNvSpPr/>
          <p:nvPr/>
        </p:nvSpPr>
        <p:spPr>
          <a:xfrm>
            <a:off x="6255657" y="1748510"/>
            <a:ext cx="2158200" cy="719667"/>
          </a:xfrm>
          <a:prstGeom prst="roundRect">
            <a:avLst/>
          </a:prstGeom>
          <a:solidFill>
            <a:srgbClr val="B25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195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6A04B195-DB81-46FE-A339-F5E0D1B24870}"/>
              </a:ext>
            </a:extLst>
          </p:cNvPr>
          <p:cNvSpPr/>
          <p:nvPr/>
        </p:nvSpPr>
        <p:spPr>
          <a:xfrm>
            <a:off x="3799305" y="2574793"/>
            <a:ext cx="2209609" cy="719667"/>
          </a:xfrm>
          <a:prstGeom prst="roundRect">
            <a:avLst/>
          </a:prstGeom>
          <a:solidFill>
            <a:schemeClr val="bg1"/>
          </a:solidFill>
          <a:ln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5 824</a:t>
            </a:r>
            <a:endParaRPr lang="mn-MN" sz="4798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710209E4-DDC2-416E-9547-E242DC5FEF43}"/>
              </a:ext>
            </a:extLst>
          </p:cNvPr>
          <p:cNvSpPr/>
          <p:nvPr/>
        </p:nvSpPr>
        <p:spPr>
          <a:xfrm>
            <a:off x="8419074" y="3553682"/>
            <a:ext cx="2374901" cy="719667"/>
          </a:xfrm>
          <a:prstGeom prst="roundRect">
            <a:avLst/>
          </a:prstGeom>
          <a:solidFill>
            <a:srgbClr val="B01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 436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932065BD-76FB-4815-9B55-D9E8FE7B7446}"/>
              </a:ext>
            </a:extLst>
          </p:cNvPr>
          <p:cNvSpPr/>
          <p:nvPr/>
        </p:nvSpPr>
        <p:spPr>
          <a:xfrm>
            <a:off x="2109533" y="3705586"/>
            <a:ext cx="2955679" cy="719667"/>
          </a:xfrm>
          <a:prstGeom prst="roundRect">
            <a:avLst/>
          </a:prstGeom>
          <a:solidFill>
            <a:srgbClr val="A0A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74 540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D041FFB9-2820-42D4-93AE-B34758B2B5ED}"/>
              </a:ext>
            </a:extLst>
          </p:cNvPr>
          <p:cNvSpPr/>
          <p:nvPr/>
        </p:nvSpPr>
        <p:spPr>
          <a:xfrm>
            <a:off x="4904109" y="5296150"/>
            <a:ext cx="3166534" cy="719667"/>
          </a:xfrm>
          <a:prstGeom prst="roundRect">
            <a:avLst/>
          </a:prstGeom>
          <a:solidFill>
            <a:srgbClr val="FF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699" tIns="91350" rIns="182699" bIns="91350" rtlCol="0" anchor="ctr"/>
          <a:lstStyle/>
          <a:p>
            <a:pPr algn="ctr"/>
            <a:r>
              <a:rPr lang="mn-MN" sz="4798" dirty="0" smtClean="0">
                <a:latin typeface="Arial" panose="020B0604020202020204" pitchFamily="34" charset="0"/>
                <a:cs typeface="Arial" panose="020B0604020202020204" pitchFamily="34" charset="0"/>
              </a:rPr>
              <a:t>54 824</a:t>
            </a:r>
            <a:endParaRPr lang="mn-MN" sz="47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44652" y="451424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642710"/>
              </p:ext>
            </p:extLst>
          </p:nvPr>
        </p:nvGraphicFramePr>
        <p:xfrm>
          <a:off x="1844652" y="1258544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844652" y="551007"/>
            <a:ext cx="333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>
                <a:solidFill>
                  <a:srgbClr val="B25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төрлөөр нь авч үзвэл:</a:t>
            </a:r>
          </a:p>
        </p:txBody>
      </p:sp>
      <p:pic>
        <p:nvPicPr>
          <p:cNvPr id="24" name="Picture 4" descr="temee">
            <a:extLst>
              <a:ext uri="{FF2B5EF4-FFF2-40B4-BE49-F238E27FC236}">
                <a16:creationId xmlns="" xmlns:a16="http://schemas.microsoft.com/office/drawing/2014/main" id="{4ECE54E4-9EC2-4A67-9EDF-823532E7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638" y="3532909"/>
            <a:ext cx="238007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196565" y="636090"/>
            <a:ext cx="3628855" cy="5684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Тэмээ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495282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3" descr="images (2)">
            <a:extLst>
              <a:ext uri="{FF2B5EF4-FFF2-40B4-BE49-F238E27FC236}">
                <a16:creationId xmlns="" xmlns:a16="http://schemas.microsoft.com/office/drawing/2014/main" id="{33F6800C-AECB-4616-AA4E-04C54BBA0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673" y="3186546"/>
            <a:ext cx="3288361" cy="297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717361" y="498534"/>
            <a:ext cx="3768436" cy="623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Адуу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71966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6ECB6-45EC-493C-8C47-21AB21A72AEA}"/>
              </a:ext>
            </a:extLst>
          </p:cNvPr>
          <p:cNvSpPr txBox="1"/>
          <p:nvPr/>
        </p:nvSpPr>
        <p:spPr>
          <a:xfrm flipH="1">
            <a:off x="923479" y="258376"/>
            <a:ext cx="9356196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599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8B295E-51B1-4390-85C5-FEA10D8FCD56}"/>
              </a:ext>
            </a:extLst>
          </p:cNvPr>
          <p:cNvSpPr txBox="1"/>
          <p:nvPr/>
        </p:nvSpPr>
        <p:spPr>
          <a:xfrm>
            <a:off x="923479" y="568927"/>
            <a:ext cx="10322276" cy="572453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 fontAlgn="base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Боржигон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1691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хондогод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бүр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отогуудад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нийт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отогтой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өнөөгийн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багтаж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байжээ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отог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дотроо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Номгон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номын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Нэхий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Чулууны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Хорхой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гучдуудад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хуваагддаг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хэмээх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жаргалтай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нутаг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маань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1924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Хэнтий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аймаг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Оцолсансарын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тулгын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чулуугаа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тулж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гал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голомтоо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бадраасан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түүхтэй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билээ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байгуулагдсанаас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хойш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1925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хөдөлмөрчдийн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хурлын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захиргаа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1927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МАХН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үүр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1937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1940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сургууль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хэрэглэгдийн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хоршоо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1945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булан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1960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цэцэрлэг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холбооны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салбар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 1975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эмийн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байгууллагууд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хөдөлмөрчиддөө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төрийн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үйлчилгээг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хүргэн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ажиллаж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ирлээ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Баянжаргалан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Улаанбаатар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хотоос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төвөөс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Говьсүмбэр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аймгаас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80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Өндөршил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Гурвансайхан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Говь-Угтаал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Цагаандэлгэр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Говь-Сүмбэр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Сүмбэр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Шивээговь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Дорноговь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Даланжаргалан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хиллэдэг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хайргархаг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цайвар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хужир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шаварлаг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элсэнцэр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буюу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хөлгөн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голлосон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толгодлог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гадаргатай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C58D224-E1D0-4D70-83B4-3F50377520CC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AA8CB0AE-708A-4357-957D-D04F7DF056C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E8EB1DD-5DD3-47BC-97E8-9A684569F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F5A7D04-A026-4ACA-8DEA-E05218C9C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7" y="69633"/>
            <a:ext cx="515131" cy="567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C6ECB6-45EC-493C-8C47-21AB21A72AEA}"/>
              </a:ext>
            </a:extLst>
          </p:cNvPr>
          <p:cNvSpPr txBox="1"/>
          <p:nvPr/>
        </p:nvSpPr>
        <p:spPr>
          <a:xfrm>
            <a:off x="9062170" y="138277"/>
            <a:ext cx="1953855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ТОВЧ ТҮҮХ</a:t>
            </a:r>
            <a:endParaRPr lang="en-US" sz="1599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9" y="732817"/>
            <a:ext cx="10553599" cy="563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05927" y="903275"/>
            <a:ext cx="100398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Боржигон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1691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хондогод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отогуудад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отогтой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өнөөгийн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багтаж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байжээ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отог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дотроо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догшин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Номгон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номын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Нэхий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Чулууны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Хорхой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гучид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гучдуудад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хуваагддаг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хэмээх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жаргалтай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энэ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нутаг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маань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1924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Хэнтий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аймаг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Оцолсансарын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хошуу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уулын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тулгын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чулуугаа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тулж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голомтоо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бадраасан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түүхтэй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билээ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байгуулагдсанаас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хойш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1925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хөдөлмөрчдийн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хурлын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захиргаа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1927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МАХН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үүр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1937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1940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бага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сургууль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хэрэглэгдийн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хоршоо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1945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Улаан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1960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цэцэрлэг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холбооны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салбар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 1975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эмийн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байгууллагууд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байгуулагдаж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хөдөлмөрчиддөө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төрийн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үйлчилгээг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хүргэн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ажиллаж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ирлээ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Баянжаргалан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Улаанбаатар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хотоос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300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төвөөс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150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Говьсүмбэр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аймгаас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80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зайтай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Өөрийн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Өндөршил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Гурвансайхан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Говь-Угтаал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Цагаандэлгэр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Говь-Сүмбэр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Сүмбэр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Шивээговь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Дорноговь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аймгийн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Даланжаргалан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сумдтай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хиллэдэг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хайргархаг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цайвар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хужир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шаварлаг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элсэнцэр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буюу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хөлгөн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шавранцар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голлосон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толгодлог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гадаргатай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680358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5" descr="uher">
            <a:extLst>
              <a:ext uri="{FF2B5EF4-FFF2-40B4-BE49-F238E27FC236}">
                <a16:creationId xmlns="" xmlns:a16="http://schemas.microsoft.com/office/drawing/2014/main" id="{4FD3758E-6B69-4113-BCF0-7DA147335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3" y="3357014"/>
            <a:ext cx="2808630" cy="289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641273" y="568857"/>
            <a:ext cx="2687782" cy="525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Үхэр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789338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2" descr="hurgat honi">
            <a:extLst>
              <a:ext uri="{FF2B5EF4-FFF2-40B4-BE49-F238E27FC236}">
                <a16:creationId xmlns="" xmlns:a16="http://schemas.microsoft.com/office/drawing/2014/main" id="{9EB823B7-0E4B-4DDA-9D81-E42ABFE31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6580" y="3283527"/>
            <a:ext cx="3200401" cy="279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613564" y="567107"/>
            <a:ext cx="2867891" cy="6503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Хонь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22109"/>
            <a:ext cx="515131" cy="567938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AEA3ACBF-CAAD-4897-A692-03863D9DB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947487"/>
              </p:ext>
            </p:extLst>
          </p:nvPr>
        </p:nvGraphicFramePr>
        <p:xfrm>
          <a:off x="1463495" y="1094509"/>
          <a:ext cx="9430326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Picture 6" descr="ymaa">
            <a:extLst>
              <a:ext uri="{FF2B5EF4-FFF2-40B4-BE49-F238E27FC236}">
                <a16:creationId xmlns="" xmlns:a16="http://schemas.microsoft.com/office/drawing/2014/main" id="{16B0C252-9909-4704-AB77-218F4536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8873" y="3574474"/>
            <a:ext cx="3522840" cy="275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779818" y="568857"/>
            <a:ext cx="2673927" cy="5256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Ямаа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DA05852-6DE2-46BF-8510-417C8DD11220}"/>
              </a:ext>
            </a:extLst>
          </p:cNvPr>
          <p:cNvGrpSpPr/>
          <p:nvPr/>
        </p:nvGrpSpPr>
        <p:grpSpPr>
          <a:xfrm>
            <a:off x="1836135" y="114756"/>
            <a:ext cx="9240688" cy="338425"/>
            <a:chOff x="359235" y="92237"/>
            <a:chExt cx="4622483" cy="169291"/>
          </a:xfrm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359235" y="176883"/>
              <a:ext cx="3656066" cy="1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015301" y="92237"/>
              <a:ext cx="966417" cy="16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n-MN" sz="15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ХӨДӨӨ АЖ АХУЙ</a:t>
              </a:r>
              <a:endPara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7" name="Rectangle: Rounded Corners 8">
              <a:extLst>
                <a:ext uri="{FF2B5EF4-FFF2-40B4-BE49-F238E27FC236}">
                  <a16:creationId xmlns="" xmlns:a16="http://schemas.microsoft.com/office/drawing/2014/main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6121" y="567938"/>
            <a:ext cx="8620281" cy="455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Малын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тоо багаар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03365"/>
              </p:ext>
            </p:extLst>
          </p:nvPr>
        </p:nvGraphicFramePr>
        <p:xfrm>
          <a:off x="1807558" y="1697032"/>
          <a:ext cx="8648844" cy="409969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30665">
                  <a:extLst>
                    <a:ext uri="{9D8B030D-6E8A-4147-A177-3AD203B41FA5}">
                      <a16:colId xmlns="" xmlns:a16="http://schemas.microsoft.com/office/drawing/2014/main" val="2960747964"/>
                    </a:ext>
                  </a:extLst>
                </a:gridCol>
                <a:gridCol w="1378424">
                  <a:extLst>
                    <a:ext uri="{9D8B030D-6E8A-4147-A177-3AD203B41FA5}">
                      <a16:colId xmlns="" xmlns:a16="http://schemas.microsoft.com/office/drawing/2014/main" val="528571383"/>
                    </a:ext>
                  </a:extLst>
                </a:gridCol>
                <a:gridCol w="1323833">
                  <a:extLst>
                    <a:ext uri="{9D8B030D-6E8A-4147-A177-3AD203B41FA5}">
                      <a16:colId xmlns="" xmlns:a16="http://schemas.microsoft.com/office/drawing/2014/main" val="649109681"/>
                    </a:ext>
                  </a:extLst>
                </a:gridCol>
                <a:gridCol w="1405719">
                  <a:extLst>
                    <a:ext uri="{9D8B030D-6E8A-4147-A177-3AD203B41FA5}">
                      <a16:colId xmlns="" xmlns:a16="http://schemas.microsoft.com/office/drawing/2014/main" val="3628640688"/>
                    </a:ext>
                  </a:extLst>
                </a:gridCol>
                <a:gridCol w="1282890">
                  <a:extLst>
                    <a:ext uri="{9D8B030D-6E8A-4147-A177-3AD203B41FA5}">
                      <a16:colId xmlns="" xmlns:a16="http://schemas.microsoft.com/office/drawing/2014/main" val="3290426236"/>
                    </a:ext>
                  </a:extLst>
                </a:gridCol>
                <a:gridCol w="1327313">
                  <a:extLst>
                    <a:ext uri="{9D8B030D-6E8A-4147-A177-3AD203B41FA5}">
                      <a16:colId xmlns="" xmlns:a16="http://schemas.microsoft.com/office/drawing/2014/main" val="1689145340"/>
                    </a:ext>
                  </a:extLst>
                </a:gridCol>
              </a:tblGrid>
              <a:tr h="783690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1725426"/>
                  </a:ext>
                </a:extLst>
              </a:tr>
              <a:tr h="837452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Шилийн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гол  1-р баг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45 060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41 465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49 288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55 650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8584491"/>
                  </a:ext>
                </a:extLst>
              </a:tr>
              <a:tr h="837452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Энгэр-Ус       2-р баг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55 144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56 235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54 627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64 072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72 147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027216"/>
                  </a:ext>
                </a:extLst>
              </a:tr>
              <a:tr h="857408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Аргатай         3-р баг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7 239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7 658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8 280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9 216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11 022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2579534"/>
                  </a:ext>
                </a:extLst>
              </a:tr>
              <a:tr h="783690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дүн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107 443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104 372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122 576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138 819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768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7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16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9327"/>
            <a:ext cx="515131" cy="567938"/>
          </a:xfrm>
          <a:prstGeom prst="rect">
            <a:avLst/>
          </a:prstGeom>
        </p:spPr>
      </p:pic>
      <mc:AlternateContent xmlns:mc="http://schemas.openxmlformats.org/markup-compatibility/2006">
        <mc:Choice xmlns="" xmlns:cx="http://schemas.microsoft.com/office/drawing/2014/chartex" Requires="cx">
          <p:graphicFrame>
            <p:nvGraphicFramePr>
              <p:cNvPr id="22" name="Chart 21"/>
              <p:cNvGraphicFramePr/>
              <p:nvPr>
                <p:extLst>
                  <p:ext uri="{D42A27DB-BD31-4B8C-83A1-F6EECF244321}">
                    <p14:modId xmlns:p14="http://schemas.microsoft.com/office/powerpoint/2010/main" val="1980722604"/>
                  </p:ext>
                </p:extLst>
              </p:nvPr>
            </p:nvGraphicFramePr>
            <p:xfrm>
              <a:off x="1687751" y="587266"/>
              <a:ext cx="8646420" cy="5791032"/>
            </p:xfrm>
            <a:graphic>
              <a:graphicData uri="http://schemas.microsoft.com/office/drawing/2014/chartex">
                <c:chart xmlns:c="http://schemas.openxmlformats.org/drawingml/2006/chart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2" name="Chart 21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751" y="587266"/>
                <a:ext cx="8646420" cy="57910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9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C6BA2C73-BDFB-4A15-82AE-CBFF12C72F0C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9807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A17E024-9D54-4185-97A1-41AABB2977D7}"/>
              </a:ext>
            </a:extLst>
          </p:cNvPr>
          <p:cNvSpPr txBox="1"/>
          <p:nvPr/>
        </p:nvSpPr>
        <p:spPr>
          <a:xfrm>
            <a:off x="8774638" y="138280"/>
            <a:ext cx="2119183" cy="430577"/>
          </a:xfrm>
          <a:prstGeom prst="rect">
            <a:avLst/>
          </a:prstGeom>
          <a:noFill/>
        </p:spPr>
        <p:txBody>
          <a:bodyPr wrap="square" lIns="182699" tIns="91350" rIns="182699" bIns="91350" rtlCol="0">
            <a:spAutoFit/>
          </a:bodyPr>
          <a:lstStyle/>
          <a:p>
            <a:r>
              <a:rPr lang="mn-MN" sz="15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ХӨДӨӨ АЖ АХУЙ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6E8DDA2-8C22-4DBB-ABE3-8015F8FC42F0}"/>
              </a:ext>
            </a:extLst>
          </p:cNvPr>
          <p:cNvGrpSpPr/>
          <p:nvPr/>
        </p:nvGrpSpPr>
        <p:grpSpPr>
          <a:xfrm>
            <a:off x="1463495" y="6359889"/>
            <a:ext cx="9552532" cy="359833"/>
            <a:chOff x="159171" y="3181417"/>
            <a:chExt cx="4778477" cy="180000"/>
          </a:xfrm>
        </p:grpSpPr>
        <p:sp>
          <p:nvSpPr>
            <p:cNvPr id="6" name="Rectangle: Rounded Corners 28">
              <a:extLst>
                <a:ext uri="{FF2B5EF4-FFF2-40B4-BE49-F238E27FC236}">
                  <a16:creationId xmlns="" xmlns:a16="http://schemas.microsoft.com/office/drawing/2014/main" id="{B1482988-C06D-4BA5-804F-3FF1A8C900EB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D7913793-DDC7-475C-9CC4-34EFF07827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4A0FC01E-F349-4CAF-9F57-F5BA36379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1" y="19327"/>
            <a:ext cx="515131" cy="5679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27"/>
            <a:ext cx="12191999" cy="63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5BD47E9-F592-4804-8F63-82B386D54426}"/>
              </a:ext>
            </a:extLst>
          </p:cNvPr>
          <p:cNvGrpSpPr/>
          <p:nvPr/>
        </p:nvGrpSpPr>
        <p:grpSpPr>
          <a:xfrm>
            <a:off x="1577334" y="1140282"/>
            <a:ext cx="9308147" cy="2516549"/>
            <a:chOff x="5173084" y="4062513"/>
            <a:chExt cx="4656228" cy="1258857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82E0D42-62F9-4251-AEC6-921CC381EC7F}"/>
                </a:ext>
              </a:extLst>
            </p:cNvPr>
            <p:cNvSpPr txBox="1"/>
            <p:nvPr/>
          </p:nvSpPr>
          <p:spPr>
            <a:xfrm>
              <a:off x="5173084" y="4062513"/>
              <a:ext cx="4656228" cy="66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3998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Дундговь аймагтай</a:t>
              </a:r>
              <a:r>
                <a:rPr lang="mn-MN" sz="3998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холбоотой </a:t>
              </a:r>
              <a:r>
                <a:rPr lang="mn-MN" sz="3998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ВЭБ</a:t>
              </a:r>
              <a:r>
                <a:rPr lang="mn-MN" sz="3998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хуудсууд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180871B-BBAC-4266-9EDF-F2916756B1D6}"/>
                </a:ext>
              </a:extLst>
            </p:cNvPr>
            <p:cNvSpPr txBox="1"/>
            <p:nvPr/>
          </p:nvSpPr>
          <p:spPr>
            <a:xfrm>
              <a:off x="6027927" y="4782640"/>
              <a:ext cx="3801385" cy="53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381" indent="-685381">
                <a:buFont typeface="Wingdings" panose="05000000000000000000" pitchFamily="2" charset="2"/>
                <a:buChar char="Ø"/>
              </a:pP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</a:t>
              </a: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www.</a:t>
              </a: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dundgovi</a:t>
              </a: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.gov.mn</a:t>
              </a:r>
              <a:endParaRPr lang="en-US" sz="3199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85381" indent="-685381">
                <a:buFont typeface="Wingdings" panose="05000000000000000000" pitchFamily="2" charset="2"/>
                <a:buChar char="Ø"/>
              </a:pPr>
              <a:r>
                <a:rPr lang="en-US" sz="3199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http://www.dundgovi.nso.mn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8EC9CFC-3F79-43D4-BD85-A9F962ACCD76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67648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633C753-03B1-47CD-BE0B-01F40D3F1B0E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84920CE-7284-4024-9AD5-C3CAF436765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FC9766E5-F428-47DA-91F0-DC4D84C2B6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36650F1-D75B-4049-9475-0E2C1AAD1E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22" y="69635"/>
            <a:ext cx="515131" cy="567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05945" y="91663"/>
            <a:ext cx="2835837" cy="4788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ЦАХИМ ХАЯГ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927" y="563008"/>
            <a:ext cx="1010806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Аль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улиралд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таван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хошуу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идээшин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дасах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хосолсон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нутаг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Нутгийн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хөрсөнд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гашуу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ерхөг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хазаар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хөмүүл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хялгана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голлон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Чихэр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өвс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царван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таван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бажууна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буйлс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хайлс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яргай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бургас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модлог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ургана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Далайн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түвшинээс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дээш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1521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өргөгдсөн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Хараатын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1465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өргөгдсөн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Нэмнээ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Энгэрийн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Хөөт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даравгай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уудам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говиудтай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Зүүн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гашуун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элгэн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Хөөт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толгой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Сэрвэн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Аргатай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17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булагтай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Хавиргын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Нэмнээгийн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Энгэрийн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Могойн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гэсэн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дөрвөн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нууртай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Манай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эриний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өмнөх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чулуун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зэвсгийн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үеийн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дурсгалын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чухал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сэдэв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хадны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бичээс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зураг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сайгүй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байдаг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Сэрвэн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ганга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байгалийн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сонин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тогтоцтой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16-р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зууны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үеийн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Өөлдийн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ширүүн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тулалдаан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нутагт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болж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байсныг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гэрчлэх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өндөрлөг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чулуун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харуул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хамгаалалт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Саруулын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Буурлын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бичигт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могойн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чулуун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хэрэм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Зараа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Баянцогтын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булш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хиргэсгүүр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зэргийг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дурьдахад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таатай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байна.Тус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нь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байгалийн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баялаг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хүрэн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нүүрс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жонш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төмрийн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хүдэр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өнгөт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металл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шаазангийн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шавар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цементийн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материалаар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элбэг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Агаарын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дундаж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температур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өвөл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1-2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сард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хүйтэрдэг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7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сарын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сүүлчээр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хүртэл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зундаа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35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хэм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хүрч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халдаг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тэрс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уур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амьсгалтай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боловч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зундаа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бороо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хуртай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ургамал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сайн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ургадаг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63414" y="353622"/>
            <a:ext cx="7196668" cy="0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7" y="69633"/>
            <a:ext cx="515131" cy="567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6ECB6-45EC-493C-8C47-21AB21A72AEA}"/>
              </a:ext>
            </a:extLst>
          </p:cNvPr>
          <p:cNvSpPr txBox="1"/>
          <p:nvPr/>
        </p:nvSpPr>
        <p:spPr>
          <a:xfrm>
            <a:off x="9062170" y="138277"/>
            <a:ext cx="1953855" cy="430650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r>
              <a:rPr lang="mn-MN" sz="159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ТОВЧ ТҮҮХ</a:t>
            </a:r>
            <a:endParaRPr lang="en-US" sz="1599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C58D224-E1D0-4D70-83B4-3F50377520CC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AA8CB0AE-708A-4357-957D-D04F7DF056C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E8EB1DD-5DD3-47BC-97E8-9A684569F9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2F5A7D04-A026-4ACA-8DEA-E05218C9C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10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D3006C-2E4D-4745-8397-4CD786FBD66F}"/>
              </a:ext>
            </a:extLst>
          </p:cNvPr>
          <p:cNvSpPr txBox="1"/>
          <p:nvPr/>
        </p:nvSpPr>
        <p:spPr>
          <a:xfrm>
            <a:off x="1649243" y="3936754"/>
            <a:ext cx="9397465" cy="49220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sz="1999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999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DA32C0-8426-4549-926B-4C91A2F792C2}"/>
              </a:ext>
            </a:extLst>
          </p:cNvPr>
          <p:cNvSpPr txBox="1"/>
          <p:nvPr/>
        </p:nvSpPr>
        <p:spPr>
          <a:xfrm>
            <a:off x="1366676" y="430239"/>
            <a:ext cx="9397465" cy="553889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fontAlgn="base"/>
            <a:r>
              <a:rPr lang="mn-MN" sz="2399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FE64C1D-6AD6-4CB6-8542-07BC9E0B6E4E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042D8BBF-9C05-41A8-B4B7-7D9D05C23FBF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A64E780-2EAA-40CA-9900-8DF3F5987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CD52C29D-C679-479D-8E31-49FC6FAE6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4" y="139245"/>
            <a:ext cx="515131" cy="567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07" y="891097"/>
            <a:ext cx="8397355" cy="2168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нийт хүн ам 1276  үүнээс эрэгтэй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682</a:t>
            </a:r>
            <a:r>
              <a:rPr lang="mn-M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эмэгтэй 594</a:t>
            </a:r>
          </a:p>
          <a:p>
            <a:pPr algn="ctr"/>
            <a:r>
              <a:rPr lang="mn-MN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төвд 545, хөдөөд 731 оршин суудаг</a:t>
            </a:r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Шилийн гол 1-р баг 278, Энгэр-Ус 2-р баг 453, Аргатай 3-р баг 545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15976"/>
              </p:ext>
            </p:extLst>
          </p:nvPr>
        </p:nvGraphicFramePr>
        <p:xfrm>
          <a:off x="1463493" y="3323082"/>
          <a:ext cx="8300538" cy="224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275">
                  <a:extLst>
                    <a:ext uri="{9D8B030D-6E8A-4147-A177-3AD203B41FA5}">
                      <a16:colId xmlns="" xmlns:a16="http://schemas.microsoft.com/office/drawing/2014/main" val="2263001999"/>
                    </a:ext>
                  </a:extLst>
                </a:gridCol>
                <a:gridCol w="1825809">
                  <a:extLst>
                    <a:ext uri="{9D8B030D-6E8A-4147-A177-3AD203B41FA5}">
                      <a16:colId xmlns="" xmlns:a16="http://schemas.microsoft.com/office/drawing/2014/main" val="2217209560"/>
                    </a:ext>
                  </a:extLst>
                </a:gridCol>
                <a:gridCol w="2053362">
                  <a:extLst>
                    <a:ext uri="{9D8B030D-6E8A-4147-A177-3AD203B41FA5}">
                      <a16:colId xmlns="" xmlns:a16="http://schemas.microsoft.com/office/drawing/2014/main" val="779379308"/>
                    </a:ext>
                  </a:extLst>
                </a:gridCol>
                <a:gridCol w="2089092">
                  <a:extLst>
                    <a:ext uri="{9D8B030D-6E8A-4147-A177-3AD203B41FA5}">
                      <a16:colId xmlns="" xmlns:a16="http://schemas.microsoft.com/office/drawing/2014/main" val="3888102818"/>
                    </a:ext>
                  </a:extLst>
                </a:gridCol>
              </a:tblGrid>
              <a:tr h="56130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Бүгд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Эрэгтэй</a:t>
                      </a:r>
                      <a:r>
                        <a:rPr lang="mn-M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Эмэгтэй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3066165"/>
                  </a:ext>
                </a:extLst>
              </a:tr>
              <a:tr h="561301"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Баянжаргалан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948061"/>
                  </a:ext>
                </a:extLst>
              </a:tr>
              <a:tr h="561301"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 төвд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5902363"/>
                  </a:ext>
                </a:extLst>
              </a:tr>
              <a:tr h="561301">
                <a:tc>
                  <a:txBody>
                    <a:bodyPr/>
                    <a:lstStyle/>
                    <a:p>
                      <a:pPr algn="ctr"/>
                      <a:r>
                        <a:rPr lang="mn-MN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Хөдөөд 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2842732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8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D3006C-2E4D-4745-8397-4CD786FBD66F}"/>
              </a:ext>
            </a:extLst>
          </p:cNvPr>
          <p:cNvSpPr txBox="1"/>
          <p:nvPr/>
        </p:nvSpPr>
        <p:spPr>
          <a:xfrm>
            <a:off x="8316686" y="813470"/>
            <a:ext cx="3195533" cy="4924188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algn="just"/>
            <a:r>
              <a:rPr lang="mn-MN" sz="1999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mn-MN" sz="1999" dirty="0" smtClean="0">
              <a:solidFill>
                <a:srgbClr val="4472C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mn-MN" sz="2400" dirty="0" smtClean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Өмнөх онтой харьцуулахад сумын хүн ам 6.7 хувиар өссөн байна. Багуудаар нь авч үзвэл Шилийн гол баг 9.8%, Энгэр-Ус баг 2.4%, Аргатай 9 хувиар тус тус өссөн байна. </a:t>
            </a:r>
          </a:p>
          <a:p>
            <a:pPr algn="just"/>
            <a:endParaRPr lang="en-US" sz="2400" dirty="0">
              <a:solidFill>
                <a:srgbClr val="4472C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3C4D6C66-4042-49C1-BDD8-50AC3BF273F4}"/>
              </a:ext>
            </a:extLst>
          </p:cNvPr>
          <p:cNvCxnSpPr>
            <a:cxnSpLocks/>
          </p:cNvCxnSpPr>
          <p:nvPr/>
        </p:nvCxnSpPr>
        <p:spPr>
          <a:xfrm flipH="1">
            <a:off x="1863417" y="353786"/>
            <a:ext cx="6732727" cy="2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FE64C1D-6AD6-4CB6-8542-07BC9E0B6E4E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042D8BBF-9C05-41A8-B4B7-7D9D05C23FBF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A64E780-2EAA-40CA-9900-8DF3F5987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CD52C29D-C679-479D-8E31-49FC6FAE6E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E3EA3E-11B7-43AD-BD93-487D9AF1827F}"/>
              </a:ext>
            </a:extLst>
          </p:cNvPr>
          <p:cNvSpPr txBox="1"/>
          <p:nvPr/>
        </p:nvSpPr>
        <p:spPr>
          <a:xfrm>
            <a:off x="1463492" y="3515727"/>
            <a:ext cx="9535034" cy="492205"/>
          </a:xfrm>
          <a:prstGeom prst="rect">
            <a:avLst/>
          </a:prstGeom>
          <a:noFill/>
        </p:spPr>
        <p:txBody>
          <a:bodyPr wrap="square" lIns="182765" tIns="91386" rIns="182765" bIns="91386" rtlCol="0">
            <a:spAutoFit/>
          </a:bodyPr>
          <a:lstStyle/>
          <a:p>
            <a:pPr lvl="0" algn="just"/>
            <a:r>
              <a:rPr lang="mn-MN" sz="1999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84" y="69653"/>
            <a:ext cx="515131" cy="567938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72273498"/>
              </p:ext>
            </p:extLst>
          </p:nvPr>
        </p:nvGraphicFramePr>
        <p:xfrm>
          <a:off x="1095396" y="637591"/>
          <a:ext cx="7003575" cy="544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5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8ED0CC2-641C-498F-88EF-3413954906E2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CBE01A6C-648E-44D9-BF69-94CCB8768275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CF9D89B-8DE0-4F36-803E-F1F25FD6E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B2731EC-4A15-4748-93C7-2BC7DCF2FF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95" y="69632"/>
            <a:ext cx="517220" cy="570241"/>
          </a:xfrm>
          <a:prstGeom prst="rect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20238111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1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F4FC7D5-AA91-438F-805B-ED398A7E96A0}"/>
              </a:ext>
            </a:extLst>
          </p:cNvPr>
          <p:cNvGrpSpPr/>
          <p:nvPr/>
        </p:nvGrpSpPr>
        <p:grpSpPr>
          <a:xfrm>
            <a:off x="1463493" y="6359889"/>
            <a:ext cx="9552532" cy="359833"/>
            <a:chOff x="159171" y="3181417"/>
            <a:chExt cx="4778477" cy="18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7" y="69632"/>
            <a:ext cx="515131" cy="5679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46361"/>
              </p:ext>
            </p:extLst>
          </p:nvPr>
        </p:nvGraphicFramePr>
        <p:xfrm>
          <a:off x="2032000" y="719666"/>
          <a:ext cx="812800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943">
                  <a:extLst>
                    <a:ext uri="{9D8B030D-6E8A-4147-A177-3AD203B41FA5}">
                      <a16:colId xmlns="" xmlns:a16="http://schemas.microsoft.com/office/drawing/2014/main" val="2203515860"/>
                    </a:ext>
                  </a:extLst>
                </a:gridCol>
                <a:gridCol w="1175657">
                  <a:extLst>
                    <a:ext uri="{9D8B030D-6E8A-4147-A177-3AD203B41FA5}">
                      <a16:colId xmlns="" xmlns:a16="http://schemas.microsoft.com/office/drawing/2014/main" val="4190545218"/>
                    </a:ext>
                  </a:extLst>
                </a:gridCol>
                <a:gridCol w="1132114">
                  <a:extLst>
                    <a:ext uri="{9D8B030D-6E8A-4147-A177-3AD203B41FA5}">
                      <a16:colId xmlns="" xmlns:a16="http://schemas.microsoft.com/office/drawing/2014/main" val="295334718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2370492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317132300"/>
                    </a:ext>
                  </a:extLst>
                </a:gridCol>
                <a:gridCol w="1001488">
                  <a:extLst>
                    <a:ext uri="{9D8B030D-6E8A-4147-A177-3AD203B41FA5}">
                      <a16:colId xmlns="" xmlns:a16="http://schemas.microsoft.com/office/drawing/2014/main" val="1667733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r>
                        <a:rPr lang="mn-MN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2015-2016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2016-2017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3413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ЕБС суралцагчийн тоо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026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1-р ангид элсэгчид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5480849"/>
                  </a:ext>
                </a:extLst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032000" y="2459212"/>
            <a:ext cx="8128002" cy="37775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mn-M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Алдарт эхийн одонтой эхчүүд 114 </a:t>
            </a:r>
            <a:r>
              <a:rPr lang="mn-MN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b="1" dirty="0" smtClean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49766" y="415776"/>
            <a:ext cx="9030407" cy="338425"/>
            <a:chOff x="359227" y="69171"/>
            <a:chExt cx="4517294" cy="16929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256">
            <a:off x="7192775" y="3656522"/>
            <a:ext cx="2931089" cy="2731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206">
            <a:off x="2208981" y="3628103"/>
            <a:ext cx="2687483" cy="2608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Down Arrow 18"/>
          <p:cNvSpPr/>
          <p:nvPr/>
        </p:nvSpPr>
        <p:spPr>
          <a:xfrm>
            <a:off x="4130580" y="3138898"/>
            <a:ext cx="100185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49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6818063" y="3138898"/>
            <a:ext cx="1295794" cy="97840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6" name="Rectangle: Rounded Corners 8">
              <a:extLst>
                <a:ext uri="{FF2B5EF4-FFF2-40B4-BE49-F238E27FC236}">
                  <a16:creationId xmlns="" xmlns:a16="http://schemas.microsoft.com/office/drawing/2014/main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mn-MN" sz="179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36121" y="567938"/>
            <a:ext cx="8620281" cy="455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Багаар өрх, хүн ам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22407"/>
              </p:ext>
            </p:extLst>
          </p:nvPr>
        </p:nvGraphicFramePr>
        <p:xfrm>
          <a:off x="1436198" y="1307531"/>
          <a:ext cx="9020203" cy="45270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34548">
                  <a:extLst>
                    <a:ext uri="{9D8B030D-6E8A-4147-A177-3AD203B41FA5}">
                      <a16:colId xmlns="" xmlns:a16="http://schemas.microsoft.com/office/drawing/2014/main" val="2761518553"/>
                    </a:ext>
                  </a:extLst>
                </a:gridCol>
                <a:gridCol w="1286290">
                  <a:extLst>
                    <a:ext uri="{9D8B030D-6E8A-4147-A177-3AD203B41FA5}">
                      <a16:colId xmlns="" xmlns:a16="http://schemas.microsoft.com/office/drawing/2014/main" val="1381160112"/>
                    </a:ext>
                  </a:extLst>
                </a:gridCol>
                <a:gridCol w="1407816">
                  <a:extLst>
                    <a:ext uri="{9D8B030D-6E8A-4147-A177-3AD203B41FA5}">
                      <a16:colId xmlns="" xmlns:a16="http://schemas.microsoft.com/office/drawing/2014/main" val="3930442867"/>
                    </a:ext>
                  </a:extLst>
                </a:gridCol>
                <a:gridCol w="1243073">
                  <a:extLst>
                    <a:ext uri="{9D8B030D-6E8A-4147-A177-3AD203B41FA5}">
                      <a16:colId xmlns="" xmlns:a16="http://schemas.microsoft.com/office/drawing/2014/main" val="3426480408"/>
                    </a:ext>
                  </a:extLst>
                </a:gridCol>
                <a:gridCol w="1213118">
                  <a:extLst>
                    <a:ext uri="{9D8B030D-6E8A-4147-A177-3AD203B41FA5}">
                      <a16:colId xmlns="" xmlns:a16="http://schemas.microsoft.com/office/drawing/2014/main" val="2658168560"/>
                    </a:ext>
                  </a:extLst>
                </a:gridCol>
                <a:gridCol w="1078328">
                  <a:extLst>
                    <a:ext uri="{9D8B030D-6E8A-4147-A177-3AD203B41FA5}">
                      <a16:colId xmlns="" xmlns:a16="http://schemas.microsoft.com/office/drawing/2014/main" val="363513974"/>
                    </a:ext>
                  </a:extLst>
                </a:gridCol>
                <a:gridCol w="1157030">
                  <a:extLst>
                    <a:ext uri="{9D8B030D-6E8A-4147-A177-3AD203B41FA5}">
                      <a16:colId xmlns="" xmlns:a16="http://schemas.microsoft.com/office/drawing/2014/main" val="1287886275"/>
                    </a:ext>
                  </a:extLst>
                </a:gridCol>
              </a:tblGrid>
              <a:tr h="503009">
                <a:tc gridSpan="2"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4467367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Шилийн гол  1-р баг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183827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258812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Энгэр-Ус       2-р баг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6281602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9260692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Аргатай</a:t>
                      </a:r>
                      <a:r>
                        <a:rPr lang="mn-M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3-р баг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4474025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9537177"/>
                  </a:ext>
                </a:extLst>
              </a:tr>
              <a:tr h="503009">
                <a:tc rowSpan="2">
                  <a:txBody>
                    <a:bodyPr/>
                    <a:lstStyle/>
                    <a:p>
                      <a:pPr algn="ctr"/>
                      <a:endParaRPr lang="mn-M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 дүн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Өрх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5359585"/>
                  </a:ext>
                </a:extLst>
              </a:tr>
              <a:tr h="5030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 ам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9104656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1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F4FC7D5-AA91-438F-805B-ED398A7E96A0}"/>
              </a:ext>
            </a:extLst>
          </p:cNvPr>
          <p:cNvGrpSpPr/>
          <p:nvPr/>
        </p:nvGrpSpPr>
        <p:grpSpPr>
          <a:xfrm>
            <a:off x="1436197" y="6290257"/>
            <a:ext cx="9552532" cy="359833"/>
            <a:chOff x="159171" y="3181417"/>
            <a:chExt cx="4778477" cy="180000"/>
          </a:xfrm>
        </p:grpSpPr>
        <p:sp>
          <p:nvSpPr>
            <p:cNvPr id="3" name="Rectangle: Rounded Corners 8">
              <a:extLst>
                <a:ext uri="{FF2B5EF4-FFF2-40B4-BE49-F238E27FC236}">
                  <a16:creationId xmlns="" xmlns:a16="http://schemas.microsoft.com/office/drawing/2014/main" id="{FD713E3E-67FE-494F-A54A-7FE8E9884DA2}"/>
                </a:ext>
              </a:extLst>
            </p:cNvPr>
            <p:cNvSpPr/>
            <p:nvPr/>
          </p:nvSpPr>
          <p:spPr>
            <a:xfrm>
              <a:off x="4311361" y="3181417"/>
              <a:ext cx="360000" cy="180000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7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BDC33717-0D17-4179-ACE1-EF25BF70C2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171" y="3271417"/>
              <a:ext cx="4140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939A738C-9D7F-43EA-B535-D30C3C407F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5648" y="3271417"/>
              <a:ext cx="252000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31" y="0"/>
            <a:ext cx="515131" cy="5679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9832590-F6BE-44BF-B89E-7A36F3AAC638}"/>
              </a:ext>
            </a:extLst>
          </p:cNvPr>
          <p:cNvGrpSpPr/>
          <p:nvPr/>
        </p:nvGrpSpPr>
        <p:grpSpPr>
          <a:xfrm>
            <a:off x="1863414" y="138278"/>
            <a:ext cx="9030407" cy="338425"/>
            <a:chOff x="359227" y="69171"/>
            <a:chExt cx="4517294" cy="169291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3C4D6C66-4042-49C1-BDD8-50AC3BF273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227" y="176893"/>
              <a:ext cx="3960000" cy="0"/>
            </a:xfrm>
            <a:prstGeom prst="line">
              <a:avLst/>
            </a:prstGeom>
            <a:ln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8C6ECB6-45EC-493C-8C47-21AB21A72AEA}"/>
                </a:ext>
              </a:extLst>
            </p:cNvPr>
            <p:cNvSpPr txBox="1"/>
            <p:nvPr/>
          </p:nvSpPr>
          <p:spPr>
            <a:xfrm>
              <a:off x="4308737" y="69171"/>
              <a:ext cx="567784" cy="16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n-MN" sz="1599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ХҮН АМ</a:t>
              </a: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21159"/>
              </p:ext>
            </p:extLst>
          </p:nvPr>
        </p:nvGraphicFramePr>
        <p:xfrm>
          <a:off x="1693761" y="3141406"/>
          <a:ext cx="9647749" cy="3025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9150">
                  <a:extLst>
                    <a:ext uri="{9D8B030D-6E8A-4147-A177-3AD203B41FA5}">
                      <a16:colId xmlns="" xmlns:a16="http://schemas.microsoft.com/office/drawing/2014/main" val="1558460539"/>
                    </a:ext>
                  </a:extLst>
                </a:gridCol>
                <a:gridCol w="1322342">
                  <a:extLst>
                    <a:ext uri="{9D8B030D-6E8A-4147-A177-3AD203B41FA5}">
                      <a16:colId xmlns="" xmlns:a16="http://schemas.microsoft.com/office/drawing/2014/main" val="406920701"/>
                    </a:ext>
                  </a:extLst>
                </a:gridCol>
                <a:gridCol w="1081916">
                  <a:extLst>
                    <a:ext uri="{9D8B030D-6E8A-4147-A177-3AD203B41FA5}">
                      <a16:colId xmlns="" xmlns:a16="http://schemas.microsoft.com/office/drawing/2014/main" val="735099373"/>
                    </a:ext>
                  </a:extLst>
                </a:gridCol>
                <a:gridCol w="961702">
                  <a:extLst>
                    <a:ext uri="{9D8B030D-6E8A-4147-A177-3AD203B41FA5}">
                      <a16:colId xmlns="" xmlns:a16="http://schemas.microsoft.com/office/drawing/2014/main" val="3218566089"/>
                    </a:ext>
                  </a:extLst>
                </a:gridCol>
                <a:gridCol w="1081916">
                  <a:extLst>
                    <a:ext uri="{9D8B030D-6E8A-4147-A177-3AD203B41FA5}">
                      <a16:colId xmlns="" xmlns:a16="http://schemas.microsoft.com/office/drawing/2014/main" val="598716183"/>
                    </a:ext>
                  </a:extLst>
                </a:gridCol>
                <a:gridCol w="1085251">
                  <a:extLst>
                    <a:ext uri="{9D8B030D-6E8A-4147-A177-3AD203B41FA5}">
                      <a16:colId xmlns="" xmlns:a16="http://schemas.microsoft.com/office/drawing/2014/main" val="426087139"/>
                    </a:ext>
                  </a:extLst>
                </a:gridCol>
                <a:gridCol w="1205472">
                  <a:extLst>
                    <a:ext uri="{9D8B030D-6E8A-4147-A177-3AD203B41FA5}">
                      <a16:colId xmlns="" xmlns:a16="http://schemas.microsoft.com/office/drawing/2014/main" val="1160495984"/>
                    </a:ext>
                  </a:extLst>
                </a:gridCol>
              </a:tblGrid>
              <a:tr h="67995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Баянжаргалан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сумын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амын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хүйсийн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бүтцийн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үзүүлэлтүүд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2013-2018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56973329"/>
                  </a:ext>
                </a:extLst>
              </a:tr>
              <a:tr h="324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Үзүүлэлтүүд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n-MN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8129296"/>
                  </a:ext>
                </a:extLst>
              </a:tr>
              <a:tr h="324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</a:t>
                      </a:r>
                      <a:r>
                        <a:rPr lang="mn-MN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1276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2447678"/>
                  </a:ext>
                </a:extLst>
              </a:tr>
              <a:tr h="324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эмэгтэй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606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2396889"/>
                  </a:ext>
                </a:extLst>
              </a:tr>
              <a:tr h="3662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Үүнээс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эрэгтэй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mn-MN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       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12595134"/>
                  </a:ext>
                </a:extLst>
              </a:tr>
              <a:tr h="679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Жилийн өсөлтийн коэффициент 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r>
                        <a:rPr lang="mn-MN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8746867"/>
                  </a:ext>
                </a:extLst>
              </a:tr>
              <a:tr h="324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Хүйсийн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харьцаа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118.1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116.4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115.7</a:t>
                      </a: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mn-MN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8105130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84561816"/>
              </p:ext>
            </p:extLst>
          </p:nvPr>
        </p:nvGraphicFramePr>
        <p:xfrm>
          <a:off x="2198300" y="692047"/>
          <a:ext cx="8128000" cy="253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3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977</Words>
  <Application>Microsoft Office PowerPoint</Application>
  <PresentationFormat>Widescreen</PresentationFormat>
  <Paragraphs>528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Byambasuren</cp:lastModifiedBy>
  <cp:revision>87</cp:revision>
  <dcterms:created xsi:type="dcterms:W3CDTF">2019-09-09T07:40:06Z</dcterms:created>
  <dcterms:modified xsi:type="dcterms:W3CDTF">2019-10-10T07:59:47Z</dcterms:modified>
</cp:coreProperties>
</file>