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7" r:id="rId2"/>
    <p:sldId id="258" r:id="rId3"/>
    <p:sldId id="311" r:id="rId4"/>
    <p:sldId id="259" r:id="rId5"/>
    <p:sldId id="260" r:id="rId6"/>
    <p:sldId id="261" r:id="rId7"/>
    <p:sldId id="262" r:id="rId8"/>
    <p:sldId id="307" r:id="rId9"/>
    <p:sldId id="313" r:id="rId10"/>
    <p:sldId id="312" r:id="rId11"/>
    <p:sldId id="270" r:id="rId12"/>
    <p:sldId id="278" r:id="rId13"/>
    <p:sldId id="285" r:id="rId14"/>
    <p:sldId id="289" r:id="rId15"/>
    <p:sldId id="308" r:id="rId16"/>
    <p:sldId id="297" r:id="rId17"/>
    <p:sldId id="298" r:id="rId18"/>
    <p:sldId id="314" r:id="rId19"/>
    <p:sldId id="318" r:id="rId20"/>
    <p:sldId id="317" r:id="rId21"/>
    <p:sldId id="316" r:id="rId22"/>
    <p:sldId id="315" r:id="rId23"/>
    <p:sldId id="309" r:id="rId24"/>
    <p:sldId id="310" r:id="rId25"/>
    <p:sldId id="319" r:id="rId26"/>
    <p:sldId id="306" r:id="rId27"/>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32" autoAdjust="0"/>
    <p:restoredTop sz="94660"/>
  </p:normalViewPr>
  <p:slideViewPr>
    <p:cSldViewPr snapToGrid="0">
      <p:cViewPr varScale="1">
        <p:scale>
          <a:sx n="111" d="100"/>
          <a:sy n="111" d="100"/>
        </p:scale>
        <p:origin x="126"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4.3100781215248796E-2"/>
          <c:y val="0.18848361907222699"/>
          <c:w val="0.65636819557003756"/>
          <c:h val="0.72571268340091444"/>
        </c:manualLayout>
      </c:layout>
      <c:pieChart>
        <c:varyColors val="1"/>
        <c:ser>
          <c:idx val="0"/>
          <c:order val="0"/>
          <c:tx>
            <c:strRef>
              <c:f>Sheet1!$B$1</c:f>
              <c:strCache>
                <c:ptCount val="1"/>
                <c:pt idx="0">
                  <c:v>Хүн ам багаар </c:v>
                </c:pt>
              </c:strCache>
            </c:strRef>
          </c:tx>
          <c:spPr>
            <a:ln>
              <a:solidFill>
                <a:schemeClr val="accent2"/>
              </a:solidFill>
            </a:ln>
          </c:spPr>
          <c:explosion val="12"/>
          <c:dPt>
            <c:idx val="0"/>
            <c:bubble3D val="0"/>
            <c:explosion val="0"/>
            <c:spPr>
              <a:solidFill>
                <a:schemeClr val="accent1"/>
              </a:solidFill>
              <a:ln>
                <a:solidFill>
                  <a:schemeClr val="accent2"/>
                </a:solid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D92A-4820-B63A-DB7E8244D1BF}"/>
              </c:ext>
            </c:extLst>
          </c:dPt>
          <c:dPt>
            <c:idx val="1"/>
            <c:bubble3D val="0"/>
            <c:explosion val="0"/>
            <c:spPr>
              <a:solidFill>
                <a:schemeClr val="accent2"/>
              </a:solidFill>
              <a:ln>
                <a:solidFill>
                  <a:schemeClr val="accent2"/>
                </a:solid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D92A-4820-B63A-DB7E8244D1BF}"/>
              </c:ext>
            </c:extLst>
          </c:dPt>
          <c:dPt>
            <c:idx val="2"/>
            <c:bubble3D val="0"/>
            <c:explosion val="0"/>
            <c:spPr>
              <a:solidFill>
                <a:schemeClr val="accent3"/>
              </a:solidFill>
              <a:ln>
                <a:solidFill>
                  <a:schemeClr val="accent2"/>
                </a:solid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D92A-4820-B63A-DB7E8244D1BF}"/>
              </c:ext>
            </c:extLst>
          </c:dPt>
          <c:dPt>
            <c:idx val="3"/>
            <c:bubble3D val="0"/>
            <c:spPr>
              <a:solidFill>
                <a:schemeClr val="accent4"/>
              </a:solidFill>
              <a:ln>
                <a:solidFill>
                  <a:schemeClr val="accent2"/>
                </a:solid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76EC-47C6-8E9B-773A1FB01488}"/>
              </c:ext>
            </c:extLst>
          </c:dPt>
          <c:dLbls>
            <c:dLbl>
              <c:idx val="0"/>
              <c:tx>
                <c:rich>
                  <a:bodyPr/>
                  <a:lstStyle/>
                  <a:p>
                    <a:r>
                      <a:rPr lang="mn-MN" baseline="0" dirty="0" smtClean="0"/>
                      <a:t>Алаг өндөр </a:t>
                    </a:r>
                    <a:r>
                      <a:rPr lang="ru-RU" baseline="0" dirty="0"/>
                      <a:t>
</a:t>
                    </a:r>
                    <a:r>
                      <a:rPr lang="mn-MN" baseline="0" dirty="0" smtClean="0"/>
                      <a:t>576 </a:t>
                    </a:r>
                    <a:r>
                      <a:rPr lang="ru-RU" baseline="0" dirty="0" smtClean="0"/>
                      <a:t>хүн</a:t>
                    </a:r>
                  </a:p>
                </c:rich>
              </c:tx>
              <c:dLblPos val="ct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D92A-4820-B63A-DB7E8244D1BF}"/>
                </c:ext>
                <c:ext xmlns:c15="http://schemas.microsoft.com/office/drawing/2012/chart" uri="{CE6537A1-D6FC-4f65-9D91-7224C49458BB}"/>
              </c:extLst>
            </c:dLbl>
            <c:dLbl>
              <c:idx val="1"/>
              <c:layout>
                <c:manualLayout>
                  <c:x val="-0.1203690972110672"/>
                  <c:y val="-0.17475112235340406"/>
                </c:manualLayout>
              </c:layout>
              <c:tx>
                <c:rich>
                  <a:bodyPr/>
                  <a:lstStyle/>
                  <a:p>
                    <a:r>
                      <a:rPr lang="mn-MN" baseline="0" dirty="0" smtClean="0"/>
                      <a:t>Саруул </a:t>
                    </a:r>
                    <a:r>
                      <a:rPr lang="ru-RU" baseline="0" dirty="0"/>
                      <a:t>
</a:t>
                    </a:r>
                    <a:r>
                      <a:rPr lang="mn-MN" baseline="0" dirty="0" smtClean="0"/>
                      <a:t>562</a:t>
                    </a:r>
                    <a:r>
                      <a:rPr lang="ru-RU" baseline="0" dirty="0" smtClean="0"/>
                      <a:t> хүн</a:t>
                    </a:r>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D92A-4820-B63A-DB7E8244D1BF}"/>
                </c:ext>
                <c:ext xmlns:c15="http://schemas.microsoft.com/office/drawing/2012/chart" uri="{CE6537A1-D6FC-4f65-9D91-7224C49458BB}"/>
              </c:extLst>
            </c:dLbl>
            <c:dLbl>
              <c:idx val="2"/>
              <c:tx>
                <c:rich>
                  <a:bodyPr/>
                  <a:lstStyle/>
                  <a:p>
                    <a:r>
                      <a:rPr lang="mn-MN" baseline="0" dirty="0" smtClean="0"/>
                      <a:t>Бумбат 466 хүн </a:t>
                    </a:r>
                    <a:endParaRPr lang="ru-RU" baseline="0" dirty="0" smtClean="0"/>
                  </a:p>
                </c:rich>
              </c:tx>
              <c:dLblPos val="ct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D92A-4820-B63A-DB7E8244D1BF}"/>
                </c:ext>
                <c:ext xmlns:c15="http://schemas.microsoft.com/office/drawing/2012/chart" uri="{CE6537A1-D6FC-4f65-9D91-7224C49458BB}"/>
              </c:extLst>
            </c:dLbl>
            <c:dLbl>
              <c:idx val="3"/>
              <c:tx>
                <c:rich>
                  <a:bodyPr/>
                  <a:lstStyle/>
                  <a:p>
                    <a:r>
                      <a:rPr lang="mn-MN" dirty="0"/>
                      <a:t>Бумбат 4-р баг </a:t>
                    </a:r>
                    <a:endParaRPr lang="mn-MN" dirty="0" smtClean="0"/>
                  </a:p>
                  <a:p>
                    <a:r>
                      <a:rPr lang="mn-MN" dirty="0" smtClean="0"/>
                      <a:t>466 хүн </a:t>
                    </a:r>
                    <a:endParaRPr lang="mn-MN" dirty="0"/>
                  </a:p>
                </c:rich>
              </c:tx>
              <c:dLblPos val="ctr"/>
              <c:showLegendKey val="0"/>
              <c:showVal val="0"/>
              <c:showCatName val="1"/>
              <c:showSerName val="0"/>
              <c:showPercent val="1"/>
              <c:showBubbleSize val="0"/>
              <c:extLs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Sheet1!$A$2:$A$5</c:f>
              <c:strCache>
                <c:ptCount val="4"/>
                <c:pt idx="0">
                  <c:v>Алаг өндөр 1-р баг </c:v>
                </c:pt>
                <c:pt idx="1">
                  <c:v>Саруул  2-р баг </c:v>
                </c:pt>
                <c:pt idx="2">
                  <c:v>Долоод  3-р баг </c:v>
                </c:pt>
                <c:pt idx="3">
                  <c:v>Бумбат 4-р баг </c:v>
                </c:pt>
              </c:strCache>
            </c:strRef>
          </c:cat>
          <c:val>
            <c:numRef>
              <c:f>Sheet1!$B$2:$B$5</c:f>
              <c:numCache>
                <c:formatCode>General</c:formatCode>
                <c:ptCount val="4"/>
                <c:pt idx="0">
                  <c:v>576</c:v>
                </c:pt>
                <c:pt idx="1">
                  <c:v>562</c:v>
                </c:pt>
                <c:pt idx="2">
                  <c:v>501</c:v>
                </c:pt>
                <c:pt idx="3">
                  <c:v>466</c:v>
                </c:pt>
              </c:numCache>
            </c:numRef>
          </c:val>
          <c:extLst xmlns:c16r2="http://schemas.microsoft.com/office/drawing/2015/06/chart">
            <c:ext xmlns:c16="http://schemas.microsoft.com/office/drawing/2014/chart" uri="{C3380CC4-5D6E-409C-BE32-E72D297353CC}">
              <c16:uniqueId val="{00000000-D92A-4820-B63A-DB7E8244D1BF}"/>
            </c:ext>
          </c:extLst>
        </c:ser>
        <c:dLbls>
          <c:dLblPos val="ctr"/>
          <c:showLegendKey val="0"/>
          <c:showVal val="0"/>
          <c:showCatName val="0"/>
          <c:showSerName val="0"/>
          <c:showPercent val="1"/>
          <c:showBubbleSize val="0"/>
          <c:showLeaderLines val="1"/>
        </c:dLbls>
        <c:firstSliceAng val="6"/>
      </c:pieChart>
      <c:spPr>
        <a:solidFill>
          <a:schemeClr val="accent2">
            <a:lumMod val="60000"/>
            <a:lumOff val="40000"/>
          </a:schemeClr>
        </a:solidFill>
        <a:ln>
          <a:noFill/>
        </a:ln>
        <a:effectLst/>
      </c:spPr>
    </c:plotArea>
    <c:legend>
      <c:legendPos val="r"/>
      <c:overlay val="0"/>
      <c:spPr>
        <a:solidFill>
          <a:schemeClr val="lt1">
            <a:lumMod val="95000"/>
            <a:alpha val="39000"/>
          </a:schemeClr>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solidFill>
      <a:srgbClr val="FFC000"/>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1549696161087114"/>
          <c:y val="1.5625E-2"/>
          <c:w val="0.86968912845642876"/>
          <c:h val="0.94270833333333337"/>
        </c:manualLayout>
      </c:layout>
      <c:barChart>
        <c:barDir val="bar"/>
        <c:grouping val="clustered"/>
        <c:varyColors val="0"/>
        <c:ser>
          <c:idx val="0"/>
          <c:order val="0"/>
          <c:tx>
            <c:strRef>
              <c:f>Sheet1!$B$1</c:f>
              <c:strCache>
                <c:ptCount val="1"/>
                <c:pt idx="0">
                  <c:v>Тэмээний тоо</c:v>
                </c:pt>
              </c:strCache>
            </c:strRef>
          </c:tx>
          <c:spPr>
            <a:solidFill>
              <a:schemeClr val="accent4"/>
            </a:solidFill>
            <a:ln>
              <a:noFill/>
            </a:ln>
            <a:effectLst/>
          </c:spPr>
          <c:invertIfNegative val="0"/>
          <c:dLbls>
            <c:dLbl>
              <c:idx val="4"/>
              <c:tx>
                <c:rich>
                  <a:bodyPr/>
                  <a:lstStyle/>
                  <a:p>
                    <a:r>
                      <a:rPr lang="en-US" dirty="0" smtClean="0"/>
                      <a:t>54824</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0FA-43AB-A632-CC6D7911A1A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1">
                  <c:v>Алаг Өндөр </c:v>
                </c:pt>
                <c:pt idx="2">
                  <c:v>Саруул </c:v>
                </c:pt>
                <c:pt idx="3">
                  <c:v>Долоод</c:v>
                </c:pt>
                <c:pt idx="4">
                  <c:v>Бумбат</c:v>
                </c:pt>
                <c:pt idx="5">
                  <c:v>Бүгд</c:v>
                </c:pt>
              </c:strCache>
            </c:strRef>
          </c:cat>
          <c:val>
            <c:numRef>
              <c:f>Sheet1!$B$2:$B$7</c:f>
              <c:numCache>
                <c:formatCode>[$-10409]###\ ###\ ##0</c:formatCode>
                <c:ptCount val="6"/>
                <c:pt idx="1">
                  <c:v>31417</c:v>
                </c:pt>
                <c:pt idx="2">
                  <c:v>28641</c:v>
                </c:pt>
                <c:pt idx="3">
                  <c:v>23908</c:v>
                </c:pt>
                <c:pt idx="4">
                  <c:v>29757</c:v>
                </c:pt>
                <c:pt idx="5">
                  <c:v>113723</c:v>
                </c:pt>
              </c:numCache>
            </c:numRef>
          </c:val>
          <c:extLst xmlns:c16r2="http://schemas.microsoft.com/office/drawing/2015/06/chart">
            <c:ext xmlns:c16="http://schemas.microsoft.com/office/drawing/2014/chart" uri="{C3380CC4-5D6E-409C-BE32-E72D297353CC}">
              <c16:uniqueId val="{00000001-00FA-43AB-A632-CC6D7911A1AE}"/>
            </c:ext>
          </c:extLst>
        </c:ser>
        <c:dLbls>
          <c:dLblPos val="outEnd"/>
          <c:showLegendKey val="0"/>
          <c:showVal val="1"/>
          <c:showCatName val="0"/>
          <c:showSerName val="0"/>
          <c:showPercent val="0"/>
          <c:showBubbleSize val="0"/>
        </c:dLbls>
        <c:gapWidth val="30"/>
        <c:axId val="238670048"/>
        <c:axId val="238670440"/>
      </c:barChart>
      <c:catAx>
        <c:axId val="238670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B2540C"/>
                </a:solidFill>
                <a:latin typeface="Arial" panose="020B0604020202020204" pitchFamily="34" charset="0"/>
                <a:ea typeface="+mn-ea"/>
                <a:cs typeface="Arial" panose="020B0604020202020204" pitchFamily="34" charset="0"/>
              </a:defRPr>
            </a:pPr>
            <a:endParaRPr lang="en-US"/>
          </a:p>
        </c:txPr>
        <c:crossAx val="238670440"/>
        <c:crosses val="autoZero"/>
        <c:auto val="1"/>
        <c:lblAlgn val="ctr"/>
        <c:lblOffset val="100"/>
        <c:noMultiLvlLbl val="0"/>
      </c:catAx>
      <c:valAx>
        <c:axId val="238670440"/>
        <c:scaling>
          <c:orientation val="minMax"/>
        </c:scaling>
        <c:delete val="1"/>
        <c:axPos val="b"/>
        <c:numFmt formatCode="[$-10409]###\ ###\ ##0" sourceLinked="1"/>
        <c:majorTickMark val="none"/>
        <c:minorTickMark val="none"/>
        <c:tickLblPos val="nextTo"/>
        <c:crossAx val="2386700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mn-MN" dirty="0" smtClean="0"/>
              <a:t>Хүн амын үзүүлэлт </a:t>
            </a:r>
            <a:endParaRPr lang="en-US"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Төрөлт </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Sheet1!$A$2:$A$9</c:f>
              <c:numCache>
                <c:formatCode>General</c:formatCode>
                <c:ptCount val="8"/>
                <c:pt idx="0">
                  <c:v>2011</c:v>
                </c:pt>
                <c:pt idx="1">
                  <c:v>2012</c:v>
                </c:pt>
                <c:pt idx="2">
                  <c:v>2013</c:v>
                </c:pt>
                <c:pt idx="3">
                  <c:v>2014</c:v>
                </c:pt>
                <c:pt idx="4">
                  <c:v>2015</c:v>
                </c:pt>
                <c:pt idx="5">
                  <c:v>2016</c:v>
                </c:pt>
                <c:pt idx="6">
                  <c:v>2017</c:v>
                </c:pt>
                <c:pt idx="7">
                  <c:v>2018</c:v>
                </c:pt>
              </c:numCache>
            </c:numRef>
          </c:cat>
          <c:val>
            <c:numRef>
              <c:f>Sheet1!$B$2:$B$9</c:f>
              <c:numCache>
                <c:formatCode>General</c:formatCode>
                <c:ptCount val="8"/>
                <c:pt idx="0">
                  <c:v>37</c:v>
                </c:pt>
                <c:pt idx="1">
                  <c:v>38</c:v>
                </c:pt>
                <c:pt idx="2">
                  <c:v>37</c:v>
                </c:pt>
                <c:pt idx="3">
                  <c:v>53</c:v>
                </c:pt>
                <c:pt idx="4">
                  <c:v>54</c:v>
                </c:pt>
                <c:pt idx="5">
                  <c:v>49</c:v>
                </c:pt>
                <c:pt idx="6">
                  <c:v>44</c:v>
                </c:pt>
                <c:pt idx="7">
                  <c:v>52</c:v>
                </c:pt>
              </c:numCache>
            </c:numRef>
          </c:val>
          <c:extLst xmlns:c16r2="http://schemas.microsoft.com/office/drawing/2015/06/chart">
            <c:ext xmlns:c16="http://schemas.microsoft.com/office/drawing/2014/chart" uri="{C3380CC4-5D6E-409C-BE32-E72D297353CC}">
              <c16:uniqueId val="{00000000-4065-443B-8A81-952219B122D6}"/>
            </c:ext>
          </c:extLst>
        </c:ser>
        <c:ser>
          <c:idx val="1"/>
          <c:order val="1"/>
          <c:tx>
            <c:strRef>
              <c:f>Sheet1!$C$1</c:f>
              <c:strCache>
                <c:ptCount val="1"/>
                <c:pt idx="0">
                  <c:v>Нас баралт </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Sheet1!$A$2:$A$9</c:f>
              <c:numCache>
                <c:formatCode>General</c:formatCode>
                <c:ptCount val="8"/>
                <c:pt idx="0">
                  <c:v>2011</c:v>
                </c:pt>
                <c:pt idx="1">
                  <c:v>2012</c:v>
                </c:pt>
                <c:pt idx="2">
                  <c:v>2013</c:v>
                </c:pt>
                <c:pt idx="3">
                  <c:v>2014</c:v>
                </c:pt>
                <c:pt idx="4">
                  <c:v>2015</c:v>
                </c:pt>
                <c:pt idx="5">
                  <c:v>2016</c:v>
                </c:pt>
                <c:pt idx="6">
                  <c:v>2017</c:v>
                </c:pt>
                <c:pt idx="7">
                  <c:v>2018</c:v>
                </c:pt>
              </c:numCache>
            </c:numRef>
          </c:cat>
          <c:val>
            <c:numRef>
              <c:f>Sheet1!$C$2:$C$9</c:f>
              <c:numCache>
                <c:formatCode>General</c:formatCode>
                <c:ptCount val="8"/>
                <c:pt idx="0">
                  <c:v>10</c:v>
                </c:pt>
                <c:pt idx="1">
                  <c:v>8</c:v>
                </c:pt>
                <c:pt idx="2">
                  <c:v>12</c:v>
                </c:pt>
                <c:pt idx="3">
                  <c:v>12</c:v>
                </c:pt>
                <c:pt idx="4">
                  <c:v>9</c:v>
                </c:pt>
                <c:pt idx="5">
                  <c:v>18</c:v>
                </c:pt>
                <c:pt idx="6">
                  <c:v>12</c:v>
                </c:pt>
                <c:pt idx="7">
                  <c:v>11</c:v>
                </c:pt>
              </c:numCache>
            </c:numRef>
          </c:val>
          <c:extLst xmlns:c16r2="http://schemas.microsoft.com/office/drawing/2015/06/chart">
            <c:ext xmlns:c16="http://schemas.microsoft.com/office/drawing/2014/chart" uri="{C3380CC4-5D6E-409C-BE32-E72D297353CC}">
              <c16:uniqueId val="{00000001-4065-443B-8A81-952219B122D6}"/>
            </c:ext>
          </c:extLst>
        </c:ser>
        <c:ser>
          <c:idx val="2"/>
          <c:order val="2"/>
          <c:tx>
            <c:strRef>
              <c:f>Sheet1!$D$1</c:f>
              <c:strCache>
                <c:ptCount val="1"/>
                <c:pt idx="0">
                  <c:v>Бүртгэлтэй ажилгүйдэл </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Sheet1!$A$2:$A$9</c:f>
              <c:numCache>
                <c:formatCode>General</c:formatCode>
                <c:ptCount val="8"/>
                <c:pt idx="0">
                  <c:v>2011</c:v>
                </c:pt>
                <c:pt idx="1">
                  <c:v>2012</c:v>
                </c:pt>
                <c:pt idx="2">
                  <c:v>2013</c:v>
                </c:pt>
                <c:pt idx="3">
                  <c:v>2014</c:v>
                </c:pt>
                <c:pt idx="4">
                  <c:v>2015</c:v>
                </c:pt>
                <c:pt idx="5">
                  <c:v>2016</c:v>
                </c:pt>
                <c:pt idx="6">
                  <c:v>2017</c:v>
                </c:pt>
                <c:pt idx="7">
                  <c:v>2018</c:v>
                </c:pt>
              </c:numCache>
            </c:numRef>
          </c:cat>
          <c:val>
            <c:numRef>
              <c:f>Sheet1!$D$2:$D$9</c:f>
              <c:numCache>
                <c:formatCode>General</c:formatCode>
                <c:ptCount val="8"/>
                <c:pt idx="0">
                  <c:v>48</c:v>
                </c:pt>
                <c:pt idx="1">
                  <c:v>48</c:v>
                </c:pt>
                <c:pt idx="2">
                  <c:v>50</c:v>
                </c:pt>
                <c:pt idx="3">
                  <c:v>41</c:v>
                </c:pt>
                <c:pt idx="4">
                  <c:v>37</c:v>
                </c:pt>
                <c:pt idx="5">
                  <c:v>60</c:v>
                </c:pt>
                <c:pt idx="6">
                  <c:v>53</c:v>
                </c:pt>
                <c:pt idx="7">
                  <c:v>23</c:v>
                </c:pt>
              </c:numCache>
            </c:numRef>
          </c:val>
          <c:extLst xmlns:c16r2="http://schemas.microsoft.com/office/drawing/2015/06/chart">
            <c:ext xmlns:c16="http://schemas.microsoft.com/office/drawing/2014/chart" uri="{C3380CC4-5D6E-409C-BE32-E72D297353CC}">
              <c16:uniqueId val="{00000002-4065-443B-8A81-952219B122D6}"/>
            </c:ext>
          </c:extLst>
        </c:ser>
        <c:dLbls>
          <c:dLblPos val="inEnd"/>
          <c:showLegendKey val="0"/>
          <c:showVal val="1"/>
          <c:showCatName val="0"/>
          <c:showSerName val="0"/>
          <c:showPercent val="0"/>
          <c:showBubbleSize val="0"/>
        </c:dLbls>
        <c:gapWidth val="65"/>
        <c:axId val="154246592"/>
        <c:axId val="155007072"/>
      </c:barChart>
      <c:catAx>
        <c:axId val="1542465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55007072"/>
        <c:crosses val="autoZero"/>
        <c:auto val="1"/>
        <c:lblAlgn val="ctr"/>
        <c:lblOffset val="100"/>
        <c:noMultiLvlLbl val="0"/>
      </c:catAx>
      <c:valAx>
        <c:axId val="15500707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5424659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20132763287401576"/>
          <c:y val="0.92625640217418781"/>
          <c:w val="0.5395321112204724"/>
          <c:h val="6.6712348258344725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mn-MN"/>
              <a:t>Хүн амын тоо   </a:t>
            </a:r>
          </a:p>
          <a:p>
            <a:pPr>
              <a:defRPr/>
            </a:pPr>
            <a:r>
              <a:rPr lang="mn-MN"/>
              <a:t>2008-2018</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4794414370078743E-2"/>
          <c:y val="7.5272309984180372E-2"/>
          <c:w val="0.89760629921259838"/>
          <c:h val="0.60345966035708276"/>
        </c:manualLayout>
      </c:layout>
      <c:bar3DChart>
        <c:barDir val="col"/>
        <c:grouping val="clustered"/>
        <c:varyColors val="0"/>
        <c:ser>
          <c:idx val="0"/>
          <c:order val="0"/>
          <c:tx>
            <c:strRef>
              <c:f>Sheet1!$B$1</c:f>
              <c:strCache>
                <c:ptCount val="1"/>
                <c:pt idx="0">
                  <c:v>Хүн амын тоо</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Sheet1!$B$2:$B$12</c:f>
              <c:numCache>
                <c:formatCode>General</c:formatCode>
                <c:ptCount val="11"/>
                <c:pt idx="0">
                  <c:v>2343</c:v>
                </c:pt>
                <c:pt idx="1">
                  <c:v>2304</c:v>
                </c:pt>
                <c:pt idx="2">
                  <c:v>2213</c:v>
                </c:pt>
                <c:pt idx="3">
                  <c:v>2138</c:v>
                </c:pt>
                <c:pt idx="4">
                  <c:v>2058</c:v>
                </c:pt>
                <c:pt idx="5">
                  <c:v>2022</c:v>
                </c:pt>
                <c:pt idx="6">
                  <c:v>2026</c:v>
                </c:pt>
                <c:pt idx="7">
                  <c:v>2053</c:v>
                </c:pt>
                <c:pt idx="8">
                  <c:v>2065</c:v>
                </c:pt>
                <c:pt idx="9">
                  <c:v>2080</c:v>
                </c:pt>
                <c:pt idx="10">
                  <c:v>2105</c:v>
                </c:pt>
              </c:numCache>
            </c:numRef>
          </c:val>
          <c:extLst xmlns:c16r2="http://schemas.microsoft.com/office/drawing/2015/06/chart">
            <c:ext xmlns:c16="http://schemas.microsoft.com/office/drawing/2014/chart" uri="{C3380CC4-5D6E-409C-BE32-E72D297353CC}">
              <c16:uniqueId val="{00000000-5569-4BB7-A02E-BB9AC609744A}"/>
            </c:ext>
          </c:extLst>
        </c:ser>
        <c:dLbls>
          <c:showLegendKey val="0"/>
          <c:showVal val="1"/>
          <c:showCatName val="0"/>
          <c:showSerName val="0"/>
          <c:showPercent val="0"/>
          <c:showBubbleSize val="0"/>
        </c:dLbls>
        <c:gapWidth val="150"/>
        <c:shape val="box"/>
        <c:axId val="156951696"/>
        <c:axId val="155519080"/>
        <c:axId val="0"/>
      </c:bar3DChart>
      <c:valAx>
        <c:axId val="155519080"/>
        <c:scaling>
          <c:orientation val="minMax"/>
        </c:scaling>
        <c:delete val="0"/>
        <c:axPos val="r"/>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6951696"/>
        <c:crosses val="max"/>
        <c:crossBetween val="between"/>
      </c:valAx>
      <c:catAx>
        <c:axId val="1569516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15551908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53472222222223E-2"/>
          <c:y val="0.18134009009009006"/>
          <c:w val="0.58233888888888885"/>
          <c:h val="0.62955555555555553"/>
        </c:manualLayout>
      </c:layout>
      <c:pieChart>
        <c:varyColors val="1"/>
        <c:ser>
          <c:idx val="0"/>
          <c:order val="0"/>
          <c:tx>
            <c:strRef>
              <c:f>Sheet1!$B$1</c:f>
              <c:strCache>
                <c:ptCount val="1"/>
                <c:pt idx="0">
                  <c:v>Column1</c:v>
                </c:pt>
              </c:strCache>
            </c:strRef>
          </c:tx>
          <c:spPr>
            <a:solidFill>
              <a:schemeClr val="accent4"/>
            </a:solidFill>
            <a:ln w="6350"/>
          </c:spPr>
          <c:dPt>
            <c:idx val="0"/>
            <c:bubble3D val="0"/>
            <c:spPr>
              <a:solidFill>
                <a:schemeClr val="accent4"/>
              </a:solidFill>
              <a:ln w="6350">
                <a:solidFill>
                  <a:schemeClr val="lt1"/>
                </a:solidFill>
              </a:ln>
              <a:effectLst/>
            </c:spPr>
            <c:extLst xmlns:c16r2="http://schemas.microsoft.com/office/drawing/2015/06/chart">
              <c:ext xmlns:c16="http://schemas.microsoft.com/office/drawing/2014/chart" uri="{C3380CC4-5D6E-409C-BE32-E72D297353CC}">
                <c16:uniqueId val="{00000001-DA83-41A6-A5E7-38729126F83D}"/>
              </c:ext>
            </c:extLst>
          </c:dPt>
          <c:dPt>
            <c:idx val="1"/>
            <c:bubble3D val="0"/>
            <c:spPr>
              <a:solidFill>
                <a:schemeClr val="accent1"/>
              </a:solidFill>
              <a:ln w="6350">
                <a:solidFill>
                  <a:schemeClr val="lt1"/>
                </a:solidFill>
              </a:ln>
              <a:effectLst/>
            </c:spPr>
            <c:extLst xmlns:c16r2="http://schemas.microsoft.com/office/drawing/2015/06/chart">
              <c:ext xmlns:c16="http://schemas.microsoft.com/office/drawing/2014/chart" uri="{C3380CC4-5D6E-409C-BE32-E72D297353CC}">
                <c16:uniqueId val="{00000003-DA83-41A6-A5E7-38729126F83D}"/>
              </c:ext>
            </c:extLst>
          </c:dPt>
          <c:dLbls>
            <c:dLbl>
              <c:idx val="0"/>
              <c:spPr>
                <a:noFill/>
                <a:ln>
                  <a:noFill/>
                </a:ln>
                <a:effectLst/>
              </c:spPr>
              <c:txPr>
                <a:bodyPr rot="0" spcFirstLastPara="1" vertOverflow="ellipsis" horzOverflow="clip" vert="horz" wrap="square" lIns="38100" tIns="19050" rIns="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dLbl>
            <c:dLbl>
              <c:idx val="1"/>
              <c:spPr>
                <a:noFill/>
                <a:ln>
                  <a:noFill/>
                </a:ln>
                <a:effectLst/>
              </c:spPr>
              <c:txPr>
                <a:bodyPr rot="0" spcFirstLastPara="1" vertOverflow="ellipsis" horzOverflow="clip" vert="horz" wrap="square" lIns="38100" tIns="19050" rIns="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ЕБС-д суралцагчидаас дотуур байранд суух хүсэлт гаргасан</c:v>
                </c:pt>
                <c:pt idx="1">
                  <c:v>Амьдарч буй хүүхэд</c:v>
                </c:pt>
              </c:strCache>
            </c:strRef>
          </c:cat>
          <c:val>
            <c:numRef>
              <c:f>Sheet1!$B$2:$B$3</c:f>
              <c:numCache>
                <c:formatCode>General</c:formatCode>
                <c:ptCount val="2"/>
                <c:pt idx="0">
                  <c:v>70</c:v>
                </c:pt>
                <c:pt idx="1">
                  <c:v>70</c:v>
                </c:pt>
              </c:numCache>
            </c:numRef>
          </c:val>
          <c:extLst xmlns:c16r2="http://schemas.microsoft.com/office/drawing/2015/06/chart">
            <c:ext xmlns:c16="http://schemas.microsoft.com/office/drawing/2014/chart" uri="{C3380CC4-5D6E-409C-BE32-E72D297353CC}">
              <c16:uniqueId val="{00000004-DA83-41A6-A5E7-38729126F83D}"/>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rgbClr val="002060"/>
                </a:solidFill>
                <a:effectLst/>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200" b="0" i="0" u="none" strike="noStrike" kern="1200" baseline="0">
                <a:solidFill>
                  <a:srgbClr val="002060"/>
                </a:solidFill>
                <a:effectLst/>
                <a:latin typeface="Arial" panose="020B0604020202020204" pitchFamily="34" charset="0"/>
                <a:ea typeface="+mn-ea"/>
                <a:cs typeface="Arial" panose="020B0604020202020204" pitchFamily="34" charset="0"/>
              </a:defRPr>
            </a:pPr>
            <a:endParaRPr lang="en-US"/>
          </a:p>
        </c:txPr>
      </c:legendEntry>
      <c:layout>
        <c:manualLayout>
          <c:xMode val="edge"/>
          <c:yMode val="edge"/>
          <c:x val="0.5644409470154681"/>
          <c:y val="0.2897147511870079"/>
          <c:w val="0.42535773829881673"/>
          <c:h val="0.49017492492492493"/>
        </c:manualLayout>
      </c:layout>
      <c:overlay val="0"/>
      <c:spPr>
        <a:noFill/>
        <a:ln>
          <a:noFill/>
        </a:ln>
        <a:effectLst/>
      </c:spPr>
      <c:txPr>
        <a:bodyPr rot="0" spcFirstLastPara="1" vertOverflow="ellipsis" vert="horz" wrap="square" anchor="ctr" anchorCtr="1"/>
        <a:lstStyle/>
        <a:p>
          <a:pPr>
            <a:defRPr sz="500" b="0" i="0" u="none" strike="noStrike" kern="1200" baseline="0">
              <a:solidFill>
                <a:srgbClr val="002060"/>
              </a:solidFill>
              <a:effectLst/>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367013471612659E-2"/>
          <c:y val="0"/>
          <c:w val="0.9131739402751865"/>
          <c:h val="0.94771350443780222"/>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A0A0A0"/>
              </a:solidFill>
              <a:ln>
                <a:noFill/>
              </a:ln>
              <a:effectLst/>
            </c:spPr>
            <c:extLst xmlns:c16r2="http://schemas.microsoft.com/office/drawing/2015/06/chart">
              <c:ext xmlns:c16="http://schemas.microsoft.com/office/drawing/2014/chart" uri="{C3380CC4-5D6E-409C-BE32-E72D297353CC}">
                <c16:uniqueId val="{00000001-52A4-4613-A3B7-EC7FD3CB33A2}"/>
              </c:ext>
            </c:extLst>
          </c:dPt>
          <c:dPt>
            <c:idx val="1"/>
            <c:invertIfNegative val="0"/>
            <c:bubble3D val="0"/>
            <c:spPr>
              <a:solidFill>
                <a:srgbClr val="FFB000"/>
              </a:solidFill>
              <a:ln>
                <a:noFill/>
              </a:ln>
              <a:effectLst/>
            </c:spPr>
            <c:extLst xmlns:c16r2="http://schemas.microsoft.com/office/drawing/2015/06/chart">
              <c:ext xmlns:c16="http://schemas.microsoft.com/office/drawing/2014/chart" uri="{C3380CC4-5D6E-409C-BE32-E72D297353CC}">
                <c16:uniqueId val="{00000003-52A4-4613-A3B7-EC7FD3CB33A2}"/>
              </c:ext>
            </c:extLst>
          </c:dPt>
          <c:dPt>
            <c:idx val="2"/>
            <c:invertIfNegative val="0"/>
            <c:bubble3D val="0"/>
            <c:spPr>
              <a:solidFill>
                <a:srgbClr val="B01000"/>
              </a:solidFill>
              <a:ln>
                <a:noFill/>
              </a:ln>
              <a:effectLst/>
            </c:spPr>
            <c:extLst xmlns:c16r2="http://schemas.microsoft.com/office/drawing/2015/06/chart">
              <c:ext xmlns:c16="http://schemas.microsoft.com/office/drawing/2014/chart" uri="{C3380CC4-5D6E-409C-BE32-E72D297353CC}">
                <c16:uniqueId val="{00000005-52A4-4613-A3B7-EC7FD3CB33A2}"/>
              </c:ext>
            </c:extLst>
          </c:dPt>
          <c:dPt>
            <c:idx val="3"/>
            <c:invertIfNegative val="0"/>
            <c:bubble3D val="0"/>
            <c:spPr>
              <a:solidFill>
                <a:srgbClr val="1D4999"/>
              </a:solidFill>
              <a:ln>
                <a:noFill/>
              </a:ln>
              <a:effectLst/>
            </c:spPr>
            <c:extLst xmlns:c16r2="http://schemas.microsoft.com/office/drawing/2015/06/chart">
              <c:ext xmlns:c16="http://schemas.microsoft.com/office/drawing/2014/chart" uri="{C3380CC4-5D6E-409C-BE32-E72D297353CC}">
                <c16:uniqueId val="{00000007-52A4-4613-A3B7-EC7FD3CB33A2}"/>
              </c:ext>
            </c:extLst>
          </c:dPt>
          <c:dPt>
            <c:idx val="4"/>
            <c:invertIfNegative val="0"/>
            <c:bubble3D val="0"/>
            <c:spPr>
              <a:solidFill>
                <a:srgbClr val="B2540C"/>
              </a:solidFill>
              <a:ln>
                <a:noFill/>
              </a:ln>
              <a:effectLst/>
            </c:spPr>
            <c:extLst xmlns:c16r2="http://schemas.microsoft.com/office/drawing/2015/06/chart">
              <c:ext xmlns:c16="http://schemas.microsoft.com/office/drawing/2014/chart" uri="{C3380CC4-5D6E-409C-BE32-E72D297353CC}">
                <c16:uniqueId val="{00000009-52A4-4613-A3B7-EC7FD3CB33A2}"/>
              </c:ext>
            </c:extLst>
          </c:dPt>
          <c:dLbls>
            <c:dLbl>
              <c:idx val="0"/>
              <c:layout>
                <c:manualLayout>
                  <c:x val="-8.1473612769611736E-2"/>
                  <c:y val="-4.7511181026954046E-3"/>
                </c:manualLayout>
              </c:layout>
              <c:tx>
                <c:rich>
                  <a:bodyPr rot="0" spcFirstLastPara="1" vertOverflow="ellipsis" vert="horz" wrap="square" lIns="38100" tIns="19050" rIns="38100" bIns="19050" anchor="ctr" anchorCtr="1">
                    <a:spAutoFit/>
                  </a:bodyPr>
                  <a:lstStyle/>
                  <a:p>
                    <a:pPr>
                      <a:defRPr sz="2000" b="0" i="0" u="none" strike="noStrike" kern="1200" baseline="0">
                        <a:solidFill>
                          <a:srgbClr val="A0A0A0"/>
                        </a:solidFill>
                        <a:latin typeface="Arial" panose="020B0604020202020204" pitchFamily="34" charset="0"/>
                        <a:ea typeface="+mn-ea"/>
                        <a:cs typeface="Arial" panose="020B0604020202020204" pitchFamily="34" charset="0"/>
                      </a:defRPr>
                    </a:pPr>
                    <a:r>
                      <a:rPr lang="en-US" sz="2000" dirty="0" smtClean="0"/>
                      <a:t>53.7%</a:t>
                    </a:r>
                    <a:endParaRPr lang="en-US" sz="2000" dirty="0"/>
                  </a:p>
                </c:rich>
              </c:tx>
              <c:spPr>
                <a:solidFill>
                  <a:srgbClr val="FFFF00"/>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A0A0A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2A4-4613-A3B7-EC7FD3CB33A2}"/>
                </c:ext>
                <c:ext xmlns:c15="http://schemas.microsoft.com/office/drawing/2012/chart" uri="{CE6537A1-D6FC-4f65-9D91-7224C49458BB}"/>
              </c:extLst>
            </c:dLbl>
            <c:dLbl>
              <c:idx val="1"/>
              <c:layout>
                <c:manualLayout>
                  <c:x val="-7.3045308000341563E-2"/>
                  <c:y val="-8.7102825663471055E-17"/>
                </c:manualLayout>
              </c:layout>
              <c:tx>
                <c:rich>
                  <a:bodyPr rot="0" spcFirstLastPara="1" vertOverflow="ellipsis" vert="horz" wrap="square" lIns="38100" tIns="19050" rIns="38100" bIns="19050" anchor="ctr" anchorCtr="1">
                    <a:spAutoFit/>
                  </a:bodyPr>
                  <a:lstStyle/>
                  <a:p>
                    <a:pPr>
                      <a:defRPr sz="2000" b="0" i="0" u="none" strike="noStrike" kern="1200" baseline="0">
                        <a:solidFill>
                          <a:srgbClr val="FFB000"/>
                        </a:solidFill>
                        <a:latin typeface="Arial" panose="020B0604020202020204" pitchFamily="34" charset="0"/>
                        <a:ea typeface="+mn-ea"/>
                        <a:cs typeface="Arial" panose="020B0604020202020204" pitchFamily="34" charset="0"/>
                      </a:defRPr>
                    </a:pPr>
                    <a:r>
                      <a:rPr lang="en-US" sz="2000" dirty="0" smtClean="0"/>
                      <a:t>39.5%</a:t>
                    </a:r>
                    <a:endParaRPr lang="en-US" sz="2000" dirty="0"/>
                  </a:p>
                </c:rich>
              </c:tx>
              <c:spPr>
                <a:solidFill>
                  <a:srgbClr val="FFFF00"/>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FFB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2A4-4613-A3B7-EC7FD3CB33A2}"/>
                </c:ext>
                <c:ext xmlns:c15="http://schemas.microsoft.com/office/drawing/2012/chart" uri="{CE6537A1-D6FC-4f65-9D91-7224C49458BB}"/>
              </c:extLst>
            </c:dLbl>
            <c:dLbl>
              <c:idx val="2"/>
              <c:layout>
                <c:manualLayout>
                  <c:x val="1.1237739692360214E-2"/>
                  <c:y val="9.5022362053904623E-3"/>
                </c:manualLayout>
              </c:layout>
              <c:tx>
                <c:rich>
                  <a:bodyPr rot="0" spcFirstLastPara="1" vertOverflow="ellipsis" vert="horz" wrap="square" lIns="38100" tIns="19050" rIns="38100" bIns="19050" anchor="ctr" anchorCtr="1">
                    <a:spAutoFit/>
                  </a:bodyPr>
                  <a:lstStyle/>
                  <a:p>
                    <a:pPr>
                      <a:defRPr sz="2000" b="0" i="0" u="none" strike="noStrike" kern="1200" baseline="0">
                        <a:solidFill>
                          <a:srgbClr val="B01000"/>
                        </a:solidFill>
                        <a:latin typeface="Arial" panose="020B0604020202020204" pitchFamily="34" charset="0"/>
                        <a:ea typeface="+mn-ea"/>
                        <a:cs typeface="Arial" panose="020B0604020202020204" pitchFamily="34" charset="0"/>
                      </a:defRPr>
                    </a:pPr>
                    <a:r>
                      <a:rPr lang="en-US" sz="2000" dirty="0" smtClean="0"/>
                      <a:t>2.</a:t>
                    </a:r>
                    <a:r>
                      <a:rPr lang="mn-MN" sz="2000" dirty="0" smtClean="0"/>
                      <a:t>0</a:t>
                    </a:r>
                    <a:r>
                      <a:rPr lang="en-US" sz="2000" dirty="0" smtClean="0"/>
                      <a:t>%</a:t>
                    </a:r>
                    <a:endParaRPr lang="en-US" sz="2000" dirty="0"/>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B01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2A4-4613-A3B7-EC7FD3CB33A2}"/>
                </c:ext>
                <c:ext xmlns:c15="http://schemas.microsoft.com/office/drawing/2012/chart" uri="{CE6537A1-D6FC-4f65-9D91-7224C49458BB}"/>
              </c:extLst>
            </c:dLbl>
            <c:dLbl>
              <c:idx val="3"/>
              <c:layout>
                <c:manualLayout>
                  <c:x val="1.685660953854036E-2"/>
                  <c:y val="0"/>
                </c:manualLayout>
              </c:layout>
              <c:tx>
                <c:rich>
                  <a:bodyPr rot="0" spcFirstLastPara="1" vertOverflow="ellipsis" vert="horz" wrap="square" lIns="38100" tIns="19050" rIns="38100" bIns="19050" anchor="ctr" anchorCtr="1">
                    <a:spAutoFit/>
                  </a:bodyPr>
                  <a:lstStyle/>
                  <a:p>
                    <a:pPr>
                      <a:defRPr sz="2000" b="0" i="0" u="none" strike="noStrike" kern="1200" baseline="0">
                        <a:solidFill>
                          <a:srgbClr val="1D4999"/>
                        </a:solidFill>
                        <a:latin typeface="Arial" panose="020B0604020202020204" pitchFamily="34" charset="0"/>
                        <a:ea typeface="+mn-ea"/>
                        <a:cs typeface="Arial" panose="020B0604020202020204" pitchFamily="34" charset="0"/>
                      </a:defRPr>
                    </a:pPr>
                    <a:r>
                      <a:rPr lang="en-US" sz="2000" dirty="0" smtClean="0"/>
                      <a:t>4.1%</a:t>
                    </a:r>
                    <a:endParaRPr lang="en-US" sz="2000" dirty="0"/>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1D4999"/>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52A4-4613-A3B7-EC7FD3CB33A2}"/>
                </c:ext>
                <c:ext xmlns:c15="http://schemas.microsoft.com/office/drawing/2012/chart" uri="{CE6537A1-D6FC-4f65-9D91-7224C49458BB}"/>
              </c:extLst>
            </c:dLbl>
            <c:dLbl>
              <c:idx val="4"/>
              <c:tx>
                <c:rich>
                  <a:bodyPr rot="0" spcFirstLastPara="1" vertOverflow="ellipsis" vert="horz" wrap="square" lIns="38100" tIns="19050" rIns="38100" bIns="19050" anchor="ctr" anchorCtr="1">
                    <a:spAutoFit/>
                  </a:bodyPr>
                  <a:lstStyle/>
                  <a:p>
                    <a:pPr>
                      <a:defRPr sz="2000" b="0" i="0" u="none" strike="noStrike" kern="1200" baseline="0">
                        <a:solidFill>
                          <a:srgbClr val="B2540C"/>
                        </a:solidFill>
                        <a:latin typeface="Arial" panose="020B0604020202020204" pitchFamily="34" charset="0"/>
                        <a:ea typeface="+mn-ea"/>
                        <a:cs typeface="Arial" panose="020B0604020202020204" pitchFamily="34" charset="0"/>
                      </a:defRPr>
                    </a:pPr>
                    <a:r>
                      <a:rPr lang="en-US" sz="2000" dirty="0" smtClean="0"/>
                      <a:t>0.</a:t>
                    </a:r>
                    <a:r>
                      <a:rPr lang="mn-MN" sz="2000" dirty="0" smtClean="0"/>
                      <a:t>6</a:t>
                    </a:r>
                    <a:r>
                      <a:rPr lang="en-US" sz="2000" dirty="0" smtClean="0"/>
                      <a:t>%</a:t>
                    </a:r>
                    <a:endParaRPr lang="en-US" sz="2000" dirty="0"/>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B2540C"/>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52A4-4613-A3B7-EC7FD3CB33A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Хонь</c:v>
                </c:pt>
                <c:pt idx="1">
                  <c:v>ямаа</c:v>
                </c:pt>
                <c:pt idx="2">
                  <c:v>Үхэр</c:v>
                </c:pt>
                <c:pt idx="3">
                  <c:v>Адуу</c:v>
                </c:pt>
                <c:pt idx="4">
                  <c:v>Тэмээ</c:v>
                </c:pt>
              </c:strCache>
            </c:strRef>
          </c:cat>
          <c:val>
            <c:numRef>
              <c:f>Sheet1!$B$2:$B$6</c:f>
              <c:numCache>
                <c:formatCode>General</c:formatCode>
                <c:ptCount val="5"/>
                <c:pt idx="0">
                  <c:v>48.3</c:v>
                </c:pt>
                <c:pt idx="1">
                  <c:v>44.7</c:v>
                </c:pt>
                <c:pt idx="2">
                  <c:v>2</c:v>
                </c:pt>
                <c:pt idx="3">
                  <c:v>4.0999999999999996</c:v>
                </c:pt>
                <c:pt idx="4">
                  <c:v>0.6</c:v>
                </c:pt>
              </c:numCache>
            </c:numRef>
          </c:val>
          <c:extLst xmlns:c16r2="http://schemas.microsoft.com/office/drawing/2015/06/chart">
            <c:ext xmlns:c16="http://schemas.microsoft.com/office/drawing/2014/chart" uri="{C3380CC4-5D6E-409C-BE32-E72D297353CC}">
              <c16:uniqueId val="{0000000A-52A4-4613-A3B7-EC7FD3CB33A2}"/>
            </c:ext>
          </c:extLst>
        </c:ser>
        <c:dLbls>
          <c:dLblPos val="outEnd"/>
          <c:showLegendKey val="0"/>
          <c:showVal val="1"/>
          <c:showCatName val="0"/>
          <c:showSerName val="0"/>
          <c:showPercent val="0"/>
          <c:showBubbleSize val="0"/>
        </c:dLbls>
        <c:gapWidth val="60"/>
        <c:axId val="155945568"/>
        <c:axId val="156446560"/>
      </c:barChart>
      <c:catAx>
        <c:axId val="155945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156446560"/>
        <c:crosses val="autoZero"/>
        <c:auto val="1"/>
        <c:lblAlgn val="ctr"/>
        <c:lblOffset val="100"/>
        <c:noMultiLvlLbl val="0"/>
      </c:catAx>
      <c:valAx>
        <c:axId val="156446560"/>
        <c:scaling>
          <c:orientation val="minMax"/>
        </c:scaling>
        <c:delete val="1"/>
        <c:axPos val="b"/>
        <c:numFmt formatCode="General" sourceLinked="1"/>
        <c:majorTickMark val="none"/>
        <c:minorTickMark val="none"/>
        <c:tickLblPos val="nextTo"/>
        <c:crossAx val="1559455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49696161087114"/>
          <c:y val="1.5625E-2"/>
          <c:w val="0.86968912845642876"/>
          <c:h val="0.94270833333333337"/>
        </c:manualLayout>
      </c:layout>
      <c:barChart>
        <c:barDir val="bar"/>
        <c:grouping val="clustered"/>
        <c:varyColors val="0"/>
        <c:ser>
          <c:idx val="0"/>
          <c:order val="0"/>
          <c:tx>
            <c:strRef>
              <c:f>Sheet1!$B$1</c:f>
              <c:strCache>
                <c:ptCount val="1"/>
                <c:pt idx="0">
                  <c:v>Тэмээний тоо</c:v>
                </c:pt>
              </c:strCache>
            </c:strRef>
          </c:tx>
          <c:spPr>
            <a:solidFill>
              <a:srgbClr val="B2540C"/>
            </a:solidFill>
            <a:ln>
              <a:noFill/>
            </a:ln>
            <a:effectLst/>
          </c:spPr>
          <c:invertIfNegative val="0"/>
          <c:dLbls>
            <c:dLbl>
              <c:idx val="4"/>
              <c:tx>
                <c:rich>
                  <a:bodyPr/>
                  <a:lstStyle/>
                  <a:p>
                    <a:r>
                      <a:rPr lang="en-US" dirty="0" smtClean="0"/>
                      <a:t>195</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94E-4D7F-80B4-7189BB6BA0C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1">
                  <c:v>Алаг өндөр </c:v>
                </c:pt>
                <c:pt idx="2">
                  <c:v>Саруул </c:v>
                </c:pt>
                <c:pt idx="3">
                  <c:v>Долоод</c:v>
                </c:pt>
                <c:pt idx="4">
                  <c:v>Бумбат </c:v>
                </c:pt>
                <c:pt idx="5">
                  <c:v>Дүн </c:v>
                </c:pt>
              </c:strCache>
            </c:strRef>
          </c:cat>
          <c:val>
            <c:numRef>
              <c:f>Sheet1!$B$2:$B$7</c:f>
              <c:numCache>
                <c:formatCode>[$-10409]###\ ###\ ##0</c:formatCode>
                <c:ptCount val="6"/>
                <c:pt idx="1">
                  <c:v>214</c:v>
                </c:pt>
                <c:pt idx="2">
                  <c:v>824</c:v>
                </c:pt>
                <c:pt idx="3">
                  <c:v>350</c:v>
                </c:pt>
                <c:pt idx="4">
                  <c:v>220</c:v>
                </c:pt>
                <c:pt idx="5" formatCode="General">
                  <c:v>1608</c:v>
                </c:pt>
              </c:numCache>
            </c:numRef>
          </c:val>
          <c:extLst xmlns:c16r2="http://schemas.microsoft.com/office/drawing/2015/06/chart">
            <c:ext xmlns:c16="http://schemas.microsoft.com/office/drawing/2014/chart" uri="{C3380CC4-5D6E-409C-BE32-E72D297353CC}">
              <c16:uniqueId val="{00000001-694E-4D7F-80B4-7189BB6BA0C2}"/>
            </c:ext>
          </c:extLst>
        </c:ser>
        <c:dLbls>
          <c:dLblPos val="outEnd"/>
          <c:showLegendKey val="0"/>
          <c:showVal val="1"/>
          <c:showCatName val="0"/>
          <c:showSerName val="0"/>
          <c:showPercent val="0"/>
          <c:showBubbleSize val="0"/>
        </c:dLbls>
        <c:gapWidth val="30"/>
        <c:axId val="238337480"/>
        <c:axId val="238337872"/>
      </c:barChart>
      <c:catAx>
        <c:axId val="238337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B2540C"/>
                </a:solidFill>
                <a:latin typeface="Arial" panose="020B0604020202020204" pitchFamily="34" charset="0"/>
                <a:ea typeface="+mn-ea"/>
                <a:cs typeface="Arial" panose="020B0604020202020204" pitchFamily="34" charset="0"/>
              </a:defRPr>
            </a:pPr>
            <a:endParaRPr lang="en-US"/>
          </a:p>
        </c:txPr>
        <c:crossAx val="238337872"/>
        <c:crosses val="autoZero"/>
        <c:auto val="1"/>
        <c:lblAlgn val="ctr"/>
        <c:lblOffset val="100"/>
        <c:noMultiLvlLbl val="0"/>
      </c:catAx>
      <c:valAx>
        <c:axId val="238337872"/>
        <c:scaling>
          <c:orientation val="minMax"/>
        </c:scaling>
        <c:delete val="1"/>
        <c:axPos val="b"/>
        <c:numFmt formatCode="[$-10409]###\ ###\ ##0" sourceLinked="1"/>
        <c:majorTickMark val="none"/>
        <c:minorTickMark val="none"/>
        <c:tickLblPos val="nextTo"/>
        <c:crossAx val="2383374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1549696161087114"/>
          <c:y val="2.6041666666666668E-2"/>
          <c:w val="0.86968912845642876"/>
          <c:h val="0.94270833333333337"/>
        </c:manualLayout>
      </c:layout>
      <c:barChart>
        <c:barDir val="bar"/>
        <c:grouping val="clustered"/>
        <c:varyColors val="0"/>
        <c:ser>
          <c:idx val="0"/>
          <c:order val="0"/>
          <c:tx>
            <c:strRef>
              <c:f>Sheet1!$B$1</c:f>
              <c:strCache>
                <c:ptCount val="1"/>
                <c:pt idx="0">
                  <c:v>Тэмээний тоо</c:v>
                </c:pt>
              </c:strCache>
            </c:strRef>
          </c:tx>
          <c:spPr>
            <a:solidFill>
              <a:schemeClr val="accent1"/>
            </a:solidFill>
            <a:ln>
              <a:noFill/>
            </a:ln>
            <a:effectLst/>
          </c:spPr>
          <c:invertIfNegative val="0"/>
          <c:dLbls>
            <c:dLbl>
              <c:idx val="4"/>
              <c:layout>
                <c:manualLayout>
                  <c:x val="1.3467190847909181E-2"/>
                  <c:y val="0"/>
                </c:manualLayout>
              </c:layout>
              <c:tx>
                <c:rich>
                  <a:bodyPr/>
                  <a:lstStyle/>
                  <a:p>
                    <a:r>
                      <a:rPr lang="en-US" dirty="0" smtClean="0"/>
                      <a:t>5824</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4FF-408A-BADD-FD27D03F943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1">
                  <c:v>Алаг өндөр </c:v>
                </c:pt>
                <c:pt idx="2">
                  <c:v>Саруул </c:v>
                </c:pt>
                <c:pt idx="3">
                  <c:v>Долоод </c:v>
                </c:pt>
                <c:pt idx="4">
                  <c:v>Бумбат</c:v>
                </c:pt>
                <c:pt idx="5">
                  <c:v>Бүгд</c:v>
                </c:pt>
              </c:strCache>
            </c:strRef>
          </c:cat>
          <c:val>
            <c:numRef>
              <c:f>Sheet1!$B$2:$B$7</c:f>
              <c:numCache>
                <c:formatCode>[$-10409]###\ ###\ ##0</c:formatCode>
                <c:ptCount val="6"/>
                <c:pt idx="1">
                  <c:v>2067</c:v>
                </c:pt>
                <c:pt idx="2">
                  <c:v>3791</c:v>
                </c:pt>
                <c:pt idx="3">
                  <c:v>2334</c:v>
                </c:pt>
                <c:pt idx="4">
                  <c:v>2309</c:v>
                </c:pt>
                <c:pt idx="5">
                  <c:v>10501</c:v>
                </c:pt>
              </c:numCache>
            </c:numRef>
          </c:val>
          <c:extLst xmlns:c16r2="http://schemas.microsoft.com/office/drawing/2015/06/chart">
            <c:ext xmlns:c16="http://schemas.microsoft.com/office/drawing/2014/chart" uri="{C3380CC4-5D6E-409C-BE32-E72D297353CC}">
              <c16:uniqueId val="{00000001-14FF-408A-BADD-FD27D03F943B}"/>
            </c:ext>
          </c:extLst>
        </c:ser>
        <c:dLbls>
          <c:dLblPos val="outEnd"/>
          <c:showLegendKey val="0"/>
          <c:showVal val="1"/>
          <c:showCatName val="0"/>
          <c:showSerName val="0"/>
          <c:showPercent val="0"/>
          <c:showBubbleSize val="0"/>
        </c:dLbls>
        <c:gapWidth val="30"/>
        <c:axId val="238338656"/>
        <c:axId val="238339048"/>
      </c:barChart>
      <c:catAx>
        <c:axId val="238338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B2540C"/>
                </a:solidFill>
                <a:latin typeface="Arial" panose="020B0604020202020204" pitchFamily="34" charset="0"/>
                <a:ea typeface="+mn-ea"/>
                <a:cs typeface="Arial" panose="020B0604020202020204" pitchFamily="34" charset="0"/>
              </a:defRPr>
            </a:pPr>
            <a:endParaRPr lang="en-US"/>
          </a:p>
        </c:txPr>
        <c:crossAx val="238339048"/>
        <c:crosses val="autoZero"/>
        <c:auto val="1"/>
        <c:lblAlgn val="ctr"/>
        <c:lblOffset val="100"/>
        <c:noMultiLvlLbl val="0"/>
      </c:catAx>
      <c:valAx>
        <c:axId val="238339048"/>
        <c:scaling>
          <c:orientation val="minMax"/>
        </c:scaling>
        <c:delete val="1"/>
        <c:axPos val="b"/>
        <c:numFmt formatCode="[$-10409]###\ ###\ ##0" sourceLinked="1"/>
        <c:majorTickMark val="none"/>
        <c:minorTickMark val="none"/>
        <c:tickLblPos val="nextTo"/>
        <c:crossAx val="2383386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76336618691655"/>
          <c:y val="1.3020833333333334E-2"/>
          <c:w val="0.86968912845642876"/>
          <c:h val="0.94270833333333337"/>
        </c:manualLayout>
      </c:layout>
      <c:barChart>
        <c:barDir val="bar"/>
        <c:grouping val="clustered"/>
        <c:varyColors val="0"/>
        <c:ser>
          <c:idx val="0"/>
          <c:order val="0"/>
          <c:tx>
            <c:strRef>
              <c:f>Sheet1!$B$1</c:f>
              <c:strCache>
                <c:ptCount val="1"/>
                <c:pt idx="0">
                  <c:v>Тэмээний тоо</c:v>
                </c:pt>
              </c:strCache>
            </c:strRef>
          </c:tx>
          <c:spPr>
            <a:solidFill>
              <a:schemeClr val="accent2"/>
            </a:solidFill>
            <a:ln>
              <a:noFill/>
            </a:ln>
            <a:effectLst/>
          </c:spPr>
          <c:invertIfNegative val="0"/>
          <c:dLbls>
            <c:dLbl>
              <c:idx val="4"/>
              <c:tx>
                <c:rich>
                  <a:bodyPr/>
                  <a:lstStyle/>
                  <a:p>
                    <a:r>
                      <a:rPr lang="en-US" dirty="0" smtClean="0"/>
                      <a:t>3436</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214-4399-B5B2-AFC2ED0FA6A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1">
                  <c:v>Алаг өндөр </c:v>
                </c:pt>
                <c:pt idx="2">
                  <c:v>Саруул </c:v>
                </c:pt>
                <c:pt idx="3">
                  <c:v>Долоод</c:v>
                </c:pt>
                <c:pt idx="4">
                  <c:v>Бумбат</c:v>
                </c:pt>
                <c:pt idx="5">
                  <c:v>Бүгд</c:v>
                </c:pt>
              </c:strCache>
            </c:strRef>
          </c:cat>
          <c:val>
            <c:numRef>
              <c:f>Sheet1!$B$2:$B$7</c:f>
              <c:numCache>
                <c:formatCode>[$-10409]###\ ###\ ##0</c:formatCode>
                <c:ptCount val="6"/>
                <c:pt idx="1">
                  <c:v>1276</c:v>
                </c:pt>
                <c:pt idx="2">
                  <c:v>1895</c:v>
                </c:pt>
                <c:pt idx="3">
                  <c:v>1059</c:v>
                </c:pt>
                <c:pt idx="4">
                  <c:v>1072</c:v>
                </c:pt>
                <c:pt idx="5">
                  <c:v>5302</c:v>
                </c:pt>
              </c:numCache>
            </c:numRef>
          </c:val>
          <c:extLst xmlns:c16r2="http://schemas.microsoft.com/office/drawing/2015/06/chart">
            <c:ext xmlns:c16="http://schemas.microsoft.com/office/drawing/2014/chart" uri="{C3380CC4-5D6E-409C-BE32-E72D297353CC}">
              <c16:uniqueId val="{00000001-4214-4399-B5B2-AFC2ED0FA6A5}"/>
            </c:ext>
          </c:extLst>
        </c:ser>
        <c:dLbls>
          <c:dLblPos val="outEnd"/>
          <c:showLegendKey val="0"/>
          <c:showVal val="1"/>
          <c:showCatName val="0"/>
          <c:showSerName val="0"/>
          <c:showPercent val="0"/>
          <c:showBubbleSize val="0"/>
        </c:dLbls>
        <c:gapWidth val="30"/>
        <c:axId val="238339832"/>
        <c:axId val="238340224"/>
      </c:barChart>
      <c:catAx>
        <c:axId val="238339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B2540C"/>
                </a:solidFill>
                <a:latin typeface="Arial" panose="020B0604020202020204" pitchFamily="34" charset="0"/>
                <a:ea typeface="+mn-ea"/>
                <a:cs typeface="Arial" panose="020B0604020202020204" pitchFamily="34" charset="0"/>
              </a:defRPr>
            </a:pPr>
            <a:endParaRPr lang="en-US"/>
          </a:p>
        </c:txPr>
        <c:crossAx val="238340224"/>
        <c:crosses val="autoZero"/>
        <c:auto val="1"/>
        <c:lblAlgn val="ctr"/>
        <c:lblOffset val="100"/>
        <c:noMultiLvlLbl val="0"/>
      </c:catAx>
      <c:valAx>
        <c:axId val="238340224"/>
        <c:scaling>
          <c:orientation val="minMax"/>
        </c:scaling>
        <c:delete val="1"/>
        <c:axPos val="b"/>
        <c:numFmt formatCode="[$-10409]###\ ###\ ##0" sourceLinked="1"/>
        <c:majorTickMark val="none"/>
        <c:minorTickMark val="none"/>
        <c:tickLblPos val="nextTo"/>
        <c:crossAx val="2383398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1145680435649839"/>
          <c:y val="2.6041666666666668E-2"/>
          <c:w val="0.86968912845642876"/>
          <c:h val="0.94270833333333337"/>
        </c:manualLayout>
      </c:layout>
      <c:barChart>
        <c:barDir val="bar"/>
        <c:grouping val="clustered"/>
        <c:varyColors val="0"/>
        <c:ser>
          <c:idx val="0"/>
          <c:order val="0"/>
          <c:tx>
            <c:strRef>
              <c:f>Sheet1!$B$1</c:f>
              <c:strCache>
                <c:ptCount val="1"/>
                <c:pt idx="0">
                  <c:v>Тэмээний тоо</c:v>
                </c:pt>
              </c:strCache>
            </c:strRef>
          </c:tx>
          <c:spPr>
            <a:solidFill>
              <a:schemeClr val="accent3"/>
            </a:solidFill>
            <a:ln>
              <a:noFill/>
            </a:ln>
            <a:effectLst/>
          </c:spPr>
          <c:invertIfNegative val="0"/>
          <c:dLbls>
            <c:dLbl>
              <c:idx val="4"/>
              <c:tx>
                <c:rich>
                  <a:bodyPr/>
                  <a:lstStyle/>
                  <a:p>
                    <a:r>
                      <a:rPr lang="en-US" dirty="0" smtClean="0"/>
                      <a:t>74540</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6D5-4DB4-8E30-F0E46DBDFCF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1">
                  <c:v>Алаг өндөр </c:v>
                </c:pt>
                <c:pt idx="2">
                  <c:v>Саруул </c:v>
                </c:pt>
                <c:pt idx="3">
                  <c:v>Долоод</c:v>
                </c:pt>
                <c:pt idx="4">
                  <c:v>Бумбат</c:v>
                </c:pt>
                <c:pt idx="5">
                  <c:v>Бүгд</c:v>
                </c:pt>
              </c:strCache>
            </c:strRef>
          </c:cat>
          <c:val>
            <c:numRef>
              <c:f>Sheet1!$B$2:$B$7</c:f>
              <c:numCache>
                <c:formatCode>[$-10409]###\ ###\ ##0</c:formatCode>
                <c:ptCount val="6"/>
                <c:pt idx="1">
                  <c:v>30890</c:v>
                </c:pt>
                <c:pt idx="2">
                  <c:v>33116</c:v>
                </c:pt>
                <c:pt idx="3">
                  <c:v>26776</c:v>
                </c:pt>
                <c:pt idx="4">
                  <c:v>31977</c:v>
                </c:pt>
                <c:pt idx="5">
                  <c:v>122759</c:v>
                </c:pt>
              </c:numCache>
            </c:numRef>
          </c:val>
          <c:extLst xmlns:c16r2="http://schemas.microsoft.com/office/drawing/2015/06/chart">
            <c:ext xmlns:c16="http://schemas.microsoft.com/office/drawing/2014/chart" uri="{C3380CC4-5D6E-409C-BE32-E72D297353CC}">
              <c16:uniqueId val="{00000001-86D5-4DB4-8E30-F0E46DBDFCFF}"/>
            </c:ext>
          </c:extLst>
        </c:ser>
        <c:dLbls>
          <c:dLblPos val="outEnd"/>
          <c:showLegendKey val="0"/>
          <c:showVal val="1"/>
          <c:showCatName val="0"/>
          <c:showSerName val="0"/>
          <c:showPercent val="0"/>
          <c:showBubbleSize val="0"/>
        </c:dLbls>
        <c:gapWidth val="30"/>
        <c:axId val="238341008"/>
        <c:axId val="238669264"/>
      </c:barChart>
      <c:catAx>
        <c:axId val="238341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B2540C"/>
                </a:solidFill>
                <a:latin typeface="Arial" panose="020B0604020202020204" pitchFamily="34" charset="0"/>
                <a:ea typeface="+mn-ea"/>
                <a:cs typeface="Arial" panose="020B0604020202020204" pitchFamily="34" charset="0"/>
              </a:defRPr>
            </a:pPr>
            <a:endParaRPr lang="en-US"/>
          </a:p>
        </c:txPr>
        <c:crossAx val="238669264"/>
        <c:crosses val="autoZero"/>
        <c:auto val="1"/>
        <c:lblAlgn val="ctr"/>
        <c:lblOffset val="100"/>
        <c:noMultiLvlLbl val="0"/>
      </c:catAx>
      <c:valAx>
        <c:axId val="238669264"/>
        <c:scaling>
          <c:orientation val="minMax"/>
        </c:scaling>
        <c:delete val="1"/>
        <c:axPos val="b"/>
        <c:numFmt formatCode="[$-10409]###\ ###\ ##0" sourceLinked="1"/>
        <c:majorTickMark val="none"/>
        <c:minorTickMark val="none"/>
        <c:tickLblPos val="nextTo"/>
        <c:crossAx val="2383410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1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5CCE01-F132-422B-8D3E-EEA56FAA9473}"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18F1C2F3-0E31-4CC0-818A-A093C7043051}">
      <dgm:prSet phldrT="[Text]">
        <dgm:style>
          <a:lnRef idx="2">
            <a:schemeClr val="accent2">
              <a:shade val="50000"/>
            </a:schemeClr>
          </a:lnRef>
          <a:fillRef idx="1">
            <a:schemeClr val="accent2"/>
          </a:fillRef>
          <a:effectRef idx="0">
            <a:schemeClr val="accent2"/>
          </a:effectRef>
          <a:fontRef idx="minor">
            <a:schemeClr val="lt1"/>
          </a:fontRef>
        </dgm:style>
      </dgm:prSet>
      <dgm:spPr>
        <a:xfrm>
          <a:off x="2030050" y="178849"/>
          <a:ext cx="1702523" cy="458177"/>
        </a:xfrm>
        <a:ln/>
      </dgm:spPr>
      <dgm:t>
        <a:bodyPr/>
        <a:lstStyle/>
        <a:p>
          <a:r>
            <a:rPr lang="mn-MN" dirty="0">
              <a:solidFill>
                <a:sysClr val="window" lastClr="FFFFFF"/>
              </a:solidFill>
              <a:latin typeface="Arial" panose="020B0604020202020204" pitchFamily="34" charset="0"/>
              <a:ea typeface="+mn-ea"/>
              <a:cs typeface="Arial" panose="020B0604020202020204" pitchFamily="34" charset="0"/>
            </a:rPr>
            <a:t>Аж ахуй нэгж байгууллагын тоо</a:t>
          </a:r>
          <a:r>
            <a:rPr lang="en-US" dirty="0" smtClean="0">
              <a:solidFill>
                <a:sysClr val="window" lastClr="FFFFFF"/>
              </a:solidFill>
              <a:latin typeface="Arial" panose="020B0604020202020204" pitchFamily="34" charset="0"/>
              <a:ea typeface="+mn-ea"/>
              <a:cs typeface="Arial" panose="020B0604020202020204" pitchFamily="34" charset="0"/>
            </a:rPr>
            <a:t>-13</a:t>
          </a:r>
          <a:endParaRPr lang="en-US" dirty="0">
            <a:solidFill>
              <a:sysClr val="window" lastClr="FFFFFF"/>
            </a:solidFill>
            <a:latin typeface="Arial" panose="020B0604020202020204" pitchFamily="34" charset="0"/>
            <a:ea typeface="+mn-ea"/>
            <a:cs typeface="Arial" panose="020B0604020202020204" pitchFamily="34" charset="0"/>
          </a:endParaRPr>
        </a:p>
      </dgm:t>
    </dgm:pt>
    <dgm:pt modelId="{C299BAE3-024D-451B-B984-B41684D06925}" type="parTrans" cxnId="{FF05A9C0-580C-4127-A74A-4D366C389FDA}">
      <dgm:prSet/>
      <dgm:spPr/>
      <dgm:t>
        <a:bodyPr/>
        <a:lstStyle/>
        <a:p>
          <a:endParaRPr lang="en-US"/>
        </a:p>
      </dgm:t>
    </dgm:pt>
    <dgm:pt modelId="{17A5A544-F5B6-4B92-A9AF-45B70D9029C8}" type="sibTrans" cxnId="{FF05A9C0-580C-4127-A74A-4D366C389FDA}">
      <dgm:prSet/>
      <dgm:spPr/>
      <dgm:t>
        <a:bodyPr/>
        <a:lstStyle/>
        <a:p>
          <a:endParaRPr lang="en-US"/>
        </a:p>
      </dgm:t>
    </dgm:pt>
    <dgm:pt modelId="{191A0467-144D-4E36-A22B-C9CB2B0A26B9}">
      <dgm:prSet phldrT="[Text]">
        <dgm:style>
          <a:lnRef idx="2">
            <a:schemeClr val="accent2">
              <a:shade val="50000"/>
            </a:schemeClr>
          </a:lnRef>
          <a:fillRef idx="1">
            <a:schemeClr val="accent2"/>
          </a:fillRef>
          <a:effectRef idx="0">
            <a:schemeClr val="accent2"/>
          </a:effectRef>
          <a:fontRef idx="minor">
            <a:schemeClr val="lt1"/>
          </a:fontRef>
        </dgm:style>
      </dgm:prSet>
      <dgm:spPr>
        <a:xfrm>
          <a:off x="1759" y="820297"/>
          <a:ext cx="1431623" cy="458177"/>
        </a:xfrm>
        <a:ln/>
      </dgm:spPr>
      <dgm:t>
        <a:bodyPr/>
        <a:lstStyle/>
        <a:p>
          <a:r>
            <a:rPr lang="mn-MN" dirty="0">
              <a:solidFill>
                <a:sysClr val="window" lastClr="FFFFFF"/>
              </a:solidFill>
              <a:latin typeface="Arial" panose="020B0604020202020204" pitchFamily="34" charset="0"/>
              <a:ea typeface="+mn-ea"/>
              <a:cs typeface="Arial" panose="020B0604020202020204" pitchFamily="34" charset="0"/>
            </a:rPr>
            <a:t>Аж ахуй нэгж</a:t>
          </a:r>
          <a:r>
            <a:rPr lang="en-US" dirty="0" smtClean="0">
              <a:solidFill>
                <a:sysClr val="window" lastClr="FFFFFF"/>
              </a:solidFill>
              <a:latin typeface="Arial" panose="020B0604020202020204" pitchFamily="34" charset="0"/>
              <a:ea typeface="+mn-ea"/>
              <a:cs typeface="Arial" panose="020B0604020202020204" pitchFamily="34" charset="0"/>
            </a:rPr>
            <a:t>-6</a:t>
          </a:r>
          <a:endParaRPr lang="mn-MN" dirty="0" smtClean="0">
            <a:solidFill>
              <a:sysClr val="window" lastClr="FFFFFF"/>
            </a:solidFill>
            <a:latin typeface="Arial" panose="020B0604020202020204" pitchFamily="34" charset="0"/>
            <a:ea typeface="+mn-ea"/>
            <a:cs typeface="Arial" panose="020B0604020202020204" pitchFamily="34" charset="0"/>
          </a:endParaRPr>
        </a:p>
      </dgm:t>
    </dgm:pt>
    <dgm:pt modelId="{9A308D8E-8636-4FAD-A25C-617A204EAB4B}" type="parTrans" cxnId="{AEA92B46-2450-4640-9251-FDBE55C91A0B}">
      <dgm:prSet/>
      <dgm:spPr>
        <a:xfrm>
          <a:off x="717571" y="637027"/>
          <a:ext cx="2163740" cy="183270"/>
        </a:xfr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C8FFFD03-D6C5-4610-B70B-3804010DE99D}" type="sibTrans" cxnId="{AEA92B46-2450-4640-9251-FDBE55C91A0B}">
      <dgm:prSet/>
      <dgm:spPr/>
      <dgm:t>
        <a:bodyPr/>
        <a:lstStyle/>
        <a:p>
          <a:endParaRPr lang="en-US"/>
        </a:p>
      </dgm:t>
    </dgm:pt>
    <dgm:pt modelId="{25A3C0A7-AD69-4DC6-863D-F6CEB77D5038}">
      <dgm:prSet phldrT="[Text]">
        <dgm:style>
          <a:lnRef idx="2">
            <a:schemeClr val="accent2">
              <a:shade val="50000"/>
            </a:schemeClr>
          </a:lnRef>
          <a:fillRef idx="1">
            <a:schemeClr val="accent2"/>
          </a:fillRef>
          <a:effectRef idx="0">
            <a:schemeClr val="accent2"/>
          </a:effectRef>
          <a:fontRef idx="minor">
            <a:schemeClr val="lt1"/>
          </a:fontRef>
        </dgm:style>
      </dgm:prSet>
      <dgm:spPr>
        <a:xfrm>
          <a:off x="1639563" y="820297"/>
          <a:ext cx="1818664" cy="458177"/>
        </a:xfrm>
        <a:ln/>
      </dgm:spPr>
      <dgm:t>
        <a:bodyPr/>
        <a:lstStyle/>
        <a:p>
          <a:r>
            <a:rPr lang="mn-MN" dirty="0">
              <a:solidFill>
                <a:sysClr val="window" lastClr="FFFFFF"/>
              </a:solidFill>
              <a:latin typeface="Arial" panose="020B0604020202020204" pitchFamily="34" charset="0"/>
              <a:ea typeface="+mn-ea"/>
              <a:cs typeface="Arial" panose="020B0604020202020204" pitchFamily="34" charset="0"/>
            </a:rPr>
            <a:t>Төсвийн байгууллага</a:t>
          </a:r>
          <a:r>
            <a:rPr lang="en-US" dirty="0" smtClean="0">
              <a:solidFill>
                <a:sysClr val="window" lastClr="FFFFFF"/>
              </a:solidFill>
              <a:latin typeface="Arial" panose="020B0604020202020204" pitchFamily="34" charset="0"/>
              <a:ea typeface="+mn-ea"/>
              <a:cs typeface="Arial" panose="020B0604020202020204" pitchFamily="34" charset="0"/>
            </a:rPr>
            <a:t>-</a:t>
          </a:r>
          <a:r>
            <a:rPr lang="mn-MN" dirty="0" smtClean="0">
              <a:solidFill>
                <a:sysClr val="window" lastClr="FFFFFF"/>
              </a:solidFill>
              <a:latin typeface="Arial" panose="020B0604020202020204" pitchFamily="34" charset="0"/>
              <a:ea typeface="+mn-ea"/>
              <a:cs typeface="Arial" panose="020B0604020202020204" pitchFamily="34" charset="0"/>
            </a:rPr>
            <a:t>6</a:t>
          </a:r>
          <a:endParaRPr lang="en-US" dirty="0">
            <a:solidFill>
              <a:sysClr val="window" lastClr="FFFFFF"/>
            </a:solidFill>
            <a:latin typeface="Arial" panose="020B0604020202020204" pitchFamily="34" charset="0"/>
            <a:ea typeface="+mn-ea"/>
            <a:cs typeface="Arial" panose="020B0604020202020204" pitchFamily="34" charset="0"/>
          </a:endParaRPr>
        </a:p>
      </dgm:t>
    </dgm:pt>
    <dgm:pt modelId="{19BE1610-0E5F-4E84-967F-3E3B8AD539F6}" type="parTrans" cxnId="{EC9EA4F6-18C3-4D4E-B904-972D60774313}">
      <dgm:prSet/>
      <dgm:spPr>
        <a:xfrm>
          <a:off x="2548895" y="637027"/>
          <a:ext cx="332416" cy="183270"/>
        </a:xfr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0FB488A7-EC46-4594-B118-F3F2FB543D1D}" type="sibTrans" cxnId="{EC9EA4F6-18C3-4D4E-B904-972D60774313}">
      <dgm:prSet/>
      <dgm:spPr/>
      <dgm:t>
        <a:bodyPr/>
        <a:lstStyle/>
        <a:p>
          <a:endParaRPr lang="en-US"/>
        </a:p>
      </dgm:t>
    </dgm:pt>
    <dgm:pt modelId="{BD49C0CD-9CF2-4086-8F2E-A67A9DDBAAA8}">
      <dgm:prSet phldrT="[Text]">
        <dgm:style>
          <a:lnRef idx="2">
            <a:schemeClr val="accent2">
              <a:shade val="50000"/>
            </a:schemeClr>
          </a:lnRef>
          <a:fillRef idx="1">
            <a:schemeClr val="accent2"/>
          </a:fillRef>
          <a:effectRef idx="0">
            <a:schemeClr val="accent2"/>
          </a:effectRef>
          <a:fontRef idx="minor">
            <a:schemeClr val="lt1"/>
          </a:fontRef>
        </dgm:style>
      </dgm:prSet>
      <dgm:spPr>
        <a:xfrm>
          <a:off x="3664407" y="820297"/>
          <a:ext cx="2096457" cy="458177"/>
        </a:xfrm>
        <a:ln/>
      </dgm:spPr>
      <dgm:t>
        <a:bodyPr/>
        <a:lstStyle/>
        <a:p>
          <a:r>
            <a:rPr lang="mn-MN" dirty="0">
              <a:solidFill>
                <a:sysClr val="window" lastClr="FFFFFF"/>
              </a:solidFill>
              <a:latin typeface="Arial" panose="020B0604020202020204" pitchFamily="34" charset="0"/>
              <a:ea typeface="+mn-ea"/>
              <a:cs typeface="Arial" panose="020B0604020202020204" pitchFamily="34" charset="0"/>
            </a:rPr>
            <a:t>Төрийн бус байгууллага</a:t>
          </a:r>
          <a:r>
            <a:rPr lang="en-US" dirty="0" smtClean="0">
              <a:solidFill>
                <a:sysClr val="window" lastClr="FFFFFF"/>
              </a:solidFill>
              <a:latin typeface="Arial" panose="020B0604020202020204" pitchFamily="34" charset="0"/>
              <a:ea typeface="+mn-ea"/>
              <a:cs typeface="Arial" panose="020B0604020202020204" pitchFamily="34" charset="0"/>
            </a:rPr>
            <a:t>-</a:t>
          </a:r>
          <a:r>
            <a:rPr lang="mn-MN" dirty="0" smtClean="0">
              <a:solidFill>
                <a:sysClr val="window" lastClr="FFFFFF"/>
              </a:solidFill>
              <a:latin typeface="Arial" panose="020B0604020202020204" pitchFamily="34" charset="0"/>
              <a:ea typeface="+mn-ea"/>
              <a:cs typeface="Arial" panose="020B0604020202020204" pitchFamily="34" charset="0"/>
            </a:rPr>
            <a:t>1</a:t>
          </a:r>
          <a:endParaRPr lang="en-US" dirty="0">
            <a:solidFill>
              <a:sysClr val="window" lastClr="FFFFFF"/>
            </a:solidFill>
            <a:latin typeface="Arial" panose="020B0604020202020204" pitchFamily="34" charset="0"/>
            <a:ea typeface="+mn-ea"/>
            <a:cs typeface="Arial" panose="020B0604020202020204" pitchFamily="34" charset="0"/>
          </a:endParaRPr>
        </a:p>
      </dgm:t>
    </dgm:pt>
    <dgm:pt modelId="{6B722379-3FEB-4DFE-8782-FAF37F4F5D6F}" type="parTrans" cxnId="{DC083819-FF7F-4A72-8921-10432C27B4EB}">
      <dgm:prSet/>
      <dgm:spPr>
        <a:xfrm>
          <a:off x="2881312" y="637027"/>
          <a:ext cx="1831323" cy="183270"/>
        </a:xfr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A5D0DCAE-F11A-4B34-B492-DF184803A795}" type="sibTrans" cxnId="{DC083819-FF7F-4A72-8921-10432C27B4EB}">
      <dgm:prSet/>
      <dgm:spPr/>
      <dgm:t>
        <a:bodyPr/>
        <a:lstStyle/>
        <a:p>
          <a:endParaRPr lang="en-US"/>
        </a:p>
      </dgm:t>
    </dgm:pt>
    <dgm:pt modelId="{E3C2D420-6D68-4D0B-A0D1-6895C47D10D2}" type="pres">
      <dgm:prSet presAssocID="{AE5CCE01-F132-422B-8D3E-EEA56FAA9473}" presName="mainComposite" presStyleCnt="0">
        <dgm:presLayoutVars>
          <dgm:chPref val="1"/>
          <dgm:dir/>
          <dgm:animOne val="branch"/>
          <dgm:animLvl val="lvl"/>
          <dgm:resizeHandles val="exact"/>
        </dgm:presLayoutVars>
      </dgm:prSet>
      <dgm:spPr/>
      <dgm:t>
        <a:bodyPr/>
        <a:lstStyle/>
        <a:p>
          <a:endParaRPr lang="en-US"/>
        </a:p>
      </dgm:t>
    </dgm:pt>
    <dgm:pt modelId="{3D8C6D18-5060-443C-8AD3-2F6DD73A25F7}" type="pres">
      <dgm:prSet presAssocID="{AE5CCE01-F132-422B-8D3E-EEA56FAA9473}" presName="hierFlow" presStyleCnt="0"/>
      <dgm:spPr/>
    </dgm:pt>
    <dgm:pt modelId="{29668285-F1E6-4A97-99EA-39978872A8C2}" type="pres">
      <dgm:prSet presAssocID="{AE5CCE01-F132-422B-8D3E-EEA56FAA9473}" presName="hierChild1" presStyleCnt="0">
        <dgm:presLayoutVars>
          <dgm:chPref val="1"/>
          <dgm:animOne val="branch"/>
          <dgm:animLvl val="lvl"/>
        </dgm:presLayoutVars>
      </dgm:prSet>
      <dgm:spPr/>
    </dgm:pt>
    <dgm:pt modelId="{F47B94AC-2C4C-4D19-B709-4A2D867860E6}" type="pres">
      <dgm:prSet presAssocID="{18F1C2F3-0E31-4CC0-818A-A093C7043051}" presName="Name14" presStyleCnt="0"/>
      <dgm:spPr/>
    </dgm:pt>
    <dgm:pt modelId="{F39B4A7E-8F5D-46AD-A542-D8B746BB53A4}" type="pres">
      <dgm:prSet presAssocID="{18F1C2F3-0E31-4CC0-818A-A093C7043051}" presName="level1Shape" presStyleLbl="node0" presStyleIdx="0" presStyleCnt="1" custScaleX="247724" custLinFactNeighborX="-1045" custLinFactNeighborY="-5113">
        <dgm:presLayoutVars>
          <dgm:chPref val="3"/>
        </dgm:presLayoutVars>
      </dgm:prSet>
      <dgm:spPr>
        <a:prstGeom prst="roundRect">
          <a:avLst>
            <a:gd name="adj" fmla="val 10000"/>
          </a:avLst>
        </a:prstGeom>
      </dgm:spPr>
      <dgm:t>
        <a:bodyPr/>
        <a:lstStyle/>
        <a:p>
          <a:endParaRPr lang="en-US"/>
        </a:p>
      </dgm:t>
    </dgm:pt>
    <dgm:pt modelId="{99106DFA-4AF5-4193-B722-2AB6159192A0}" type="pres">
      <dgm:prSet presAssocID="{18F1C2F3-0E31-4CC0-818A-A093C7043051}" presName="hierChild2" presStyleCnt="0"/>
      <dgm:spPr/>
    </dgm:pt>
    <dgm:pt modelId="{163ED695-7A8B-407D-A3F5-F4ABD14D2012}" type="pres">
      <dgm:prSet presAssocID="{9A308D8E-8636-4FAD-A25C-617A204EAB4B}" presName="Name19" presStyleLbl="parChTrans1D2" presStyleIdx="0" presStyleCnt="3"/>
      <dgm:spPr>
        <a:custGeom>
          <a:avLst/>
          <a:gdLst/>
          <a:ahLst/>
          <a:cxnLst/>
          <a:rect l="0" t="0" r="0" b="0"/>
          <a:pathLst>
            <a:path>
              <a:moveTo>
                <a:pt x="2163740" y="0"/>
              </a:moveTo>
              <a:lnTo>
                <a:pt x="2163740" y="91635"/>
              </a:lnTo>
              <a:lnTo>
                <a:pt x="0" y="91635"/>
              </a:lnTo>
              <a:lnTo>
                <a:pt x="0" y="183270"/>
              </a:lnTo>
            </a:path>
          </a:pathLst>
        </a:custGeom>
      </dgm:spPr>
      <dgm:t>
        <a:bodyPr/>
        <a:lstStyle/>
        <a:p>
          <a:endParaRPr lang="en-US"/>
        </a:p>
      </dgm:t>
    </dgm:pt>
    <dgm:pt modelId="{FD53D4D0-BBA6-48A3-8B00-BE0F80D04826}" type="pres">
      <dgm:prSet presAssocID="{191A0467-144D-4E36-A22B-C9CB2B0A26B9}" presName="Name21" presStyleCnt="0"/>
      <dgm:spPr/>
    </dgm:pt>
    <dgm:pt modelId="{CC1AD091-A6F1-4296-9190-5937389A2E20}" type="pres">
      <dgm:prSet presAssocID="{191A0467-144D-4E36-A22B-C9CB2B0A26B9}" presName="level2Shape" presStyleLbl="node2" presStyleIdx="0" presStyleCnt="3" custScaleX="208307"/>
      <dgm:spPr>
        <a:prstGeom prst="roundRect">
          <a:avLst>
            <a:gd name="adj" fmla="val 10000"/>
          </a:avLst>
        </a:prstGeom>
      </dgm:spPr>
      <dgm:t>
        <a:bodyPr/>
        <a:lstStyle/>
        <a:p>
          <a:endParaRPr lang="en-US"/>
        </a:p>
      </dgm:t>
    </dgm:pt>
    <dgm:pt modelId="{C7FD4EED-B1B7-4EFE-83C3-8BC6FC771993}" type="pres">
      <dgm:prSet presAssocID="{191A0467-144D-4E36-A22B-C9CB2B0A26B9}" presName="hierChild3" presStyleCnt="0"/>
      <dgm:spPr/>
    </dgm:pt>
    <dgm:pt modelId="{184C761B-D5BC-44BD-8F20-B37595C57FEC}" type="pres">
      <dgm:prSet presAssocID="{19BE1610-0E5F-4E84-967F-3E3B8AD539F6}" presName="Name19" presStyleLbl="parChTrans1D2" presStyleIdx="1" presStyleCnt="3"/>
      <dgm:spPr>
        <a:custGeom>
          <a:avLst/>
          <a:gdLst/>
          <a:ahLst/>
          <a:cxnLst/>
          <a:rect l="0" t="0" r="0" b="0"/>
          <a:pathLst>
            <a:path>
              <a:moveTo>
                <a:pt x="332416" y="0"/>
              </a:moveTo>
              <a:lnTo>
                <a:pt x="332416" y="91635"/>
              </a:lnTo>
              <a:lnTo>
                <a:pt x="0" y="91635"/>
              </a:lnTo>
              <a:lnTo>
                <a:pt x="0" y="183270"/>
              </a:lnTo>
            </a:path>
          </a:pathLst>
        </a:custGeom>
      </dgm:spPr>
      <dgm:t>
        <a:bodyPr/>
        <a:lstStyle/>
        <a:p>
          <a:endParaRPr lang="en-US"/>
        </a:p>
      </dgm:t>
    </dgm:pt>
    <dgm:pt modelId="{9FA9499D-3728-41AF-A49E-866CD10EA548}" type="pres">
      <dgm:prSet presAssocID="{25A3C0A7-AD69-4DC6-863D-F6CEB77D5038}" presName="Name21" presStyleCnt="0"/>
      <dgm:spPr/>
    </dgm:pt>
    <dgm:pt modelId="{D61042C9-B640-4F73-924E-FC52D1EFBBC2}" type="pres">
      <dgm:prSet presAssocID="{25A3C0A7-AD69-4DC6-863D-F6CEB77D5038}" presName="level2Shape" presStyleLbl="node2" presStyleIdx="1" presStyleCnt="3" custScaleX="264623"/>
      <dgm:spPr>
        <a:prstGeom prst="roundRect">
          <a:avLst>
            <a:gd name="adj" fmla="val 10000"/>
          </a:avLst>
        </a:prstGeom>
      </dgm:spPr>
      <dgm:t>
        <a:bodyPr/>
        <a:lstStyle/>
        <a:p>
          <a:endParaRPr lang="en-US"/>
        </a:p>
      </dgm:t>
    </dgm:pt>
    <dgm:pt modelId="{83EE05D6-866A-447A-821F-E82E0C13BE84}" type="pres">
      <dgm:prSet presAssocID="{25A3C0A7-AD69-4DC6-863D-F6CEB77D5038}" presName="hierChild3" presStyleCnt="0"/>
      <dgm:spPr/>
    </dgm:pt>
    <dgm:pt modelId="{81359E5C-5745-4437-A565-16996CD04780}" type="pres">
      <dgm:prSet presAssocID="{6B722379-3FEB-4DFE-8782-FAF37F4F5D6F}" presName="Name19" presStyleLbl="parChTrans1D2" presStyleIdx="2" presStyleCnt="3"/>
      <dgm:spPr>
        <a:custGeom>
          <a:avLst/>
          <a:gdLst/>
          <a:ahLst/>
          <a:cxnLst/>
          <a:rect l="0" t="0" r="0" b="0"/>
          <a:pathLst>
            <a:path>
              <a:moveTo>
                <a:pt x="0" y="0"/>
              </a:moveTo>
              <a:lnTo>
                <a:pt x="0" y="91635"/>
              </a:lnTo>
              <a:lnTo>
                <a:pt x="1831323" y="91635"/>
              </a:lnTo>
              <a:lnTo>
                <a:pt x="1831323" y="183270"/>
              </a:lnTo>
            </a:path>
          </a:pathLst>
        </a:custGeom>
      </dgm:spPr>
      <dgm:t>
        <a:bodyPr/>
        <a:lstStyle/>
        <a:p>
          <a:endParaRPr lang="en-US"/>
        </a:p>
      </dgm:t>
    </dgm:pt>
    <dgm:pt modelId="{CC848EE1-6856-4A8A-B007-C09A088C5621}" type="pres">
      <dgm:prSet presAssocID="{BD49C0CD-9CF2-4086-8F2E-A67A9DDBAAA8}" presName="Name21" presStyleCnt="0"/>
      <dgm:spPr/>
    </dgm:pt>
    <dgm:pt modelId="{34AB4E37-4049-4CFA-B247-4AEB70B34F2E}" type="pres">
      <dgm:prSet presAssocID="{BD49C0CD-9CF2-4086-8F2E-A67A9DDBAAA8}" presName="level2Shape" presStyleLbl="node2" presStyleIdx="2" presStyleCnt="3" custScaleX="305043"/>
      <dgm:spPr>
        <a:prstGeom prst="roundRect">
          <a:avLst>
            <a:gd name="adj" fmla="val 10000"/>
          </a:avLst>
        </a:prstGeom>
      </dgm:spPr>
      <dgm:t>
        <a:bodyPr/>
        <a:lstStyle/>
        <a:p>
          <a:endParaRPr lang="en-US"/>
        </a:p>
      </dgm:t>
    </dgm:pt>
    <dgm:pt modelId="{0B36E4AB-8697-4355-8B59-E9416BCD86B5}" type="pres">
      <dgm:prSet presAssocID="{BD49C0CD-9CF2-4086-8F2E-A67A9DDBAAA8}" presName="hierChild3" presStyleCnt="0"/>
      <dgm:spPr/>
    </dgm:pt>
    <dgm:pt modelId="{C5AD2734-9A61-4952-8136-D70872FD7DDD}" type="pres">
      <dgm:prSet presAssocID="{AE5CCE01-F132-422B-8D3E-EEA56FAA9473}" presName="bgShapesFlow" presStyleCnt="0"/>
      <dgm:spPr/>
    </dgm:pt>
  </dgm:ptLst>
  <dgm:cxnLst>
    <dgm:cxn modelId="{988907AC-DF3C-4D0F-8918-99234AA675B9}" type="presOf" srcId="{19BE1610-0E5F-4E84-967F-3E3B8AD539F6}" destId="{184C761B-D5BC-44BD-8F20-B37595C57FEC}" srcOrd="0" destOrd="0" presId="urn:microsoft.com/office/officeart/2005/8/layout/hierarchy6"/>
    <dgm:cxn modelId="{DA0B88DA-1A69-4BE1-AB84-C49E5CEF4FFB}" type="presOf" srcId="{6B722379-3FEB-4DFE-8782-FAF37F4F5D6F}" destId="{81359E5C-5745-4437-A565-16996CD04780}" srcOrd="0" destOrd="0" presId="urn:microsoft.com/office/officeart/2005/8/layout/hierarchy6"/>
    <dgm:cxn modelId="{40D19322-6241-4A01-B274-2B9C0EE3CEDE}" type="presOf" srcId="{191A0467-144D-4E36-A22B-C9CB2B0A26B9}" destId="{CC1AD091-A6F1-4296-9190-5937389A2E20}" srcOrd="0" destOrd="0" presId="urn:microsoft.com/office/officeart/2005/8/layout/hierarchy6"/>
    <dgm:cxn modelId="{FC63C30E-2AD0-4009-8EAF-D3299E414183}" type="presOf" srcId="{25A3C0A7-AD69-4DC6-863D-F6CEB77D5038}" destId="{D61042C9-B640-4F73-924E-FC52D1EFBBC2}" srcOrd="0" destOrd="0" presId="urn:microsoft.com/office/officeart/2005/8/layout/hierarchy6"/>
    <dgm:cxn modelId="{FF05A9C0-580C-4127-A74A-4D366C389FDA}" srcId="{AE5CCE01-F132-422B-8D3E-EEA56FAA9473}" destId="{18F1C2F3-0E31-4CC0-818A-A093C7043051}" srcOrd="0" destOrd="0" parTransId="{C299BAE3-024D-451B-B984-B41684D06925}" sibTransId="{17A5A544-F5B6-4B92-A9AF-45B70D9029C8}"/>
    <dgm:cxn modelId="{625ED736-3A56-486E-90E1-9AFEBA08A514}" type="presOf" srcId="{18F1C2F3-0E31-4CC0-818A-A093C7043051}" destId="{F39B4A7E-8F5D-46AD-A542-D8B746BB53A4}" srcOrd="0" destOrd="0" presId="urn:microsoft.com/office/officeart/2005/8/layout/hierarchy6"/>
    <dgm:cxn modelId="{DC083819-FF7F-4A72-8921-10432C27B4EB}" srcId="{18F1C2F3-0E31-4CC0-818A-A093C7043051}" destId="{BD49C0CD-9CF2-4086-8F2E-A67A9DDBAAA8}" srcOrd="2" destOrd="0" parTransId="{6B722379-3FEB-4DFE-8782-FAF37F4F5D6F}" sibTransId="{A5D0DCAE-F11A-4B34-B492-DF184803A795}"/>
    <dgm:cxn modelId="{D8B49534-9BB1-4C46-8BAC-94759E7D0EE0}" type="presOf" srcId="{9A308D8E-8636-4FAD-A25C-617A204EAB4B}" destId="{163ED695-7A8B-407D-A3F5-F4ABD14D2012}" srcOrd="0" destOrd="0" presId="urn:microsoft.com/office/officeart/2005/8/layout/hierarchy6"/>
    <dgm:cxn modelId="{EC9EA4F6-18C3-4D4E-B904-972D60774313}" srcId="{18F1C2F3-0E31-4CC0-818A-A093C7043051}" destId="{25A3C0A7-AD69-4DC6-863D-F6CEB77D5038}" srcOrd="1" destOrd="0" parTransId="{19BE1610-0E5F-4E84-967F-3E3B8AD539F6}" sibTransId="{0FB488A7-EC46-4594-B118-F3F2FB543D1D}"/>
    <dgm:cxn modelId="{8627C15D-7EB5-4310-9906-AC983543769B}" type="presOf" srcId="{AE5CCE01-F132-422B-8D3E-EEA56FAA9473}" destId="{E3C2D420-6D68-4D0B-A0D1-6895C47D10D2}" srcOrd="0" destOrd="0" presId="urn:microsoft.com/office/officeart/2005/8/layout/hierarchy6"/>
    <dgm:cxn modelId="{F657A814-1136-4E86-8EBB-0584C51F0F41}" type="presOf" srcId="{BD49C0CD-9CF2-4086-8F2E-A67A9DDBAAA8}" destId="{34AB4E37-4049-4CFA-B247-4AEB70B34F2E}" srcOrd="0" destOrd="0" presId="urn:microsoft.com/office/officeart/2005/8/layout/hierarchy6"/>
    <dgm:cxn modelId="{AEA92B46-2450-4640-9251-FDBE55C91A0B}" srcId="{18F1C2F3-0E31-4CC0-818A-A093C7043051}" destId="{191A0467-144D-4E36-A22B-C9CB2B0A26B9}" srcOrd="0" destOrd="0" parTransId="{9A308D8E-8636-4FAD-A25C-617A204EAB4B}" sibTransId="{C8FFFD03-D6C5-4610-B70B-3804010DE99D}"/>
    <dgm:cxn modelId="{B07D483D-84A1-4E28-8844-02A1D3B539E4}" type="presParOf" srcId="{E3C2D420-6D68-4D0B-A0D1-6895C47D10D2}" destId="{3D8C6D18-5060-443C-8AD3-2F6DD73A25F7}" srcOrd="0" destOrd="0" presId="urn:microsoft.com/office/officeart/2005/8/layout/hierarchy6"/>
    <dgm:cxn modelId="{D829834B-34C5-4971-B93A-DD12FE04461F}" type="presParOf" srcId="{3D8C6D18-5060-443C-8AD3-2F6DD73A25F7}" destId="{29668285-F1E6-4A97-99EA-39978872A8C2}" srcOrd="0" destOrd="0" presId="urn:microsoft.com/office/officeart/2005/8/layout/hierarchy6"/>
    <dgm:cxn modelId="{F6A51775-01F7-4012-BEE8-6A9631AB32BA}" type="presParOf" srcId="{29668285-F1E6-4A97-99EA-39978872A8C2}" destId="{F47B94AC-2C4C-4D19-B709-4A2D867860E6}" srcOrd="0" destOrd="0" presId="urn:microsoft.com/office/officeart/2005/8/layout/hierarchy6"/>
    <dgm:cxn modelId="{C3EB4703-B90F-48B4-8D66-64146E9091A7}" type="presParOf" srcId="{F47B94AC-2C4C-4D19-B709-4A2D867860E6}" destId="{F39B4A7E-8F5D-46AD-A542-D8B746BB53A4}" srcOrd="0" destOrd="0" presId="urn:microsoft.com/office/officeart/2005/8/layout/hierarchy6"/>
    <dgm:cxn modelId="{21042758-6837-4C3B-9C02-868B267C5A6E}" type="presParOf" srcId="{F47B94AC-2C4C-4D19-B709-4A2D867860E6}" destId="{99106DFA-4AF5-4193-B722-2AB6159192A0}" srcOrd="1" destOrd="0" presId="urn:microsoft.com/office/officeart/2005/8/layout/hierarchy6"/>
    <dgm:cxn modelId="{120370FF-6FA3-491E-AC88-442E86F951D5}" type="presParOf" srcId="{99106DFA-4AF5-4193-B722-2AB6159192A0}" destId="{163ED695-7A8B-407D-A3F5-F4ABD14D2012}" srcOrd="0" destOrd="0" presId="urn:microsoft.com/office/officeart/2005/8/layout/hierarchy6"/>
    <dgm:cxn modelId="{EA8DEDD0-5DB1-413D-95AB-009F9F9AFB68}" type="presParOf" srcId="{99106DFA-4AF5-4193-B722-2AB6159192A0}" destId="{FD53D4D0-BBA6-48A3-8B00-BE0F80D04826}" srcOrd="1" destOrd="0" presId="urn:microsoft.com/office/officeart/2005/8/layout/hierarchy6"/>
    <dgm:cxn modelId="{3BFF44C6-FD0F-4491-929B-BA73E7CAF6D8}" type="presParOf" srcId="{FD53D4D0-BBA6-48A3-8B00-BE0F80D04826}" destId="{CC1AD091-A6F1-4296-9190-5937389A2E20}" srcOrd="0" destOrd="0" presId="urn:microsoft.com/office/officeart/2005/8/layout/hierarchy6"/>
    <dgm:cxn modelId="{4A74F333-06F8-49D4-A16F-7AD20F255A90}" type="presParOf" srcId="{FD53D4D0-BBA6-48A3-8B00-BE0F80D04826}" destId="{C7FD4EED-B1B7-4EFE-83C3-8BC6FC771993}" srcOrd="1" destOrd="0" presId="urn:microsoft.com/office/officeart/2005/8/layout/hierarchy6"/>
    <dgm:cxn modelId="{A944762D-8794-49AF-8CFE-E79105CECCCD}" type="presParOf" srcId="{99106DFA-4AF5-4193-B722-2AB6159192A0}" destId="{184C761B-D5BC-44BD-8F20-B37595C57FEC}" srcOrd="2" destOrd="0" presId="urn:microsoft.com/office/officeart/2005/8/layout/hierarchy6"/>
    <dgm:cxn modelId="{BC3D3102-B018-440D-A877-9097D038190F}" type="presParOf" srcId="{99106DFA-4AF5-4193-B722-2AB6159192A0}" destId="{9FA9499D-3728-41AF-A49E-866CD10EA548}" srcOrd="3" destOrd="0" presId="urn:microsoft.com/office/officeart/2005/8/layout/hierarchy6"/>
    <dgm:cxn modelId="{F8FDD392-A52C-4379-BC38-AC0029F70899}" type="presParOf" srcId="{9FA9499D-3728-41AF-A49E-866CD10EA548}" destId="{D61042C9-B640-4F73-924E-FC52D1EFBBC2}" srcOrd="0" destOrd="0" presId="urn:microsoft.com/office/officeart/2005/8/layout/hierarchy6"/>
    <dgm:cxn modelId="{4552CEA8-6A45-49EB-8504-9F6E9451E1F8}" type="presParOf" srcId="{9FA9499D-3728-41AF-A49E-866CD10EA548}" destId="{83EE05D6-866A-447A-821F-E82E0C13BE84}" srcOrd="1" destOrd="0" presId="urn:microsoft.com/office/officeart/2005/8/layout/hierarchy6"/>
    <dgm:cxn modelId="{C815BBF1-E5DB-41FC-9993-25A992AACFCE}" type="presParOf" srcId="{99106DFA-4AF5-4193-B722-2AB6159192A0}" destId="{81359E5C-5745-4437-A565-16996CD04780}" srcOrd="4" destOrd="0" presId="urn:microsoft.com/office/officeart/2005/8/layout/hierarchy6"/>
    <dgm:cxn modelId="{A7794362-AE5E-4DC8-8BD2-9BB111864ADD}" type="presParOf" srcId="{99106DFA-4AF5-4193-B722-2AB6159192A0}" destId="{CC848EE1-6856-4A8A-B007-C09A088C5621}" srcOrd="5" destOrd="0" presId="urn:microsoft.com/office/officeart/2005/8/layout/hierarchy6"/>
    <dgm:cxn modelId="{68D99779-B042-4229-BCBA-56A1F2DA670C}" type="presParOf" srcId="{CC848EE1-6856-4A8A-B007-C09A088C5621}" destId="{34AB4E37-4049-4CFA-B247-4AEB70B34F2E}" srcOrd="0" destOrd="0" presId="urn:microsoft.com/office/officeart/2005/8/layout/hierarchy6"/>
    <dgm:cxn modelId="{51B34FFC-6D8A-4370-AEFB-7D45BE876129}" type="presParOf" srcId="{CC848EE1-6856-4A8A-B007-C09A088C5621}" destId="{0B36E4AB-8697-4355-8B59-E9416BCD86B5}" srcOrd="1" destOrd="0" presId="urn:microsoft.com/office/officeart/2005/8/layout/hierarchy6"/>
    <dgm:cxn modelId="{D43DBAA7-E95B-498F-967D-8AE3327B8845}" type="presParOf" srcId="{E3C2D420-6D68-4D0B-A0D1-6895C47D10D2}" destId="{C5AD2734-9A61-4952-8136-D70872FD7DDD}"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A6B533-EBD2-4C00-9062-1BE75476359E}"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33997F93-B61D-46D5-B12E-A31D070DFEAD}">
      <dgm:prSet phldrT="[Text]"/>
      <dgm:spPr/>
      <dgm:t>
        <a:bodyPr/>
        <a:lstStyle/>
        <a:p>
          <a:r>
            <a:rPr lang="mn-MN" dirty="0" smtClean="0"/>
            <a:t>2017 он  </a:t>
          </a:r>
          <a:endParaRPr lang="en-US" dirty="0"/>
        </a:p>
      </dgm:t>
    </dgm:pt>
    <dgm:pt modelId="{942372A3-231C-4CFA-A441-C12A78F3C645}" type="parTrans" cxnId="{4C5562CE-950B-4EBE-BD0A-C197301010C5}">
      <dgm:prSet/>
      <dgm:spPr/>
      <dgm:t>
        <a:bodyPr/>
        <a:lstStyle/>
        <a:p>
          <a:endParaRPr lang="en-US"/>
        </a:p>
      </dgm:t>
    </dgm:pt>
    <dgm:pt modelId="{D9C12E90-1EDC-4F63-82FC-893390CECDF9}" type="sibTrans" cxnId="{4C5562CE-950B-4EBE-BD0A-C197301010C5}">
      <dgm:prSet/>
      <dgm:spPr/>
      <dgm:t>
        <a:bodyPr/>
        <a:lstStyle/>
        <a:p>
          <a:endParaRPr lang="en-US"/>
        </a:p>
      </dgm:t>
    </dgm:pt>
    <dgm:pt modelId="{F6DD919F-A229-4116-9FC7-DC7D65B67FEF}">
      <dgm:prSet phldrT="[Text]"/>
      <dgm:spPr/>
      <dgm:t>
        <a:bodyPr/>
        <a:lstStyle/>
        <a:p>
          <a:r>
            <a:rPr lang="mn-MN" dirty="0" smtClean="0"/>
            <a:t>Малтай өрх</a:t>
          </a:r>
          <a:r>
            <a:rPr lang="en-US" dirty="0" smtClean="0"/>
            <a:t>-</a:t>
          </a:r>
          <a:r>
            <a:rPr lang="mn-MN" dirty="0" smtClean="0"/>
            <a:t>485 </a:t>
          </a:r>
          <a:endParaRPr lang="en-US" dirty="0"/>
        </a:p>
      </dgm:t>
    </dgm:pt>
    <dgm:pt modelId="{2903FB43-CBC5-4980-9F6B-12ACFA671D19}" type="parTrans" cxnId="{927FD509-E3D8-4F61-AEA3-6D56FCC4B8FF}">
      <dgm:prSet/>
      <dgm:spPr/>
      <dgm:t>
        <a:bodyPr/>
        <a:lstStyle/>
        <a:p>
          <a:endParaRPr lang="en-US"/>
        </a:p>
      </dgm:t>
    </dgm:pt>
    <dgm:pt modelId="{D5A5396C-B3EE-4FA0-88DD-73B4AD7777EB}" type="sibTrans" cxnId="{927FD509-E3D8-4F61-AEA3-6D56FCC4B8FF}">
      <dgm:prSet/>
      <dgm:spPr/>
      <dgm:t>
        <a:bodyPr/>
        <a:lstStyle/>
        <a:p>
          <a:endParaRPr lang="en-US"/>
        </a:p>
      </dgm:t>
    </dgm:pt>
    <dgm:pt modelId="{20E02197-07F4-4A7C-9B42-D9344FEA341E}">
      <dgm:prSet phldrT="[Text]"/>
      <dgm:spPr/>
      <dgm:t>
        <a:bodyPr/>
        <a:lstStyle/>
        <a:p>
          <a:r>
            <a:rPr lang="mn-MN" dirty="0" smtClean="0"/>
            <a:t>Малчин өрх 416</a:t>
          </a:r>
          <a:endParaRPr lang="en-US" dirty="0"/>
        </a:p>
      </dgm:t>
    </dgm:pt>
    <dgm:pt modelId="{93F56DC8-24BB-47B4-85E7-B80170FD6F02}" type="parTrans" cxnId="{4FADE58D-8C0C-466B-967B-2EDE2F8DA2AA}">
      <dgm:prSet/>
      <dgm:spPr/>
      <dgm:t>
        <a:bodyPr/>
        <a:lstStyle/>
        <a:p>
          <a:endParaRPr lang="en-US"/>
        </a:p>
      </dgm:t>
    </dgm:pt>
    <dgm:pt modelId="{7870B97A-0019-4830-8D1B-5DE3AD0A0C6F}" type="sibTrans" cxnId="{4FADE58D-8C0C-466B-967B-2EDE2F8DA2AA}">
      <dgm:prSet/>
      <dgm:spPr/>
      <dgm:t>
        <a:bodyPr/>
        <a:lstStyle/>
        <a:p>
          <a:endParaRPr lang="en-US"/>
        </a:p>
      </dgm:t>
    </dgm:pt>
    <dgm:pt modelId="{1E0CCDB3-FC94-4A40-B17D-49EADCC9F561}">
      <dgm:prSet phldrT="[Text]"/>
      <dgm:spPr/>
      <dgm:t>
        <a:bodyPr/>
        <a:lstStyle/>
        <a:p>
          <a:r>
            <a:rPr lang="mn-MN" dirty="0" smtClean="0"/>
            <a:t> 2018 он </a:t>
          </a:r>
          <a:endParaRPr lang="en-US" dirty="0"/>
        </a:p>
      </dgm:t>
    </dgm:pt>
    <dgm:pt modelId="{48777D46-0650-4956-8167-B8B2CB3E6EC9}" type="parTrans" cxnId="{766C2A5B-06DF-420F-9C8C-B0E0821ED4D0}">
      <dgm:prSet/>
      <dgm:spPr/>
      <dgm:t>
        <a:bodyPr/>
        <a:lstStyle/>
        <a:p>
          <a:endParaRPr lang="en-US"/>
        </a:p>
      </dgm:t>
    </dgm:pt>
    <dgm:pt modelId="{67AE6BE9-23A7-4FB8-9821-ED49F1B81827}" type="sibTrans" cxnId="{766C2A5B-06DF-420F-9C8C-B0E0821ED4D0}">
      <dgm:prSet/>
      <dgm:spPr/>
      <dgm:t>
        <a:bodyPr/>
        <a:lstStyle/>
        <a:p>
          <a:endParaRPr lang="en-US"/>
        </a:p>
      </dgm:t>
    </dgm:pt>
    <dgm:pt modelId="{BA357BE9-D8F0-4A0E-BCBE-F99A6F440131}">
      <dgm:prSet phldrT="[Text]"/>
      <dgm:spPr/>
      <dgm:t>
        <a:bodyPr/>
        <a:lstStyle/>
        <a:p>
          <a:r>
            <a:rPr lang="mn-MN" dirty="0" smtClean="0"/>
            <a:t>Малтай өрх</a:t>
          </a:r>
          <a:r>
            <a:rPr lang="en-US" dirty="0" smtClean="0"/>
            <a:t>-</a:t>
          </a:r>
          <a:r>
            <a:rPr lang="mn-MN" dirty="0" smtClean="0"/>
            <a:t>497</a:t>
          </a:r>
          <a:endParaRPr lang="en-US" dirty="0"/>
        </a:p>
      </dgm:t>
    </dgm:pt>
    <dgm:pt modelId="{A70A5C5A-B8CB-4EFA-9CEA-A318F0248D79}" type="parTrans" cxnId="{8BB7896B-B400-4CE2-9C90-8E0F94F795D5}">
      <dgm:prSet/>
      <dgm:spPr/>
      <dgm:t>
        <a:bodyPr/>
        <a:lstStyle/>
        <a:p>
          <a:endParaRPr lang="en-US"/>
        </a:p>
      </dgm:t>
    </dgm:pt>
    <dgm:pt modelId="{5D3A8262-3D53-4395-8404-3DAD363F4CB8}" type="sibTrans" cxnId="{8BB7896B-B400-4CE2-9C90-8E0F94F795D5}">
      <dgm:prSet/>
      <dgm:spPr/>
      <dgm:t>
        <a:bodyPr/>
        <a:lstStyle/>
        <a:p>
          <a:endParaRPr lang="en-US"/>
        </a:p>
      </dgm:t>
    </dgm:pt>
    <dgm:pt modelId="{2FEA5775-BB1C-46B0-94FD-5ECF890CE038}">
      <dgm:prSet phldrT="[Text]"/>
      <dgm:spPr/>
      <dgm:t>
        <a:bodyPr/>
        <a:lstStyle/>
        <a:p>
          <a:r>
            <a:rPr lang="mn-MN" dirty="0" smtClean="0"/>
            <a:t>Малчин өрх </a:t>
          </a:r>
          <a:r>
            <a:rPr lang="en-US" dirty="0" smtClean="0"/>
            <a:t>-432</a:t>
          </a:r>
          <a:endParaRPr lang="en-US" dirty="0"/>
        </a:p>
      </dgm:t>
    </dgm:pt>
    <dgm:pt modelId="{F79B6B28-4A3A-4A33-9FAE-8782688A1DE5}" type="parTrans" cxnId="{82BD8D94-2C3B-44DE-B0F1-59AE941A6691}">
      <dgm:prSet/>
      <dgm:spPr/>
      <dgm:t>
        <a:bodyPr/>
        <a:lstStyle/>
        <a:p>
          <a:endParaRPr lang="en-US"/>
        </a:p>
      </dgm:t>
    </dgm:pt>
    <dgm:pt modelId="{EFBCA1FE-1C69-4112-8471-3AA840E1B6E7}" type="sibTrans" cxnId="{82BD8D94-2C3B-44DE-B0F1-59AE941A6691}">
      <dgm:prSet/>
      <dgm:spPr/>
      <dgm:t>
        <a:bodyPr/>
        <a:lstStyle/>
        <a:p>
          <a:endParaRPr lang="en-US"/>
        </a:p>
      </dgm:t>
    </dgm:pt>
    <dgm:pt modelId="{F0D17902-1DD2-4FB4-AA99-AFBC62856FA9}" type="pres">
      <dgm:prSet presAssocID="{8FA6B533-EBD2-4C00-9062-1BE75476359E}" presName="composite" presStyleCnt="0">
        <dgm:presLayoutVars>
          <dgm:chMax val="5"/>
          <dgm:dir/>
          <dgm:animLvl val="ctr"/>
          <dgm:resizeHandles val="exact"/>
        </dgm:presLayoutVars>
      </dgm:prSet>
      <dgm:spPr/>
      <dgm:t>
        <a:bodyPr/>
        <a:lstStyle/>
        <a:p>
          <a:endParaRPr lang="en-US"/>
        </a:p>
      </dgm:t>
    </dgm:pt>
    <dgm:pt modelId="{C770445A-6F0B-4907-B1EE-4CF1F66F0A06}" type="pres">
      <dgm:prSet presAssocID="{8FA6B533-EBD2-4C00-9062-1BE75476359E}" presName="cycle" presStyleCnt="0"/>
      <dgm:spPr/>
    </dgm:pt>
    <dgm:pt modelId="{99D6EDBE-7239-4241-8949-5A9CEBD84DC9}" type="pres">
      <dgm:prSet presAssocID="{8FA6B533-EBD2-4C00-9062-1BE75476359E}" presName="centerShape" presStyleCnt="0"/>
      <dgm:spPr/>
    </dgm:pt>
    <dgm:pt modelId="{07E05AF1-BA44-4B6A-B898-5B9D11B9D0F6}" type="pres">
      <dgm:prSet presAssocID="{8FA6B533-EBD2-4C00-9062-1BE75476359E}" presName="connSite" presStyleLbl="node1" presStyleIdx="0" presStyleCnt="3"/>
      <dgm:spPr/>
    </dgm:pt>
    <dgm:pt modelId="{23C955DE-86DC-420B-B9F4-47BD391B428E}" type="pres">
      <dgm:prSet presAssocID="{8FA6B533-EBD2-4C00-9062-1BE75476359E}" presName="visible" presStyleLbl="node1" presStyleIdx="0" presStyleCnt="3" custScaleX="306817" custScaleY="219372" custLinFactX="-2547" custLinFactNeighborX="-100000" custLinFactNeighborY="3949"/>
      <dgm:spPr>
        <a:blipFill>
          <a:blip xmlns:r="http://schemas.openxmlformats.org/officeDocument/2006/relationships" r:embed="rId1">
            <a:extLst>
              <a:ext uri="{28A0092B-C50C-407E-A947-70E740481C1C}">
                <a14:useLocalDpi xmlns:a14="http://schemas.microsoft.com/office/drawing/2010/main" val="0"/>
              </a:ext>
            </a:extLst>
          </a:blip>
          <a:srcRect/>
          <a:stretch>
            <a:fillRect t="-35000" b="-35000"/>
          </a:stretch>
        </a:blipFill>
      </dgm:spPr>
    </dgm:pt>
    <dgm:pt modelId="{A046AC60-C7F4-4192-8182-28B8A0D56DEA}" type="pres">
      <dgm:prSet presAssocID="{942372A3-231C-4CFA-A441-C12A78F3C645}" presName="Name25" presStyleLbl="parChTrans1D1" presStyleIdx="0" presStyleCnt="2"/>
      <dgm:spPr/>
      <dgm:t>
        <a:bodyPr/>
        <a:lstStyle/>
        <a:p>
          <a:endParaRPr lang="en-US"/>
        </a:p>
      </dgm:t>
    </dgm:pt>
    <dgm:pt modelId="{D0BFF7E5-AC40-4C4C-BA51-25AD25E6D279}" type="pres">
      <dgm:prSet presAssocID="{33997F93-B61D-46D5-B12E-A31D070DFEAD}" presName="node" presStyleCnt="0"/>
      <dgm:spPr/>
    </dgm:pt>
    <dgm:pt modelId="{15CD5D2F-8CEE-425B-B17A-8869F2EF7985}" type="pres">
      <dgm:prSet presAssocID="{33997F93-B61D-46D5-B12E-A31D070DFEAD}" presName="parentNode" presStyleLbl="node1" presStyleIdx="1" presStyleCnt="3" custFlipHor="1" custScaleX="135279">
        <dgm:presLayoutVars>
          <dgm:chMax val="1"/>
          <dgm:bulletEnabled val="1"/>
        </dgm:presLayoutVars>
      </dgm:prSet>
      <dgm:spPr/>
      <dgm:t>
        <a:bodyPr/>
        <a:lstStyle/>
        <a:p>
          <a:endParaRPr lang="en-US"/>
        </a:p>
      </dgm:t>
    </dgm:pt>
    <dgm:pt modelId="{4D558AE0-994C-43C4-B5BA-29F002AA147C}" type="pres">
      <dgm:prSet presAssocID="{33997F93-B61D-46D5-B12E-A31D070DFEAD}" presName="childNode" presStyleLbl="revTx" presStyleIdx="0" presStyleCnt="2">
        <dgm:presLayoutVars>
          <dgm:bulletEnabled val="1"/>
        </dgm:presLayoutVars>
      </dgm:prSet>
      <dgm:spPr/>
      <dgm:t>
        <a:bodyPr/>
        <a:lstStyle/>
        <a:p>
          <a:endParaRPr lang="en-US"/>
        </a:p>
      </dgm:t>
    </dgm:pt>
    <dgm:pt modelId="{8D3341B3-A7FC-480B-B301-723B254AFA19}" type="pres">
      <dgm:prSet presAssocID="{48777D46-0650-4956-8167-B8B2CB3E6EC9}" presName="Name25" presStyleLbl="parChTrans1D1" presStyleIdx="1" presStyleCnt="2"/>
      <dgm:spPr/>
      <dgm:t>
        <a:bodyPr/>
        <a:lstStyle/>
        <a:p>
          <a:endParaRPr lang="en-US"/>
        </a:p>
      </dgm:t>
    </dgm:pt>
    <dgm:pt modelId="{350FBDFB-C4F9-4CBB-8981-30799F8B29F7}" type="pres">
      <dgm:prSet presAssocID="{1E0CCDB3-FC94-4A40-B17D-49EADCC9F561}" presName="node" presStyleCnt="0"/>
      <dgm:spPr/>
    </dgm:pt>
    <dgm:pt modelId="{6C57DD0C-6021-4D65-A119-5C8B54953E4B}" type="pres">
      <dgm:prSet presAssocID="{1E0CCDB3-FC94-4A40-B17D-49EADCC9F561}" presName="parentNode" presStyleLbl="node1" presStyleIdx="2" presStyleCnt="3" custScaleX="152168" custLinFactNeighborX="1587" custLinFactNeighborY="-4761">
        <dgm:presLayoutVars>
          <dgm:chMax val="1"/>
          <dgm:bulletEnabled val="1"/>
        </dgm:presLayoutVars>
      </dgm:prSet>
      <dgm:spPr/>
      <dgm:t>
        <a:bodyPr/>
        <a:lstStyle/>
        <a:p>
          <a:endParaRPr lang="en-US"/>
        </a:p>
      </dgm:t>
    </dgm:pt>
    <dgm:pt modelId="{6A97CE59-F81B-4681-AB0A-AC29BA6BB945}" type="pres">
      <dgm:prSet presAssocID="{1E0CCDB3-FC94-4A40-B17D-49EADCC9F561}" presName="childNode" presStyleLbl="revTx" presStyleIdx="1" presStyleCnt="2">
        <dgm:presLayoutVars>
          <dgm:bulletEnabled val="1"/>
        </dgm:presLayoutVars>
      </dgm:prSet>
      <dgm:spPr/>
      <dgm:t>
        <a:bodyPr/>
        <a:lstStyle/>
        <a:p>
          <a:endParaRPr lang="en-US"/>
        </a:p>
      </dgm:t>
    </dgm:pt>
  </dgm:ptLst>
  <dgm:cxnLst>
    <dgm:cxn modelId="{4C5562CE-950B-4EBE-BD0A-C197301010C5}" srcId="{8FA6B533-EBD2-4C00-9062-1BE75476359E}" destId="{33997F93-B61D-46D5-B12E-A31D070DFEAD}" srcOrd="0" destOrd="0" parTransId="{942372A3-231C-4CFA-A441-C12A78F3C645}" sibTransId="{D9C12E90-1EDC-4F63-82FC-893390CECDF9}"/>
    <dgm:cxn modelId="{4FADE58D-8C0C-466B-967B-2EDE2F8DA2AA}" srcId="{33997F93-B61D-46D5-B12E-A31D070DFEAD}" destId="{20E02197-07F4-4A7C-9B42-D9344FEA341E}" srcOrd="1" destOrd="0" parTransId="{93F56DC8-24BB-47B4-85E7-B80170FD6F02}" sibTransId="{7870B97A-0019-4830-8D1B-5DE3AD0A0C6F}"/>
    <dgm:cxn modelId="{994FFE5A-5E64-4C55-A5CB-1AE333C12DA7}" type="presOf" srcId="{1E0CCDB3-FC94-4A40-B17D-49EADCC9F561}" destId="{6C57DD0C-6021-4D65-A119-5C8B54953E4B}" srcOrd="0" destOrd="0" presId="urn:microsoft.com/office/officeart/2005/8/layout/radial2"/>
    <dgm:cxn modelId="{766C2A5B-06DF-420F-9C8C-B0E0821ED4D0}" srcId="{8FA6B533-EBD2-4C00-9062-1BE75476359E}" destId="{1E0CCDB3-FC94-4A40-B17D-49EADCC9F561}" srcOrd="1" destOrd="0" parTransId="{48777D46-0650-4956-8167-B8B2CB3E6EC9}" sibTransId="{67AE6BE9-23A7-4FB8-9821-ED49F1B81827}"/>
    <dgm:cxn modelId="{D397F902-B30F-48F6-B550-23CB49BB8CDE}" type="presOf" srcId="{33997F93-B61D-46D5-B12E-A31D070DFEAD}" destId="{15CD5D2F-8CEE-425B-B17A-8869F2EF7985}" srcOrd="0" destOrd="0" presId="urn:microsoft.com/office/officeart/2005/8/layout/radial2"/>
    <dgm:cxn modelId="{82BD8D94-2C3B-44DE-B0F1-59AE941A6691}" srcId="{1E0CCDB3-FC94-4A40-B17D-49EADCC9F561}" destId="{2FEA5775-BB1C-46B0-94FD-5ECF890CE038}" srcOrd="1" destOrd="0" parTransId="{F79B6B28-4A3A-4A33-9FAE-8782688A1DE5}" sibTransId="{EFBCA1FE-1C69-4112-8471-3AA840E1B6E7}"/>
    <dgm:cxn modelId="{8BB7896B-B400-4CE2-9C90-8E0F94F795D5}" srcId="{1E0CCDB3-FC94-4A40-B17D-49EADCC9F561}" destId="{BA357BE9-D8F0-4A0E-BCBE-F99A6F440131}" srcOrd="0" destOrd="0" parTransId="{A70A5C5A-B8CB-4EFA-9CEA-A318F0248D79}" sibTransId="{5D3A8262-3D53-4395-8404-3DAD363F4CB8}"/>
    <dgm:cxn modelId="{F1597206-2ABF-45B2-9FA4-280FCF27DEA3}" type="presOf" srcId="{48777D46-0650-4956-8167-B8B2CB3E6EC9}" destId="{8D3341B3-A7FC-480B-B301-723B254AFA19}" srcOrd="0" destOrd="0" presId="urn:microsoft.com/office/officeart/2005/8/layout/radial2"/>
    <dgm:cxn modelId="{FD32EA9C-5F4B-4870-BB19-601722B8B13B}" type="presOf" srcId="{BA357BE9-D8F0-4A0E-BCBE-F99A6F440131}" destId="{6A97CE59-F81B-4681-AB0A-AC29BA6BB945}" srcOrd="0" destOrd="0" presId="urn:microsoft.com/office/officeart/2005/8/layout/radial2"/>
    <dgm:cxn modelId="{330B0D43-7037-4C2C-B40C-B91B4D022061}" type="presOf" srcId="{8FA6B533-EBD2-4C00-9062-1BE75476359E}" destId="{F0D17902-1DD2-4FB4-AA99-AFBC62856FA9}" srcOrd="0" destOrd="0" presId="urn:microsoft.com/office/officeart/2005/8/layout/radial2"/>
    <dgm:cxn modelId="{803D1FE1-F92E-43B0-8FE0-C9DFAC6FA37C}" type="presOf" srcId="{2FEA5775-BB1C-46B0-94FD-5ECF890CE038}" destId="{6A97CE59-F81B-4681-AB0A-AC29BA6BB945}" srcOrd="0" destOrd="1" presId="urn:microsoft.com/office/officeart/2005/8/layout/radial2"/>
    <dgm:cxn modelId="{651A83DD-DADF-4B15-8D51-52943E06A666}" type="presOf" srcId="{20E02197-07F4-4A7C-9B42-D9344FEA341E}" destId="{4D558AE0-994C-43C4-B5BA-29F002AA147C}" srcOrd="0" destOrd="1" presId="urn:microsoft.com/office/officeart/2005/8/layout/radial2"/>
    <dgm:cxn modelId="{84CEBCA4-2B4C-485C-A1E1-75826948F005}" type="presOf" srcId="{F6DD919F-A229-4116-9FC7-DC7D65B67FEF}" destId="{4D558AE0-994C-43C4-B5BA-29F002AA147C}" srcOrd="0" destOrd="0" presId="urn:microsoft.com/office/officeart/2005/8/layout/radial2"/>
    <dgm:cxn modelId="{E95FB6CE-FE8E-44CD-A61E-0362FFCAFA9C}" type="presOf" srcId="{942372A3-231C-4CFA-A441-C12A78F3C645}" destId="{A046AC60-C7F4-4192-8182-28B8A0D56DEA}" srcOrd="0" destOrd="0" presId="urn:microsoft.com/office/officeart/2005/8/layout/radial2"/>
    <dgm:cxn modelId="{927FD509-E3D8-4F61-AEA3-6D56FCC4B8FF}" srcId="{33997F93-B61D-46D5-B12E-A31D070DFEAD}" destId="{F6DD919F-A229-4116-9FC7-DC7D65B67FEF}" srcOrd="0" destOrd="0" parTransId="{2903FB43-CBC5-4980-9F6B-12ACFA671D19}" sibTransId="{D5A5396C-B3EE-4FA0-88DD-73B4AD7777EB}"/>
    <dgm:cxn modelId="{2FB6A416-29A1-4427-BB0D-EFF64A93101B}" type="presParOf" srcId="{F0D17902-1DD2-4FB4-AA99-AFBC62856FA9}" destId="{C770445A-6F0B-4907-B1EE-4CF1F66F0A06}" srcOrd="0" destOrd="0" presId="urn:microsoft.com/office/officeart/2005/8/layout/radial2"/>
    <dgm:cxn modelId="{4ED559F4-D2A3-41E6-9065-7FC77BC285E0}" type="presParOf" srcId="{C770445A-6F0B-4907-B1EE-4CF1F66F0A06}" destId="{99D6EDBE-7239-4241-8949-5A9CEBD84DC9}" srcOrd="0" destOrd="0" presId="urn:microsoft.com/office/officeart/2005/8/layout/radial2"/>
    <dgm:cxn modelId="{B1195CBB-D57B-4E2C-8B35-D2004F33D0E4}" type="presParOf" srcId="{99D6EDBE-7239-4241-8949-5A9CEBD84DC9}" destId="{07E05AF1-BA44-4B6A-B898-5B9D11B9D0F6}" srcOrd="0" destOrd="0" presId="urn:microsoft.com/office/officeart/2005/8/layout/radial2"/>
    <dgm:cxn modelId="{5939367C-68DD-4261-A95E-581430D0616D}" type="presParOf" srcId="{99D6EDBE-7239-4241-8949-5A9CEBD84DC9}" destId="{23C955DE-86DC-420B-B9F4-47BD391B428E}" srcOrd="1" destOrd="0" presId="urn:microsoft.com/office/officeart/2005/8/layout/radial2"/>
    <dgm:cxn modelId="{786615F9-9BBB-4ACE-8D2A-C29B6DC420EA}" type="presParOf" srcId="{C770445A-6F0B-4907-B1EE-4CF1F66F0A06}" destId="{A046AC60-C7F4-4192-8182-28B8A0D56DEA}" srcOrd="1" destOrd="0" presId="urn:microsoft.com/office/officeart/2005/8/layout/radial2"/>
    <dgm:cxn modelId="{D95421D5-0557-45BC-B303-52BE9BC88868}" type="presParOf" srcId="{C770445A-6F0B-4907-B1EE-4CF1F66F0A06}" destId="{D0BFF7E5-AC40-4C4C-BA51-25AD25E6D279}" srcOrd="2" destOrd="0" presId="urn:microsoft.com/office/officeart/2005/8/layout/radial2"/>
    <dgm:cxn modelId="{20BD22C7-58C4-496C-8342-C4A0F40E92D9}" type="presParOf" srcId="{D0BFF7E5-AC40-4C4C-BA51-25AD25E6D279}" destId="{15CD5D2F-8CEE-425B-B17A-8869F2EF7985}" srcOrd="0" destOrd="0" presId="urn:microsoft.com/office/officeart/2005/8/layout/radial2"/>
    <dgm:cxn modelId="{13F39E66-FDC8-4D7B-837D-333E87BC81DF}" type="presParOf" srcId="{D0BFF7E5-AC40-4C4C-BA51-25AD25E6D279}" destId="{4D558AE0-994C-43C4-B5BA-29F002AA147C}" srcOrd="1" destOrd="0" presId="urn:microsoft.com/office/officeart/2005/8/layout/radial2"/>
    <dgm:cxn modelId="{D420DCA8-E0FD-4ABC-BEC5-4FCDF76AFA3E}" type="presParOf" srcId="{C770445A-6F0B-4907-B1EE-4CF1F66F0A06}" destId="{8D3341B3-A7FC-480B-B301-723B254AFA19}" srcOrd="3" destOrd="0" presId="urn:microsoft.com/office/officeart/2005/8/layout/radial2"/>
    <dgm:cxn modelId="{A586F369-BFC3-4D06-9F2E-AEC514E3F069}" type="presParOf" srcId="{C770445A-6F0B-4907-B1EE-4CF1F66F0A06}" destId="{350FBDFB-C4F9-4CBB-8981-30799F8B29F7}" srcOrd="4" destOrd="0" presId="urn:microsoft.com/office/officeart/2005/8/layout/radial2"/>
    <dgm:cxn modelId="{A19CB639-DC4A-4ED4-8DF6-077A16DF98B4}" type="presParOf" srcId="{350FBDFB-C4F9-4CBB-8981-30799F8B29F7}" destId="{6C57DD0C-6021-4D65-A119-5C8B54953E4B}" srcOrd="0" destOrd="0" presId="urn:microsoft.com/office/officeart/2005/8/layout/radial2"/>
    <dgm:cxn modelId="{77346BE2-4E55-4746-BB41-50760C396A27}" type="presParOf" srcId="{350FBDFB-C4F9-4CBB-8981-30799F8B29F7}" destId="{6A97CE59-F81B-4681-AB0A-AC29BA6BB945}"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0D63F86B-FCD5-4E70-9A1B-6CF6490BA696}" type="datetimeFigureOut">
              <a:rPr lang="en-US" smtClean="0"/>
              <a:t>11/9/2019</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D0EFF749-6B86-4A8D-81E4-DC702D1C4A71}" type="slidenum">
              <a:rPr lang="en-US" smtClean="0"/>
              <a:t>‹#›</a:t>
            </a:fld>
            <a:endParaRPr lang="en-US"/>
          </a:p>
        </p:txBody>
      </p:sp>
    </p:spTree>
    <p:extLst>
      <p:ext uri="{BB962C8B-B14F-4D97-AF65-F5344CB8AC3E}">
        <p14:creationId xmlns:p14="http://schemas.microsoft.com/office/powerpoint/2010/main" val="41139529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6347" y="0"/>
            <a:ext cx="4028440" cy="352143"/>
          </a:xfrm>
          <a:prstGeom prst="rect">
            <a:avLst/>
          </a:prstGeom>
        </p:spPr>
        <p:txBody>
          <a:bodyPr vert="horz" lIns="93177" tIns="46589" rIns="93177" bIns="46589" rtlCol="0"/>
          <a:lstStyle>
            <a:lvl1pPr algn="r">
              <a:defRPr sz="1200"/>
            </a:lvl1pPr>
          </a:lstStyle>
          <a:p>
            <a:fld id="{BB2C171A-7F1C-4DC7-A7BE-B297110B849F}" type="datetimeFigureOut">
              <a:rPr lang="en-US" smtClean="0"/>
              <a:t>11/9/2019</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6347" y="6658258"/>
            <a:ext cx="4028440" cy="352142"/>
          </a:xfrm>
          <a:prstGeom prst="rect">
            <a:avLst/>
          </a:prstGeom>
        </p:spPr>
        <p:txBody>
          <a:bodyPr vert="horz" lIns="93177" tIns="46589" rIns="93177" bIns="46589" rtlCol="0" anchor="b"/>
          <a:lstStyle>
            <a:lvl1pPr algn="r">
              <a:defRPr sz="1200"/>
            </a:lvl1pPr>
          </a:lstStyle>
          <a:p>
            <a:fld id="{FAC5DCC2-8489-482D-8782-F1DD90E36D47}" type="slidenum">
              <a:rPr lang="en-US" smtClean="0"/>
              <a:t>‹#›</a:t>
            </a:fld>
            <a:endParaRPr lang="en-US"/>
          </a:p>
        </p:txBody>
      </p:sp>
    </p:spTree>
    <p:extLst>
      <p:ext uri="{BB962C8B-B14F-4D97-AF65-F5344CB8AC3E}">
        <p14:creationId xmlns:p14="http://schemas.microsoft.com/office/powerpoint/2010/main" val="28869656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67538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97A096-D0B4-40CD-B730-A13ADEE7CD0B}" type="datetimeFigureOut">
              <a:rPr lang="en-US" smtClean="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AE614B-10AD-4E0C-B3FB-E6BF04378DD7}" type="slidenum">
              <a:rPr lang="en-US" smtClean="0"/>
              <a:t>‹#›</a:t>
            </a:fld>
            <a:endParaRPr lang="en-US" dirty="0"/>
          </a:p>
        </p:txBody>
      </p:sp>
    </p:spTree>
    <p:extLst>
      <p:ext uri="{BB962C8B-B14F-4D97-AF65-F5344CB8AC3E}">
        <p14:creationId xmlns:p14="http://schemas.microsoft.com/office/powerpoint/2010/main" val="280649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97A096-D0B4-40CD-B730-A13ADEE7CD0B}" type="datetimeFigureOut">
              <a:rPr lang="en-US" smtClean="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AE614B-10AD-4E0C-B3FB-E6BF04378DD7}" type="slidenum">
              <a:rPr lang="en-US" smtClean="0"/>
              <a:t>‹#›</a:t>
            </a:fld>
            <a:endParaRPr lang="en-US" dirty="0"/>
          </a:p>
        </p:txBody>
      </p:sp>
    </p:spTree>
    <p:extLst>
      <p:ext uri="{BB962C8B-B14F-4D97-AF65-F5344CB8AC3E}">
        <p14:creationId xmlns:p14="http://schemas.microsoft.com/office/powerpoint/2010/main" val="208294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97A096-D0B4-40CD-B730-A13ADEE7CD0B}" type="datetimeFigureOut">
              <a:rPr lang="en-US" smtClean="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AE614B-10AD-4E0C-B3FB-E6BF04378DD7}" type="slidenum">
              <a:rPr lang="en-US" smtClean="0"/>
              <a:t>‹#›</a:t>
            </a:fld>
            <a:endParaRPr lang="en-US" dirty="0"/>
          </a:p>
        </p:txBody>
      </p:sp>
    </p:spTree>
    <p:extLst>
      <p:ext uri="{BB962C8B-B14F-4D97-AF65-F5344CB8AC3E}">
        <p14:creationId xmlns:p14="http://schemas.microsoft.com/office/powerpoint/2010/main" val="4222119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97A096-D0B4-40CD-B730-A13ADEE7CD0B}" type="datetimeFigureOut">
              <a:rPr lang="en-US" smtClean="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AE614B-10AD-4E0C-B3FB-E6BF04378DD7}" type="slidenum">
              <a:rPr lang="en-US" smtClean="0"/>
              <a:t>‹#›</a:t>
            </a:fld>
            <a:endParaRPr lang="en-US" dirty="0"/>
          </a:p>
        </p:txBody>
      </p:sp>
    </p:spTree>
    <p:extLst>
      <p:ext uri="{BB962C8B-B14F-4D97-AF65-F5344CB8AC3E}">
        <p14:creationId xmlns:p14="http://schemas.microsoft.com/office/powerpoint/2010/main" val="2699651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97A096-D0B4-40CD-B730-A13ADEE7CD0B}" type="datetimeFigureOut">
              <a:rPr lang="en-US" smtClean="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AE614B-10AD-4E0C-B3FB-E6BF04378DD7}" type="slidenum">
              <a:rPr lang="en-US" smtClean="0"/>
              <a:t>‹#›</a:t>
            </a:fld>
            <a:endParaRPr lang="en-US" dirty="0"/>
          </a:p>
        </p:txBody>
      </p:sp>
    </p:spTree>
    <p:extLst>
      <p:ext uri="{BB962C8B-B14F-4D97-AF65-F5344CB8AC3E}">
        <p14:creationId xmlns:p14="http://schemas.microsoft.com/office/powerpoint/2010/main" val="15164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97A096-D0B4-40CD-B730-A13ADEE7CD0B}" type="datetimeFigureOut">
              <a:rPr lang="en-US" smtClean="0"/>
              <a:t>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AE614B-10AD-4E0C-B3FB-E6BF04378DD7}" type="slidenum">
              <a:rPr lang="en-US" smtClean="0"/>
              <a:t>‹#›</a:t>
            </a:fld>
            <a:endParaRPr lang="en-US" dirty="0"/>
          </a:p>
        </p:txBody>
      </p:sp>
    </p:spTree>
    <p:extLst>
      <p:ext uri="{BB962C8B-B14F-4D97-AF65-F5344CB8AC3E}">
        <p14:creationId xmlns:p14="http://schemas.microsoft.com/office/powerpoint/2010/main" val="1331925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97A096-D0B4-40CD-B730-A13ADEE7CD0B}" type="datetimeFigureOut">
              <a:rPr lang="en-US" smtClean="0"/>
              <a:t>11/9/2019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AE614B-10AD-4E0C-B3FB-E6BF04378DD7}" type="slidenum">
              <a:rPr lang="en-US" smtClean="0"/>
              <a:t>‹#›</a:t>
            </a:fld>
            <a:endParaRPr lang="en-US" dirty="0"/>
          </a:p>
        </p:txBody>
      </p:sp>
    </p:spTree>
    <p:extLst>
      <p:ext uri="{BB962C8B-B14F-4D97-AF65-F5344CB8AC3E}">
        <p14:creationId xmlns:p14="http://schemas.microsoft.com/office/powerpoint/2010/main" val="1593306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97A096-D0B4-40CD-B730-A13ADEE7CD0B}" type="datetimeFigureOut">
              <a:rPr lang="en-US" smtClean="0"/>
              <a:t>11/9/2019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AE614B-10AD-4E0C-B3FB-E6BF04378DD7}" type="slidenum">
              <a:rPr lang="en-US" smtClean="0"/>
              <a:t>‹#›</a:t>
            </a:fld>
            <a:endParaRPr lang="en-US" dirty="0"/>
          </a:p>
        </p:txBody>
      </p:sp>
    </p:spTree>
    <p:extLst>
      <p:ext uri="{BB962C8B-B14F-4D97-AF65-F5344CB8AC3E}">
        <p14:creationId xmlns:p14="http://schemas.microsoft.com/office/powerpoint/2010/main" val="202557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7A096-D0B4-40CD-B730-A13ADEE7CD0B}" type="datetimeFigureOut">
              <a:rPr lang="en-US" smtClean="0"/>
              <a:t>11/9/2019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AE614B-10AD-4E0C-B3FB-E6BF04378DD7}" type="slidenum">
              <a:rPr lang="en-US" smtClean="0"/>
              <a:t>‹#›</a:t>
            </a:fld>
            <a:endParaRPr lang="en-US" dirty="0"/>
          </a:p>
        </p:txBody>
      </p:sp>
    </p:spTree>
    <p:extLst>
      <p:ext uri="{BB962C8B-B14F-4D97-AF65-F5344CB8AC3E}">
        <p14:creationId xmlns:p14="http://schemas.microsoft.com/office/powerpoint/2010/main" val="2763327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97A096-D0B4-40CD-B730-A13ADEE7CD0B}" type="datetimeFigureOut">
              <a:rPr lang="en-US" smtClean="0"/>
              <a:t>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AE614B-10AD-4E0C-B3FB-E6BF04378DD7}" type="slidenum">
              <a:rPr lang="en-US" smtClean="0"/>
              <a:t>‹#›</a:t>
            </a:fld>
            <a:endParaRPr lang="en-US" dirty="0"/>
          </a:p>
        </p:txBody>
      </p:sp>
    </p:spTree>
    <p:extLst>
      <p:ext uri="{BB962C8B-B14F-4D97-AF65-F5344CB8AC3E}">
        <p14:creationId xmlns:p14="http://schemas.microsoft.com/office/powerpoint/2010/main" val="3596386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97A096-D0B4-40CD-B730-A13ADEE7CD0B}" type="datetimeFigureOut">
              <a:rPr lang="en-US" smtClean="0"/>
              <a:t>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AE614B-10AD-4E0C-B3FB-E6BF04378DD7}" type="slidenum">
              <a:rPr lang="en-US" smtClean="0"/>
              <a:t>‹#›</a:t>
            </a:fld>
            <a:endParaRPr lang="en-US" dirty="0"/>
          </a:p>
        </p:txBody>
      </p:sp>
    </p:spTree>
    <p:extLst>
      <p:ext uri="{BB962C8B-B14F-4D97-AF65-F5344CB8AC3E}">
        <p14:creationId xmlns:p14="http://schemas.microsoft.com/office/powerpoint/2010/main" val="4148710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7A096-D0B4-40CD-B730-A13ADEE7CD0B}" type="datetimeFigureOut">
              <a:rPr lang="en-US" smtClean="0"/>
              <a:t>11/9/2019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AE614B-10AD-4E0C-B3FB-E6BF04378DD7}" type="slidenum">
              <a:rPr lang="en-US" smtClean="0"/>
              <a:t>‹#›</a:t>
            </a:fld>
            <a:endParaRPr lang="en-US" dirty="0"/>
          </a:p>
        </p:txBody>
      </p:sp>
    </p:spTree>
    <p:extLst>
      <p:ext uri="{BB962C8B-B14F-4D97-AF65-F5344CB8AC3E}">
        <p14:creationId xmlns:p14="http://schemas.microsoft.com/office/powerpoint/2010/main" val="3024981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chart" Target="../charts/chart4.xml"/><Relationship Id="rId4" Type="http://schemas.openxmlformats.org/officeDocument/2006/relationships/image" Target="../media/image11.png"/><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chart" Target="../charts/chart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chart" Target="../charts/chart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chart" Target="../charts/chart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chart" Target="../charts/chart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omnogovi.gov.mn/"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D6B11D61-5B4B-484E-B036-5323E6E78B30}"/>
              </a:ext>
            </a:extLst>
          </p:cNvPr>
          <p:cNvSpPr txBox="1"/>
          <p:nvPr/>
        </p:nvSpPr>
        <p:spPr>
          <a:xfrm>
            <a:off x="3353451" y="331477"/>
            <a:ext cx="5036698" cy="1046075"/>
          </a:xfrm>
          <a:prstGeom prst="rect">
            <a:avLst/>
          </a:prstGeom>
          <a:noFill/>
        </p:spPr>
        <p:txBody>
          <a:bodyPr wrap="square" lIns="182765" tIns="91386" rIns="182765" bIns="91386" rtlCol="0">
            <a:spAutoFit/>
          </a:bodyPr>
          <a:lstStyle/>
          <a:p>
            <a:pPr algn="ctr"/>
            <a:r>
              <a:rPr lang="mn-MN" sz="2799" dirty="0" smtClean="0">
                <a:ln w="10160">
                  <a:solidFill>
                    <a:srgbClr val="FFB000"/>
                  </a:solidFill>
                  <a:prstDash val="solid"/>
                </a:ln>
                <a:solidFill>
                  <a:schemeClr val="accent2">
                    <a:lumMod val="60000"/>
                    <a:lumOff val="40000"/>
                  </a:schemeClr>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ДУНДГОВЬ </a:t>
            </a:r>
            <a:r>
              <a:rPr lang="mn-MN" sz="2799" dirty="0">
                <a:ln w="10160">
                  <a:solidFill>
                    <a:srgbClr val="FFB000"/>
                  </a:solidFill>
                  <a:prstDash val="solid"/>
                </a:ln>
                <a:solidFill>
                  <a:schemeClr val="accent2">
                    <a:lumMod val="60000"/>
                    <a:lumOff val="40000"/>
                  </a:schemeClr>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АЙМГИЙН </a:t>
            </a:r>
            <a:r>
              <a:rPr lang="mn-MN" sz="2799" dirty="0" smtClean="0">
                <a:ln w="10160">
                  <a:solidFill>
                    <a:srgbClr val="FFB000"/>
                  </a:solidFill>
                  <a:prstDash val="solid"/>
                </a:ln>
                <a:solidFill>
                  <a:schemeClr val="accent2">
                    <a:lumMod val="60000"/>
                    <a:lumOff val="40000"/>
                  </a:schemeClr>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ДЭРЭН  СУМ</a:t>
            </a:r>
            <a:endParaRPr lang="mn-MN" sz="2799" dirty="0">
              <a:ln w="10160">
                <a:solidFill>
                  <a:srgbClr val="FFB000"/>
                </a:solidFill>
                <a:prstDash val="solid"/>
              </a:ln>
              <a:solidFill>
                <a:schemeClr val="accent2">
                  <a:lumMod val="60000"/>
                  <a:lumOff val="40000"/>
                </a:schemeClr>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0895" y="334131"/>
            <a:ext cx="965111" cy="965111"/>
          </a:xfrm>
          <a:prstGeom prst="rect">
            <a:avLst/>
          </a:prstGeom>
        </p:spPr>
      </p:pic>
      <p:sp>
        <p:nvSpPr>
          <p:cNvPr id="16" name="TextBox 15">
            <a:extLst>
              <a:ext uri="{FF2B5EF4-FFF2-40B4-BE49-F238E27FC236}">
                <a16:creationId xmlns:a16="http://schemas.microsoft.com/office/drawing/2014/main" xmlns="" id="{38633E32-DF07-409D-8FC7-D8F7E25990C3}"/>
              </a:ext>
            </a:extLst>
          </p:cNvPr>
          <p:cNvSpPr txBox="1"/>
          <p:nvPr/>
        </p:nvSpPr>
        <p:spPr>
          <a:xfrm>
            <a:off x="1474783" y="5345947"/>
            <a:ext cx="5706184" cy="1046075"/>
          </a:xfrm>
          <a:prstGeom prst="rect">
            <a:avLst/>
          </a:prstGeom>
          <a:noFill/>
        </p:spPr>
        <p:txBody>
          <a:bodyPr wrap="square" lIns="182765" tIns="91386" rIns="182765" bIns="91386" rtlCol="0">
            <a:spAutoFit/>
          </a:bodyPr>
          <a:lstStyle/>
          <a:p>
            <a:r>
              <a:rPr lang="mn-MN" sz="2399" cap="all" dirty="0">
                <a:solidFill>
                  <a:srgbClr val="FFB000"/>
                </a:solidFill>
                <a:latin typeface="Arial" panose="020B0604020202020204" pitchFamily="34" charset="0"/>
                <a:cs typeface="Arial" panose="020B0604020202020204" pitchFamily="34" charset="0"/>
              </a:rPr>
              <a:t>Газар нутгийн хэмжээ:</a:t>
            </a:r>
          </a:p>
          <a:p>
            <a:r>
              <a:rPr lang="mn-MN" sz="3199" dirty="0" smtClean="0">
                <a:solidFill>
                  <a:srgbClr val="FFB000"/>
                </a:solidFill>
                <a:latin typeface="Arial" panose="020B0604020202020204" pitchFamily="34" charset="0"/>
                <a:cs typeface="Arial" panose="020B0604020202020204" pitchFamily="34" charset="0"/>
              </a:rPr>
              <a:t>362.1 кв.км</a:t>
            </a:r>
            <a:endParaRPr lang="mn-MN" sz="4798" dirty="0">
              <a:solidFill>
                <a:srgbClr val="FFB000"/>
              </a:solidFill>
              <a:latin typeface="Arial" panose="020B0604020202020204" pitchFamily="34" charset="0"/>
              <a:cs typeface="Arial" panose="020B0604020202020204" pitchFamily="34" charset="0"/>
            </a:endParaRPr>
          </a:p>
        </p:txBody>
      </p:sp>
      <p:pic>
        <p:nvPicPr>
          <p:cNvPr id="8" name="Picture 2" descr="https://scontent.fuln5-1.fna.fbcdn.net/v/t1.15752-9/53088182_2142049762773494_7315051851731173376_n.png?_nc_cat=100&amp;_nc_oc=AQlZ1argn6aE9YTBEltBPwAYXhxrCeEa0mYtdRVoUFx3UkYUosNT8f7hdGs2gCsYz4Q&amp;_nc_ht=scontent.fuln5-1.fna&amp;oh=6addcb20aea9dace9274079b19f6ecfb&amp;oe=5E358C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3650" y="364611"/>
            <a:ext cx="1119869" cy="7882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scontent.fuln5-1.fna.fbcdn.net/v/t1.15752-9/53088182_2142049762773494_7315051851731173376_n.png?_nc_cat=100&amp;_nc_oc=AQlZ1argn6aE9YTBEltBPwAYXhxrCeEa0mYtdRVoUFx3UkYUosNT8f7hdGs2gCsYz4Q&amp;_nc_ht=scontent.fuln5-1.fna&amp;oh=6addcb20aea9dace9274079b19f6ecfb&amp;oe=5E358C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7730" y="2286000"/>
            <a:ext cx="148563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9960" y="4709160"/>
            <a:ext cx="3855720" cy="1682862"/>
          </a:xfrm>
          <a:prstGeom prst="rect">
            <a:avLst/>
          </a:prstGeom>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t="15505" b="20568"/>
          <a:stretch/>
        </p:blipFill>
        <p:spPr>
          <a:xfrm>
            <a:off x="1703383" y="1877539"/>
            <a:ext cx="9267470" cy="22525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2" descr="https://scontent.fuln5-1.fna.fbcdn.net/v/t1.15752-9/53088182_2142049762773494_7315051851731173376_n.png?_nc_cat=100&amp;_nc_oc=AQlZ1argn6aE9YTBEltBPwAYXhxrCeEa0mYtdRVoUFx3UkYUosNT8f7hdGs2gCsYz4Q&amp;_nc_ht=scontent.fuln5-1.fna&amp;oh=6addcb20aea9dace9274079b19f6ecfb&amp;oe=5E358C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3515" y="2423160"/>
            <a:ext cx="1119869" cy="12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73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0F4FC7D5-AA91-438F-805B-ED398A7E96A0}"/>
              </a:ext>
            </a:extLst>
          </p:cNvPr>
          <p:cNvGrpSpPr/>
          <p:nvPr/>
        </p:nvGrpSpPr>
        <p:grpSpPr>
          <a:xfrm>
            <a:off x="1723259" y="6238568"/>
            <a:ext cx="9552532" cy="455768"/>
            <a:chOff x="159171" y="3181417"/>
            <a:chExt cx="4778477" cy="180000"/>
          </a:xfrm>
        </p:grpSpPr>
        <p:sp>
          <p:nvSpPr>
            <p:cNvPr id="3" name="Rectangle: Rounded Corners 8">
              <a:extLst>
                <a:ext uri="{FF2B5EF4-FFF2-40B4-BE49-F238E27FC236}">
                  <a16:creationId xmlns:a16="http://schemas.microsoft.com/office/drawing/2014/main" xmlns="" id="{FD713E3E-67FE-494F-A54A-7FE8E9884DA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799" dirty="0">
                  <a:solidFill>
                    <a:srgbClr val="002060"/>
                  </a:solidFill>
                  <a:latin typeface="Arial" panose="020B0604020202020204" pitchFamily="34" charset="0"/>
                  <a:cs typeface="Arial" panose="020B0604020202020204" pitchFamily="34" charset="0"/>
                </a:rPr>
                <a:t>9</a:t>
              </a:r>
            </a:p>
          </p:txBody>
        </p:sp>
        <p:cxnSp>
          <p:nvCxnSpPr>
            <p:cNvPr id="4" name="Straight Connector 3">
              <a:extLst>
                <a:ext uri="{FF2B5EF4-FFF2-40B4-BE49-F238E27FC236}">
                  <a16:creationId xmlns:a16="http://schemas.microsoft.com/office/drawing/2014/main" xmlns="" id="{BDC33717-0D17-4179-ACE1-EF25BF70C2D7}"/>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939A738C-9D7F-43EA-B535-D30C3C407F5D}"/>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xmlns="" id="{29832590-F6BE-44BF-B89E-7A36F3AAC638}"/>
              </a:ext>
            </a:extLst>
          </p:cNvPr>
          <p:cNvGrpSpPr/>
          <p:nvPr/>
        </p:nvGrpSpPr>
        <p:grpSpPr>
          <a:xfrm>
            <a:off x="1892911" y="506988"/>
            <a:ext cx="9030407" cy="338425"/>
            <a:chOff x="359227" y="69171"/>
            <a:chExt cx="4517294" cy="169291"/>
          </a:xfrm>
        </p:grpSpPr>
        <p:cxnSp>
          <p:nvCxnSpPr>
            <p:cNvPr id="10" name="Straight Connector 9">
              <a:extLst>
                <a:ext uri="{FF2B5EF4-FFF2-40B4-BE49-F238E27FC236}">
                  <a16:creationId xmlns:a16="http://schemas.microsoft.com/office/drawing/2014/main" xmlns="" id="{3C4D6C66-4042-49C1-BDD8-50AC3BF273F4}"/>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98C6ECB6-45EC-493C-8C47-21AB21A72AEA}"/>
                </a:ext>
              </a:extLst>
            </p:cNvPr>
            <p:cNvSpPr txBox="1"/>
            <p:nvPr/>
          </p:nvSpPr>
          <p:spPr>
            <a:xfrm>
              <a:off x="4308737" y="69171"/>
              <a:ext cx="567784" cy="169291"/>
            </a:xfrm>
            <a:prstGeom prst="rect">
              <a:avLst/>
            </a:prstGeom>
            <a:noFill/>
          </p:spPr>
          <p:txBody>
            <a:bodyPr wrap="square" rtlCol="0">
              <a:spAutoFit/>
            </a:bodyPr>
            <a:lstStyle/>
            <a:p>
              <a:r>
                <a:rPr lang="mn-MN" sz="1599" dirty="0">
                  <a:solidFill>
                    <a:srgbClr val="002060"/>
                  </a:solidFill>
                  <a:latin typeface="Arial" panose="020B0604020202020204" pitchFamily="34" charset="0"/>
                  <a:cs typeface="Arial" panose="020B0604020202020204" pitchFamily="34" charset="0"/>
                </a:rPr>
                <a:t>ХҮН АМ</a:t>
              </a:r>
            </a:p>
          </p:txBody>
        </p:sp>
      </p:grpSp>
      <p:graphicFrame>
        <p:nvGraphicFramePr>
          <p:cNvPr id="12" name="Table 11"/>
          <p:cNvGraphicFramePr>
            <a:graphicFrameLocks noGrp="1"/>
          </p:cNvGraphicFramePr>
          <p:nvPr>
            <p:extLst>
              <p:ext uri="{D42A27DB-BD31-4B8C-83A1-F6EECF244321}">
                <p14:modId xmlns:p14="http://schemas.microsoft.com/office/powerpoint/2010/main" val="1354589894"/>
              </p:ext>
            </p:extLst>
          </p:nvPr>
        </p:nvGraphicFramePr>
        <p:xfrm>
          <a:off x="1165119" y="1032387"/>
          <a:ext cx="10110672" cy="5036370"/>
        </p:xfrm>
        <a:graphic>
          <a:graphicData uri="http://schemas.openxmlformats.org/drawingml/2006/table">
            <a:tbl>
              <a:tblPr firstRow="1" firstCol="1" bandRow="1">
                <a:tableStyleId>{5C22544A-7EE6-4342-B048-85BDC9FD1C3A}</a:tableStyleId>
              </a:tblPr>
              <a:tblGrid>
                <a:gridCol w="2168014">
                  <a:extLst>
                    <a:ext uri="{9D8B030D-6E8A-4147-A177-3AD203B41FA5}">
                      <a16:colId xmlns:a16="http://schemas.microsoft.com/office/drawing/2014/main" xmlns="" val="3720346456"/>
                    </a:ext>
                  </a:extLst>
                </a:gridCol>
                <a:gridCol w="855407">
                  <a:extLst>
                    <a:ext uri="{9D8B030D-6E8A-4147-A177-3AD203B41FA5}">
                      <a16:colId xmlns:a16="http://schemas.microsoft.com/office/drawing/2014/main" xmlns="" val="1634018587"/>
                    </a:ext>
                  </a:extLst>
                </a:gridCol>
                <a:gridCol w="781664">
                  <a:extLst>
                    <a:ext uri="{9D8B030D-6E8A-4147-A177-3AD203B41FA5}">
                      <a16:colId xmlns:a16="http://schemas.microsoft.com/office/drawing/2014/main" xmlns="" val="1184465563"/>
                    </a:ext>
                  </a:extLst>
                </a:gridCol>
                <a:gridCol w="811162">
                  <a:extLst>
                    <a:ext uri="{9D8B030D-6E8A-4147-A177-3AD203B41FA5}">
                      <a16:colId xmlns:a16="http://schemas.microsoft.com/office/drawing/2014/main" xmlns="" val="3592480784"/>
                    </a:ext>
                  </a:extLst>
                </a:gridCol>
                <a:gridCol w="575187">
                  <a:extLst>
                    <a:ext uri="{9D8B030D-6E8A-4147-A177-3AD203B41FA5}">
                      <a16:colId xmlns:a16="http://schemas.microsoft.com/office/drawing/2014/main" xmlns="" val="4247255759"/>
                    </a:ext>
                  </a:extLst>
                </a:gridCol>
                <a:gridCol w="766916">
                  <a:extLst>
                    <a:ext uri="{9D8B030D-6E8A-4147-A177-3AD203B41FA5}">
                      <a16:colId xmlns:a16="http://schemas.microsoft.com/office/drawing/2014/main" xmlns="" val="3366364260"/>
                    </a:ext>
                  </a:extLst>
                </a:gridCol>
                <a:gridCol w="648929">
                  <a:extLst>
                    <a:ext uri="{9D8B030D-6E8A-4147-A177-3AD203B41FA5}">
                      <a16:colId xmlns:a16="http://schemas.microsoft.com/office/drawing/2014/main" xmlns="" val="1669002272"/>
                    </a:ext>
                  </a:extLst>
                </a:gridCol>
                <a:gridCol w="634181">
                  <a:extLst>
                    <a:ext uri="{9D8B030D-6E8A-4147-A177-3AD203B41FA5}">
                      <a16:colId xmlns:a16="http://schemas.microsoft.com/office/drawing/2014/main" xmlns="" val="3099444923"/>
                    </a:ext>
                  </a:extLst>
                </a:gridCol>
                <a:gridCol w="648929">
                  <a:extLst>
                    <a:ext uri="{9D8B030D-6E8A-4147-A177-3AD203B41FA5}">
                      <a16:colId xmlns:a16="http://schemas.microsoft.com/office/drawing/2014/main" xmlns="" val="1582095502"/>
                    </a:ext>
                  </a:extLst>
                </a:gridCol>
                <a:gridCol w="722671">
                  <a:extLst>
                    <a:ext uri="{9D8B030D-6E8A-4147-A177-3AD203B41FA5}">
                      <a16:colId xmlns:a16="http://schemas.microsoft.com/office/drawing/2014/main" xmlns="" val="1309860584"/>
                    </a:ext>
                  </a:extLst>
                </a:gridCol>
                <a:gridCol w="693176">
                  <a:extLst>
                    <a:ext uri="{9D8B030D-6E8A-4147-A177-3AD203B41FA5}">
                      <a16:colId xmlns:a16="http://schemas.microsoft.com/office/drawing/2014/main" xmlns="" val="409322982"/>
                    </a:ext>
                  </a:extLst>
                </a:gridCol>
                <a:gridCol w="804436">
                  <a:extLst>
                    <a:ext uri="{9D8B030D-6E8A-4147-A177-3AD203B41FA5}">
                      <a16:colId xmlns:a16="http://schemas.microsoft.com/office/drawing/2014/main" xmlns="" val="3114270060"/>
                    </a:ext>
                  </a:extLst>
                </a:gridCol>
              </a:tblGrid>
              <a:tr h="217154">
                <a:tc gridSpan="12">
                  <a:txBody>
                    <a:bodyPr/>
                    <a:lstStyle/>
                    <a:p>
                      <a:pPr algn="ctr">
                        <a:lnSpc>
                          <a:spcPct val="115000"/>
                        </a:lnSpc>
                        <a:spcAft>
                          <a:spcPts val="0"/>
                        </a:spcAft>
                      </a:pPr>
                      <a:r>
                        <a:rPr lang="en-US" sz="1600" dirty="0" smtClean="0">
                          <a:effectLst/>
                        </a:rPr>
                        <a:t>БОЛОВСРОЛ</a:t>
                      </a:r>
                      <a:r>
                        <a:rPr lang="en-US" sz="1600" dirty="0">
                          <a:effectLst/>
                        </a:rPr>
                        <a:t>, ЭРҮҮЛ МЭНД, НИЙГМИЙН ХАЛАМЖИЙН ҮЗҮҮЛЭЛТ</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94386714"/>
                  </a:ext>
                </a:extLst>
              </a:tr>
              <a:tr h="566027">
                <a:tc>
                  <a:txBody>
                    <a:bodyPr/>
                    <a:lstStyle/>
                    <a:p>
                      <a:pPr algn="ctr">
                        <a:lnSpc>
                          <a:spcPct val="115000"/>
                        </a:lnSpc>
                        <a:spcAft>
                          <a:spcPts val="0"/>
                        </a:spcAft>
                      </a:pPr>
                      <a:r>
                        <a:rPr lang="en-US" sz="1600" dirty="0" err="1">
                          <a:effectLst/>
                        </a:rPr>
                        <a:t>Үзүүлэлт</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a:effectLst/>
                        </a:rPr>
                        <a:t>2008 </a:t>
                      </a:r>
                      <a:r>
                        <a:rPr lang="en-US" sz="1600" dirty="0" err="1">
                          <a:effectLst/>
                        </a:rPr>
                        <a:t>он</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a:effectLst/>
                        </a:rPr>
                        <a:t>2009 </a:t>
                      </a:r>
                      <a:r>
                        <a:rPr lang="en-US" sz="1600" dirty="0" err="1">
                          <a:effectLst/>
                        </a:rPr>
                        <a:t>он</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a:effectLst/>
                        </a:rPr>
                        <a:t>2010 </a:t>
                      </a:r>
                      <a:r>
                        <a:rPr lang="en-US" sz="1600" dirty="0" err="1">
                          <a:effectLst/>
                        </a:rPr>
                        <a:t>он</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a:effectLst/>
                        </a:rPr>
                        <a:t>2011 </a:t>
                      </a:r>
                      <a:r>
                        <a:rPr lang="en-US" sz="1600" dirty="0" err="1">
                          <a:effectLst/>
                        </a:rPr>
                        <a:t>он</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a:effectLst/>
                        </a:rPr>
                        <a:t>2012 </a:t>
                      </a:r>
                      <a:r>
                        <a:rPr lang="en-US" sz="1600" dirty="0" err="1">
                          <a:effectLst/>
                        </a:rPr>
                        <a:t>он</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a:effectLst/>
                        </a:rPr>
                        <a:t>2013 он</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a:effectLst/>
                        </a:rPr>
                        <a:t>2014 он</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a:effectLst/>
                        </a:rPr>
                        <a:t>2015 он</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a:effectLst/>
                        </a:rPr>
                        <a:t>2016 он</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a:effectLst/>
                        </a:rPr>
                        <a:t>2017 </a:t>
                      </a:r>
                      <a:r>
                        <a:rPr lang="en-US" sz="1600" dirty="0" err="1">
                          <a:effectLst/>
                        </a:rPr>
                        <a:t>он</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mn-MN" sz="1600" dirty="0" smtClean="0">
                          <a:effectLst/>
                        </a:rPr>
                        <a:t>2018 он</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extLst>
                  <a:ext uri="{0D108BD9-81ED-4DB2-BD59-A6C34878D82A}">
                    <a16:rowId xmlns:a16="http://schemas.microsoft.com/office/drawing/2014/main" xmlns="" val="2655254248"/>
                  </a:ext>
                </a:extLst>
              </a:tr>
              <a:tr h="390674">
                <a:tc>
                  <a:txBody>
                    <a:bodyPr/>
                    <a:lstStyle/>
                    <a:p>
                      <a:pPr algn="ctr">
                        <a:lnSpc>
                          <a:spcPct val="115000"/>
                        </a:lnSpc>
                        <a:spcAft>
                          <a:spcPts val="0"/>
                        </a:spcAft>
                      </a:pPr>
                      <a:r>
                        <a:rPr lang="en-US" sz="1600" dirty="0">
                          <a:effectLst/>
                        </a:rPr>
                        <a:t>ЕБС-д </a:t>
                      </a:r>
                      <a:r>
                        <a:rPr lang="en-US" sz="1600" dirty="0" err="1">
                          <a:effectLst/>
                        </a:rPr>
                        <a:t>суралцагсад</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smtClean="0">
                          <a:effectLst/>
                          <a:latin typeface="+mn-lt"/>
                          <a:ea typeface="+mn-ea"/>
                          <a:cs typeface="+mn-cs"/>
                        </a:rPr>
                        <a:t>270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smtClean="0">
                          <a:effectLst/>
                          <a:latin typeface="+mn-lt"/>
                          <a:ea typeface="+mn-ea"/>
                          <a:cs typeface="+mn-cs"/>
                        </a:rPr>
                        <a:t>271</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smtClean="0">
                          <a:effectLst/>
                          <a:latin typeface="+mn-lt"/>
                          <a:ea typeface="+mn-ea"/>
                          <a:cs typeface="+mn-cs"/>
                        </a:rPr>
                        <a:t>231</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smtClean="0">
                          <a:effectLst/>
                          <a:latin typeface="+mn-lt"/>
                          <a:ea typeface="+mn-ea"/>
                          <a:cs typeface="+mn-cs"/>
                        </a:rPr>
                        <a:t>232</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a:effectLst/>
                        </a:rPr>
                        <a:t> </a:t>
                      </a:r>
                      <a:r>
                        <a:rPr lang="en-US" sz="1600" dirty="0" smtClean="0">
                          <a:effectLst/>
                        </a:rPr>
                        <a:t>220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a:effectLst/>
                        </a:rPr>
                        <a:t> </a:t>
                      </a:r>
                      <a:r>
                        <a:rPr lang="en-US" sz="1600" dirty="0" smtClean="0">
                          <a:effectLst/>
                        </a:rPr>
                        <a:t>206</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smtClean="0">
                          <a:effectLst/>
                          <a:latin typeface="+mn-lt"/>
                          <a:ea typeface="+mn-ea"/>
                          <a:cs typeface="+mn-cs"/>
                        </a:rPr>
                        <a:t>216</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a:effectLst/>
                        </a:rPr>
                        <a:t> </a:t>
                      </a:r>
                      <a:r>
                        <a:rPr lang="en-US" sz="1600" dirty="0" smtClean="0">
                          <a:effectLst/>
                        </a:rPr>
                        <a:t>213</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a:effectLst/>
                        </a:rPr>
                        <a:t> </a:t>
                      </a:r>
                      <a:r>
                        <a:rPr lang="en-US" sz="1600" dirty="0" smtClean="0">
                          <a:effectLst/>
                        </a:rPr>
                        <a:t>238</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a:effectLst/>
                        </a:rPr>
                        <a:t> </a:t>
                      </a:r>
                      <a:r>
                        <a:rPr lang="en-US" sz="1600" dirty="0" smtClean="0">
                          <a:effectLst/>
                        </a:rPr>
                        <a:t>238</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smtClean="0">
                          <a:effectLst/>
                          <a:latin typeface="+mn-lt"/>
                          <a:ea typeface="+mn-ea"/>
                          <a:cs typeface="+mn-cs"/>
                        </a:rPr>
                        <a:t>234</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extLst>
                  <a:ext uri="{0D108BD9-81ED-4DB2-BD59-A6C34878D82A}">
                    <a16:rowId xmlns:a16="http://schemas.microsoft.com/office/drawing/2014/main" xmlns="" val="1244912958"/>
                  </a:ext>
                </a:extLst>
              </a:tr>
              <a:tr h="283013">
                <a:tc>
                  <a:txBody>
                    <a:bodyPr/>
                    <a:lstStyle/>
                    <a:p>
                      <a:pPr algn="ctr">
                        <a:lnSpc>
                          <a:spcPct val="115000"/>
                        </a:lnSpc>
                        <a:spcAft>
                          <a:spcPts val="0"/>
                        </a:spcAft>
                      </a:pPr>
                      <a:r>
                        <a:rPr lang="en-US" sz="1600" dirty="0" err="1">
                          <a:effectLst/>
                        </a:rPr>
                        <a:t>үүнээс</a:t>
                      </a:r>
                      <a:r>
                        <a:rPr lang="en-US" sz="1600" dirty="0">
                          <a:effectLst/>
                        </a:rPr>
                        <a:t>: 1-5 </a:t>
                      </a:r>
                      <a:r>
                        <a:rPr lang="en-US" sz="1600" dirty="0" err="1">
                          <a:effectLst/>
                        </a:rPr>
                        <a:t>анги</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smtClean="0">
                          <a:effectLst/>
                          <a:latin typeface="+mn-lt"/>
                          <a:ea typeface="+mn-ea"/>
                          <a:cs typeface="+mn-cs"/>
                        </a:rPr>
                        <a:t>162</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smtClean="0">
                          <a:effectLst/>
                          <a:latin typeface="+mn-lt"/>
                          <a:ea typeface="+mn-ea"/>
                          <a:cs typeface="+mn-cs"/>
                        </a:rPr>
                        <a:t>163</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smtClean="0">
                          <a:effectLst/>
                          <a:latin typeface="+mn-lt"/>
                          <a:ea typeface="+mn-ea"/>
                          <a:cs typeface="+mn-cs"/>
                        </a:rPr>
                        <a:t>138</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smtClean="0">
                          <a:effectLst/>
                          <a:latin typeface="+mn-lt"/>
                          <a:ea typeface="+mn-ea"/>
                          <a:cs typeface="+mn-cs"/>
                        </a:rPr>
                        <a:t>140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smtClean="0">
                          <a:effectLst/>
                          <a:latin typeface="+mn-lt"/>
                          <a:ea typeface="+mn-ea"/>
                          <a:cs typeface="+mn-cs"/>
                        </a:rPr>
                        <a:t>132</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smtClean="0">
                          <a:effectLst/>
                          <a:latin typeface="+mn-lt"/>
                          <a:ea typeface="+mn-ea"/>
                          <a:cs typeface="+mn-cs"/>
                        </a:rPr>
                        <a:t>124</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smtClean="0">
                          <a:effectLst/>
                          <a:latin typeface="+mn-lt"/>
                          <a:ea typeface="+mn-ea"/>
                          <a:cs typeface="+mn-cs"/>
                        </a:rPr>
                        <a:t>127</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smtClean="0">
                          <a:effectLst/>
                          <a:latin typeface="+mn-lt"/>
                          <a:ea typeface="+mn-ea"/>
                          <a:cs typeface="+mn-cs"/>
                        </a:rPr>
                        <a:t>128</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smtClean="0">
                          <a:effectLst/>
                          <a:latin typeface="+mn-lt"/>
                          <a:ea typeface="+mn-ea"/>
                          <a:cs typeface="+mn-cs"/>
                        </a:rPr>
                        <a:t>143</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smtClean="0">
                          <a:effectLst/>
                          <a:latin typeface="+mn-lt"/>
                          <a:ea typeface="+mn-ea"/>
                          <a:cs typeface="+mn-cs"/>
                        </a:rPr>
                        <a:t>143</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smtClean="0">
                          <a:effectLst/>
                          <a:latin typeface="Arial" panose="020B0604020202020204" pitchFamily="34" charset="0"/>
                          <a:ea typeface="Times New Roman" panose="02020603050405020304" pitchFamily="18" charset="0"/>
                          <a:cs typeface="Arial" panose="020B0604020202020204" pitchFamily="34" charset="0"/>
                        </a:rPr>
                        <a:t>114</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extLst>
                  <a:ext uri="{0D108BD9-81ED-4DB2-BD59-A6C34878D82A}">
                    <a16:rowId xmlns:a16="http://schemas.microsoft.com/office/drawing/2014/main" xmlns="" val="3707241773"/>
                  </a:ext>
                </a:extLst>
              </a:tr>
              <a:tr h="283013">
                <a:tc>
                  <a:txBody>
                    <a:bodyPr/>
                    <a:lstStyle/>
                    <a:p>
                      <a:pPr algn="ctr">
                        <a:lnSpc>
                          <a:spcPct val="115000"/>
                        </a:lnSpc>
                        <a:spcAft>
                          <a:spcPts val="0"/>
                        </a:spcAft>
                      </a:pPr>
                      <a:r>
                        <a:rPr lang="en-US" sz="1600" dirty="0">
                          <a:effectLst/>
                        </a:rPr>
                        <a:t>                </a:t>
                      </a:r>
                      <a:r>
                        <a:rPr lang="en-US" sz="1600" dirty="0" smtClean="0">
                          <a:effectLst/>
                        </a:rPr>
                        <a:t>6-</a:t>
                      </a:r>
                      <a:r>
                        <a:rPr lang="mn-MN" sz="1600" dirty="0" smtClean="0">
                          <a:effectLst/>
                        </a:rPr>
                        <a:t>9</a:t>
                      </a:r>
                      <a:r>
                        <a:rPr lang="en-US" sz="1600" dirty="0" smtClean="0">
                          <a:effectLst/>
                        </a:rPr>
                        <a:t> </a:t>
                      </a:r>
                      <a:r>
                        <a:rPr lang="en-US" sz="1600" dirty="0" err="1">
                          <a:effectLst/>
                        </a:rPr>
                        <a:t>анги</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smtClean="0">
                          <a:effectLst/>
                          <a:latin typeface="+mn-lt"/>
                          <a:ea typeface="+mn-ea"/>
                          <a:cs typeface="+mn-cs"/>
                        </a:rPr>
                        <a:t>108</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smtClean="0">
                          <a:effectLst/>
                          <a:latin typeface="+mn-lt"/>
                          <a:ea typeface="+mn-ea"/>
                          <a:cs typeface="+mn-cs"/>
                        </a:rPr>
                        <a:t>108</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smtClean="0">
                          <a:effectLst/>
                          <a:latin typeface="+mn-lt"/>
                          <a:ea typeface="+mn-ea"/>
                          <a:cs typeface="+mn-cs"/>
                        </a:rPr>
                        <a:t>93</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smtClean="0">
                          <a:effectLst/>
                          <a:latin typeface="+mn-lt"/>
                          <a:ea typeface="+mn-ea"/>
                          <a:cs typeface="+mn-cs"/>
                        </a:rPr>
                        <a:t>92</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smtClean="0">
                          <a:effectLst/>
                          <a:latin typeface="+mn-lt"/>
                          <a:ea typeface="+mn-ea"/>
                          <a:cs typeface="+mn-cs"/>
                        </a:rPr>
                        <a:t>88</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smtClean="0">
                          <a:effectLst/>
                          <a:latin typeface="+mn-lt"/>
                          <a:ea typeface="+mn-ea"/>
                          <a:cs typeface="+mn-cs"/>
                        </a:rPr>
                        <a:t>82</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smtClean="0">
                          <a:effectLst/>
                          <a:latin typeface="+mn-lt"/>
                          <a:ea typeface="+mn-ea"/>
                          <a:cs typeface="+mn-cs"/>
                        </a:rPr>
                        <a:t>89</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smtClean="0">
                          <a:effectLst/>
                          <a:latin typeface="+mn-lt"/>
                          <a:ea typeface="+mn-ea"/>
                          <a:cs typeface="+mn-cs"/>
                        </a:rPr>
                        <a:t>85</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smtClean="0">
                          <a:effectLst/>
                          <a:latin typeface="+mn-lt"/>
                          <a:ea typeface="+mn-ea"/>
                          <a:cs typeface="+mn-cs"/>
                        </a:rPr>
                        <a:t>95</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smtClean="0">
                          <a:effectLst/>
                          <a:latin typeface="+mn-lt"/>
                          <a:ea typeface="+mn-ea"/>
                          <a:cs typeface="+mn-cs"/>
                        </a:rPr>
                        <a:t>95</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smtClean="0">
                          <a:effectLst/>
                          <a:latin typeface="Arial" panose="020B0604020202020204" pitchFamily="34" charset="0"/>
                          <a:ea typeface="Times New Roman" panose="02020603050405020304" pitchFamily="18" charset="0"/>
                          <a:cs typeface="Arial" panose="020B0604020202020204" pitchFamily="34" charset="0"/>
                        </a:rPr>
                        <a:t>95</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extLst>
                  <a:ext uri="{0D108BD9-81ED-4DB2-BD59-A6C34878D82A}">
                    <a16:rowId xmlns:a16="http://schemas.microsoft.com/office/drawing/2014/main" xmlns="" val="769517548"/>
                  </a:ext>
                </a:extLst>
              </a:tr>
              <a:tr h="550190">
                <a:tc>
                  <a:txBody>
                    <a:bodyPr/>
                    <a:lstStyle/>
                    <a:p>
                      <a:pPr algn="ctr">
                        <a:lnSpc>
                          <a:spcPct val="115000"/>
                        </a:lnSpc>
                        <a:spcAft>
                          <a:spcPts val="0"/>
                        </a:spcAft>
                      </a:pPr>
                      <a:r>
                        <a:rPr lang="en-US" sz="1600" dirty="0">
                          <a:effectLst/>
                        </a:rPr>
                        <a:t>1-р </a:t>
                      </a:r>
                      <a:r>
                        <a:rPr lang="en-US" sz="1600" dirty="0" err="1" smtClean="0">
                          <a:effectLst/>
                        </a:rPr>
                        <a:t>ангид</a:t>
                      </a:r>
                      <a:r>
                        <a:rPr lang="mn-MN" sz="1600" dirty="0" smtClean="0">
                          <a:effectLst/>
                        </a:rPr>
                        <a:t> </a:t>
                      </a:r>
                      <a:r>
                        <a:rPr lang="en-US" sz="1600" dirty="0" err="1" smtClean="0">
                          <a:effectLst/>
                        </a:rPr>
                        <a:t>элсэгчид</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smtClean="0">
                          <a:effectLst/>
                          <a:latin typeface="+mn-lt"/>
                          <a:ea typeface="+mn-ea"/>
                          <a:cs typeface="+mn-cs"/>
                        </a:rPr>
                        <a:t>49</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a:effectLst/>
                        </a:rPr>
                        <a:t> </a:t>
                      </a:r>
                      <a:r>
                        <a:rPr lang="en-US" sz="1600" dirty="0" smtClean="0">
                          <a:effectLst/>
                        </a:rPr>
                        <a:t>24</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a:effectLst/>
                        </a:rPr>
                        <a:t> </a:t>
                      </a:r>
                      <a:r>
                        <a:rPr lang="en-US" sz="1600" dirty="0" smtClean="0">
                          <a:effectLst/>
                        </a:rPr>
                        <a:t>23</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a:effectLst/>
                        </a:rPr>
                        <a:t> </a:t>
                      </a:r>
                      <a:r>
                        <a:rPr lang="en-US" sz="1600" dirty="0" smtClean="0">
                          <a:effectLst/>
                        </a:rPr>
                        <a:t>25</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a:effectLst/>
                        </a:rPr>
                        <a:t> </a:t>
                      </a:r>
                      <a:r>
                        <a:rPr lang="en-US" sz="1600" dirty="0" smtClean="0">
                          <a:effectLst/>
                        </a:rPr>
                        <a:t>32</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a:effectLst/>
                        </a:rPr>
                        <a:t> </a:t>
                      </a:r>
                      <a:r>
                        <a:rPr lang="en-US" sz="1600" dirty="0" smtClean="0">
                          <a:effectLst/>
                        </a:rPr>
                        <a:t>28</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a:effectLst/>
                        </a:rPr>
                        <a:t> </a:t>
                      </a:r>
                      <a:r>
                        <a:rPr lang="en-US" sz="1600" dirty="0" smtClean="0">
                          <a:effectLst/>
                        </a:rPr>
                        <a:t>33</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a:effectLst/>
                        </a:rPr>
                        <a:t> </a:t>
                      </a:r>
                      <a:r>
                        <a:rPr lang="en-US" sz="1600" dirty="0" smtClean="0">
                          <a:effectLst/>
                        </a:rPr>
                        <a:t>28</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a:effectLst/>
                        </a:rPr>
                        <a:t> </a:t>
                      </a:r>
                      <a:r>
                        <a:rPr lang="en-US" sz="1600" dirty="0" smtClean="0">
                          <a:effectLst/>
                        </a:rPr>
                        <a:t>24</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smtClean="0">
                          <a:effectLst/>
                          <a:latin typeface="+mn-lt"/>
                          <a:ea typeface="+mn-ea"/>
                          <a:cs typeface="+mn-cs"/>
                        </a:rPr>
                        <a:t>24</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smtClean="0">
                          <a:effectLst/>
                          <a:latin typeface="Arial" panose="020B0604020202020204" pitchFamily="34" charset="0"/>
                          <a:ea typeface="Times New Roman" panose="02020603050405020304" pitchFamily="18" charset="0"/>
                          <a:cs typeface="Arial" panose="020B0604020202020204" pitchFamily="34" charset="0"/>
                        </a:rPr>
                        <a:t>25</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extLst>
                  <a:ext uri="{0D108BD9-81ED-4DB2-BD59-A6C34878D82A}">
                    <a16:rowId xmlns:a16="http://schemas.microsoft.com/office/drawing/2014/main" xmlns="" val="492525136"/>
                  </a:ext>
                </a:extLst>
              </a:tr>
              <a:tr h="310655">
                <a:tc>
                  <a:txBody>
                    <a:bodyPr/>
                    <a:lstStyle/>
                    <a:p>
                      <a:pPr algn="ctr">
                        <a:lnSpc>
                          <a:spcPct val="115000"/>
                        </a:lnSpc>
                        <a:spcAft>
                          <a:spcPts val="0"/>
                        </a:spcAft>
                      </a:pPr>
                      <a:r>
                        <a:rPr lang="en-US" sz="1600" dirty="0" err="1" smtClean="0">
                          <a:effectLst/>
                        </a:rPr>
                        <a:t>Бүх</a:t>
                      </a:r>
                      <a:r>
                        <a:rPr lang="mn-MN" sz="1600" dirty="0" smtClean="0">
                          <a:effectLst/>
                        </a:rPr>
                        <a:t> </a:t>
                      </a:r>
                      <a:r>
                        <a:rPr lang="en-US" sz="1600" dirty="0" err="1" smtClean="0">
                          <a:effectLst/>
                        </a:rPr>
                        <a:t>багш</a:t>
                      </a:r>
                      <a:r>
                        <a:rPr lang="mn-MN" sz="1600" dirty="0" smtClean="0">
                          <a:effectLst/>
                        </a:rPr>
                        <a:t> </a:t>
                      </a:r>
                      <a:r>
                        <a:rPr lang="en-US" sz="1600" dirty="0" err="1" smtClean="0">
                          <a:effectLst/>
                        </a:rPr>
                        <a:t>нар</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smtClean="0">
                          <a:effectLst/>
                          <a:latin typeface="+mn-lt"/>
                          <a:ea typeface="+mn-ea"/>
                          <a:cs typeface="+mn-cs"/>
                        </a:rPr>
                        <a:t>17</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a:effectLst/>
                        </a:rPr>
                        <a:t> </a:t>
                      </a:r>
                      <a:r>
                        <a:rPr lang="en-US" sz="1600" dirty="0" smtClean="0">
                          <a:effectLst/>
                        </a:rPr>
                        <a:t>17</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smtClean="0">
                          <a:effectLst/>
                          <a:latin typeface="+mn-lt"/>
                          <a:ea typeface="+mn-ea"/>
                          <a:cs typeface="+mn-cs"/>
                        </a:rPr>
                        <a:t>17</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a:effectLst/>
                        </a:rPr>
                        <a:t> </a:t>
                      </a:r>
                      <a:r>
                        <a:rPr lang="en-US" sz="1600" dirty="0" smtClean="0">
                          <a:effectLst/>
                        </a:rPr>
                        <a:t>18</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a:effectLst/>
                        </a:rPr>
                        <a:t> </a:t>
                      </a:r>
                      <a:r>
                        <a:rPr lang="en-US" sz="1600" dirty="0" smtClean="0">
                          <a:effectLst/>
                        </a:rPr>
                        <a:t>18</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a:effectLst/>
                        </a:rPr>
                        <a:t> </a:t>
                      </a:r>
                      <a:r>
                        <a:rPr lang="en-US" sz="1600" dirty="0" smtClean="0">
                          <a:effectLst/>
                        </a:rPr>
                        <a:t>17</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a:effectLst/>
                        </a:rPr>
                        <a:t> </a:t>
                      </a:r>
                      <a:r>
                        <a:rPr lang="en-US" sz="1600" dirty="0" smtClean="0">
                          <a:effectLst/>
                        </a:rPr>
                        <a:t>18</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a:effectLst/>
                        </a:rPr>
                        <a:t> </a:t>
                      </a:r>
                      <a:r>
                        <a:rPr lang="en-US" sz="1600" dirty="0" smtClean="0">
                          <a:effectLst/>
                        </a:rPr>
                        <a:t>20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smtClean="0">
                          <a:effectLst/>
                          <a:latin typeface="+mn-lt"/>
                          <a:ea typeface="+mn-ea"/>
                          <a:cs typeface="+mn-cs"/>
                        </a:rPr>
                        <a:t>19</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a:effectLst/>
                        </a:rPr>
                        <a:t> </a:t>
                      </a:r>
                      <a:r>
                        <a:rPr lang="en-US" sz="1600" dirty="0" smtClean="0">
                          <a:effectLst/>
                        </a:rPr>
                        <a:t>19</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smtClean="0">
                          <a:effectLst/>
                          <a:latin typeface="Arial" panose="020B0604020202020204" pitchFamily="34" charset="0"/>
                          <a:ea typeface="Times New Roman" panose="02020603050405020304" pitchFamily="18" charset="0"/>
                          <a:cs typeface="Arial" panose="020B0604020202020204" pitchFamily="34" charset="0"/>
                        </a:rPr>
                        <a:t>20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extLst>
                  <a:ext uri="{0D108BD9-81ED-4DB2-BD59-A6C34878D82A}">
                    <a16:rowId xmlns:a16="http://schemas.microsoft.com/office/drawing/2014/main" xmlns="" val="2051634947"/>
                  </a:ext>
                </a:extLst>
              </a:tr>
              <a:tr h="566027">
                <a:tc>
                  <a:txBody>
                    <a:bodyPr/>
                    <a:lstStyle/>
                    <a:p>
                      <a:pPr algn="ctr">
                        <a:lnSpc>
                          <a:spcPct val="115000"/>
                        </a:lnSpc>
                        <a:spcAft>
                          <a:spcPts val="0"/>
                        </a:spcAft>
                      </a:pPr>
                      <a:r>
                        <a:rPr lang="en-US" sz="1600" dirty="0" err="1" smtClean="0">
                          <a:effectLst/>
                        </a:rPr>
                        <a:t>Дотуур</a:t>
                      </a:r>
                      <a:r>
                        <a:rPr lang="mn-MN" sz="1600" dirty="0" smtClean="0">
                          <a:effectLst/>
                        </a:rPr>
                        <a:t> </a:t>
                      </a:r>
                      <a:r>
                        <a:rPr lang="en-US" sz="1600" dirty="0" err="1" smtClean="0">
                          <a:effectLst/>
                        </a:rPr>
                        <a:t>байран</a:t>
                      </a:r>
                      <a:r>
                        <a:rPr lang="mn-MN" sz="1600" dirty="0">
                          <a:effectLst/>
                        </a:rPr>
                        <a:t>д </a:t>
                      </a:r>
                      <a:r>
                        <a:rPr lang="en-US" sz="1600" dirty="0" err="1" smtClean="0">
                          <a:effectLst/>
                        </a:rPr>
                        <a:t>суудаг</a:t>
                      </a:r>
                      <a:r>
                        <a:rPr lang="mn-MN" sz="1600" dirty="0" smtClean="0">
                          <a:effectLst/>
                        </a:rPr>
                        <a:t> </a:t>
                      </a:r>
                      <a:r>
                        <a:rPr lang="en-US" sz="1600" dirty="0" err="1" smtClean="0">
                          <a:effectLst/>
                        </a:rPr>
                        <a:t>хүүхэд</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smtClean="0">
                          <a:effectLst/>
                          <a:latin typeface="+mn-lt"/>
                          <a:ea typeface="+mn-ea"/>
                          <a:cs typeface="+mn-cs"/>
                        </a:rPr>
                        <a:t>26</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smtClean="0">
                          <a:effectLst/>
                          <a:latin typeface="+mn-lt"/>
                          <a:ea typeface="+mn-ea"/>
                          <a:cs typeface="+mn-cs"/>
                        </a:rPr>
                        <a:t>59</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smtClean="0">
                          <a:effectLst/>
                          <a:latin typeface="+mn-lt"/>
                          <a:ea typeface="+mn-ea"/>
                          <a:cs typeface="+mn-cs"/>
                        </a:rPr>
                        <a:t>53</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smtClean="0">
                          <a:effectLst/>
                          <a:latin typeface="+mn-lt"/>
                          <a:ea typeface="+mn-ea"/>
                          <a:cs typeface="+mn-cs"/>
                        </a:rPr>
                        <a:t>54</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smtClean="0">
                          <a:effectLst/>
                          <a:latin typeface="+mn-lt"/>
                          <a:ea typeface="+mn-ea"/>
                          <a:cs typeface="+mn-cs"/>
                        </a:rPr>
                        <a:t>53</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smtClean="0">
                          <a:effectLst/>
                          <a:latin typeface="+mn-lt"/>
                          <a:ea typeface="+mn-ea"/>
                          <a:cs typeface="+mn-cs"/>
                        </a:rPr>
                        <a:t>25</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smtClean="0">
                          <a:effectLst/>
                          <a:latin typeface="+mn-lt"/>
                          <a:ea typeface="+mn-ea"/>
                          <a:cs typeface="+mn-cs"/>
                        </a:rPr>
                        <a:t>15</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smtClean="0">
                          <a:effectLst/>
                          <a:latin typeface="+mn-lt"/>
                          <a:ea typeface="+mn-ea"/>
                          <a:cs typeface="+mn-cs"/>
                        </a:rPr>
                        <a:t>21</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smtClean="0">
                          <a:effectLst/>
                          <a:latin typeface="+mn-lt"/>
                          <a:ea typeface="+mn-ea"/>
                          <a:cs typeface="+mn-cs"/>
                        </a:rPr>
                        <a:t>24</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smtClean="0">
                          <a:effectLst/>
                          <a:latin typeface="+mn-lt"/>
                          <a:ea typeface="+mn-ea"/>
                          <a:cs typeface="+mn-cs"/>
                        </a:rPr>
                        <a:t>29</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smtClean="0">
                          <a:effectLst/>
                          <a:latin typeface="Arial" panose="020B0604020202020204" pitchFamily="34" charset="0"/>
                          <a:ea typeface="Times New Roman" panose="02020603050405020304" pitchFamily="18" charset="0"/>
                          <a:cs typeface="Arial" panose="020B0604020202020204" pitchFamily="34" charset="0"/>
                        </a:rPr>
                        <a:t>35</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extLst>
                  <a:ext uri="{0D108BD9-81ED-4DB2-BD59-A6C34878D82A}">
                    <a16:rowId xmlns:a16="http://schemas.microsoft.com/office/drawing/2014/main" xmlns="" val="3864242517"/>
                  </a:ext>
                </a:extLst>
              </a:tr>
              <a:tr h="620164">
                <a:tc>
                  <a:txBody>
                    <a:bodyPr/>
                    <a:lstStyle/>
                    <a:p>
                      <a:pPr algn="ctr">
                        <a:lnSpc>
                          <a:spcPct val="115000"/>
                        </a:lnSpc>
                        <a:spcAft>
                          <a:spcPts val="0"/>
                        </a:spcAft>
                      </a:pPr>
                      <a:r>
                        <a:rPr lang="en-US" sz="1600" dirty="0">
                          <a:effectLst/>
                        </a:rPr>
                        <a:t>0-1 </a:t>
                      </a:r>
                      <a:r>
                        <a:rPr lang="en-US" sz="1600" dirty="0" err="1" smtClean="0">
                          <a:effectLst/>
                        </a:rPr>
                        <a:t>насны</a:t>
                      </a:r>
                      <a:r>
                        <a:rPr lang="mn-MN" sz="1600" dirty="0" smtClean="0">
                          <a:effectLst/>
                        </a:rPr>
                        <a:t> </a:t>
                      </a:r>
                      <a:r>
                        <a:rPr lang="en-US" sz="1600" dirty="0" err="1" smtClean="0">
                          <a:effectLst/>
                        </a:rPr>
                        <a:t>хүүхдийн</a:t>
                      </a:r>
                      <a:r>
                        <a:rPr lang="mn-MN" sz="1600" dirty="0" smtClean="0">
                          <a:effectLst/>
                        </a:rPr>
                        <a:t> </a:t>
                      </a:r>
                      <a:r>
                        <a:rPr lang="en-US" sz="1600" dirty="0" err="1" smtClean="0">
                          <a:effectLst/>
                        </a:rPr>
                        <a:t>эндэгдэл</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a:effectLst/>
                        </a:rPr>
                        <a:t>0</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a:effectLst/>
                          <a:latin typeface="+mn-lt"/>
                          <a:ea typeface="+mn-ea"/>
                          <a:cs typeface="+mn-cs"/>
                        </a:rPr>
                        <a:t>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a:effectLst/>
                          <a:latin typeface="+mn-lt"/>
                          <a:ea typeface="+mn-ea"/>
                          <a:cs typeface="+mn-cs"/>
                        </a:rPr>
                        <a:t>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a:effectLst/>
                        </a:rPr>
                        <a:t>0</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a:effectLst/>
                        </a:rPr>
                        <a:t>0</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a:effectLst/>
                          <a:latin typeface="+mn-lt"/>
                          <a:ea typeface="+mn-ea"/>
                          <a:cs typeface="+mn-cs"/>
                        </a:rPr>
                        <a:t>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a:effectLst/>
                          <a:latin typeface="+mn-lt"/>
                          <a:ea typeface="+mn-ea"/>
                          <a:cs typeface="+mn-cs"/>
                        </a:rPr>
                        <a:t>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a:effectLst/>
                        </a:rPr>
                        <a:t>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a:effectLst/>
                        </a:rPr>
                        <a:t>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a:effectLst/>
                        </a:rPr>
                        <a:t>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mn-MN" sz="1600" dirty="0" smtClean="0">
                          <a:effectLst/>
                        </a:rPr>
                        <a:t>0</a:t>
                      </a:r>
                      <a:endParaRPr lang="mn-MN" sz="16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extLst>
                  <a:ext uri="{0D108BD9-81ED-4DB2-BD59-A6C34878D82A}">
                    <a16:rowId xmlns:a16="http://schemas.microsoft.com/office/drawing/2014/main" xmlns="" val="2834911349"/>
                  </a:ext>
                </a:extLst>
              </a:tr>
              <a:tr h="620164">
                <a:tc>
                  <a:txBody>
                    <a:bodyPr/>
                    <a:lstStyle/>
                    <a:p>
                      <a:pPr algn="ctr">
                        <a:lnSpc>
                          <a:spcPct val="115000"/>
                        </a:lnSpc>
                        <a:spcAft>
                          <a:spcPts val="0"/>
                        </a:spcAft>
                      </a:pPr>
                      <a:r>
                        <a:rPr lang="en-US" sz="1600" dirty="0">
                          <a:effectLst/>
                        </a:rPr>
                        <a:t>1-5 </a:t>
                      </a:r>
                      <a:r>
                        <a:rPr lang="en-US" sz="1600" dirty="0" err="1" smtClean="0">
                          <a:effectLst/>
                        </a:rPr>
                        <a:t>насны</a:t>
                      </a:r>
                      <a:r>
                        <a:rPr lang="mn-MN" sz="1600" dirty="0" smtClean="0">
                          <a:effectLst/>
                        </a:rPr>
                        <a:t> </a:t>
                      </a:r>
                      <a:r>
                        <a:rPr lang="en-US" sz="1600" dirty="0" err="1" smtClean="0">
                          <a:effectLst/>
                        </a:rPr>
                        <a:t>хүүхдийн</a:t>
                      </a:r>
                      <a:r>
                        <a:rPr lang="mn-MN" sz="1600" dirty="0" smtClean="0">
                          <a:effectLst/>
                        </a:rPr>
                        <a:t> </a:t>
                      </a:r>
                      <a:r>
                        <a:rPr lang="en-US" sz="1600" dirty="0" err="1" smtClean="0">
                          <a:effectLst/>
                        </a:rPr>
                        <a:t>эндэгдэл</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dirty="0">
                          <a:effectLst/>
                        </a:rPr>
                        <a:t>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ctr">
                        <a:lnSpc>
                          <a:spcPct val="115000"/>
                        </a:lnSpc>
                        <a:spcAft>
                          <a:spcPts val="0"/>
                        </a:spcAft>
                      </a:pPr>
                      <a:r>
                        <a:rPr lang="en-US" sz="1600">
                          <a:effectLst/>
                        </a:rPr>
                        <a:t>0</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a:effectLst/>
                          <a:latin typeface="+mn-lt"/>
                          <a:ea typeface="+mn-ea"/>
                          <a:cs typeface="+mn-cs"/>
                        </a:rPr>
                        <a:t>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a:effectLst/>
                        </a:rPr>
                        <a:t>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a:effectLst/>
                        </a:rPr>
                        <a:t>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a:effectLst/>
                        </a:rPr>
                        <a:t>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a:effectLst/>
                          <a:latin typeface="+mn-lt"/>
                          <a:ea typeface="+mn-ea"/>
                          <a:cs typeface="+mn-cs"/>
                        </a:rPr>
                        <a:t>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a:effectLst/>
                        </a:rPr>
                        <a:t>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a:effectLst/>
                        </a:rPr>
                        <a:t>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a:effectLst/>
                        </a:rPr>
                        <a:t>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mn-MN" sz="1600" dirty="0" smtClean="0">
                          <a:effectLst/>
                        </a:rPr>
                        <a:t>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extLst>
                  <a:ext uri="{0D108BD9-81ED-4DB2-BD59-A6C34878D82A}">
                    <a16:rowId xmlns:a16="http://schemas.microsoft.com/office/drawing/2014/main" xmlns="" val="2371764017"/>
                  </a:ext>
                </a:extLst>
              </a:tr>
              <a:tr h="566027">
                <a:tc>
                  <a:txBody>
                    <a:bodyPr/>
                    <a:lstStyle/>
                    <a:p>
                      <a:pPr>
                        <a:lnSpc>
                          <a:spcPct val="115000"/>
                        </a:lnSpc>
                        <a:spcAft>
                          <a:spcPts val="0"/>
                        </a:spcAft>
                      </a:pPr>
                      <a:r>
                        <a:rPr lang="en-US" sz="1600" dirty="0" err="1">
                          <a:effectLst/>
                        </a:rPr>
                        <a:t>Халдвартөвчин</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r">
                        <a:lnSpc>
                          <a:spcPct val="115000"/>
                        </a:lnSpc>
                        <a:spcAft>
                          <a:spcPts val="0"/>
                        </a:spcAft>
                      </a:pPr>
                      <a:r>
                        <a:rPr lang="en-US" sz="1600" dirty="0">
                          <a:effectLst/>
                        </a:rPr>
                        <a:t>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b"/>
                </a:tc>
                <a:tc>
                  <a:txBody>
                    <a:bodyPr/>
                    <a:lstStyle/>
                    <a:p>
                      <a:pPr algn="r">
                        <a:lnSpc>
                          <a:spcPct val="115000"/>
                        </a:lnSpc>
                        <a:spcAft>
                          <a:spcPts val="0"/>
                        </a:spcAft>
                      </a:pPr>
                      <a:r>
                        <a:rPr lang="en-US" sz="1600" dirty="0">
                          <a:effectLst/>
                        </a:rPr>
                        <a:t> </a:t>
                      </a:r>
                      <a:r>
                        <a:rPr lang="en-US" sz="1600" dirty="0" smtClean="0">
                          <a:effectLst/>
                        </a:rPr>
                        <a:t>5</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r">
                        <a:lnSpc>
                          <a:spcPct val="115000"/>
                        </a:lnSpc>
                        <a:spcAft>
                          <a:spcPts val="0"/>
                        </a:spcAft>
                      </a:pPr>
                      <a:r>
                        <a:rPr lang="en-US" sz="1600" dirty="0">
                          <a:effectLst/>
                        </a:rPr>
                        <a:t> </a:t>
                      </a:r>
                      <a:r>
                        <a:rPr lang="en-US" sz="1600" dirty="0" smtClean="0">
                          <a:effectLst/>
                        </a:rPr>
                        <a:t>13</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r">
                        <a:lnSpc>
                          <a:spcPct val="115000"/>
                        </a:lnSpc>
                        <a:spcAft>
                          <a:spcPts val="0"/>
                        </a:spcAft>
                      </a:pPr>
                      <a:r>
                        <a:rPr lang="en-US" sz="1600" dirty="0">
                          <a:effectLst/>
                        </a:rPr>
                        <a:t> </a:t>
                      </a:r>
                      <a:r>
                        <a:rPr lang="en-US" sz="1600" dirty="0" smtClean="0">
                          <a:effectLst/>
                        </a:rPr>
                        <a:t>7</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r">
                        <a:lnSpc>
                          <a:spcPct val="115000"/>
                        </a:lnSpc>
                        <a:spcAft>
                          <a:spcPts val="0"/>
                        </a:spcAft>
                      </a:pPr>
                      <a:r>
                        <a:rPr lang="en-US" sz="1600" dirty="0">
                          <a:effectLst/>
                        </a:rPr>
                        <a:t> </a:t>
                      </a:r>
                      <a:r>
                        <a:rPr lang="en-US" sz="1600" dirty="0" smtClean="0">
                          <a:effectLst/>
                        </a:rPr>
                        <a:t>5</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r">
                        <a:lnSpc>
                          <a:spcPct val="115000"/>
                        </a:lnSpc>
                        <a:spcAft>
                          <a:spcPts val="0"/>
                        </a:spcAft>
                      </a:pPr>
                      <a:r>
                        <a:rPr lang="en-US" sz="1600" dirty="0">
                          <a:effectLst/>
                        </a:rPr>
                        <a:t> </a:t>
                      </a:r>
                      <a:r>
                        <a:rPr lang="en-US" sz="1600" dirty="0" smtClean="0">
                          <a:effectLst/>
                        </a:rPr>
                        <a:t>9</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r">
                        <a:lnSpc>
                          <a:spcPct val="115000"/>
                        </a:lnSpc>
                        <a:spcAft>
                          <a:spcPts val="0"/>
                        </a:spcAft>
                      </a:pPr>
                      <a:r>
                        <a:rPr lang="en-US" sz="1600" dirty="0">
                          <a:effectLst/>
                        </a:rPr>
                        <a:t> </a:t>
                      </a:r>
                      <a:r>
                        <a:rPr lang="en-US" sz="1600" dirty="0" smtClean="0">
                          <a:effectLst/>
                        </a:rPr>
                        <a:t>10</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r">
                        <a:lnSpc>
                          <a:spcPct val="115000"/>
                        </a:lnSpc>
                        <a:spcAft>
                          <a:spcPts val="0"/>
                        </a:spcAft>
                      </a:pPr>
                      <a:r>
                        <a:rPr lang="en-US" sz="1600" dirty="0">
                          <a:effectLst/>
                          <a:latin typeface="+mn-lt"/>
                          <a:ea typeface="+mn-ea"/>
                          <a:cs typeface="+mn-cs"/>
                        </a:rPr>
                        <a:t>3</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r">
                        <a:lnSpc>
                          <a:spcPct val="115000"/>
                        </a:lnSpc>
                        <a:spcAft>
                          <a:spcPts val="0"/>
                        </a:spcAft>
                      </a:pPr>
                      <a:r>
                        <a:rPr lang="en-US" sz="1600" dirty="0" smtClean="0">
                          <a:effectLst/>
                          <a:latin typeface="+mn-lt"/>
                          <a:ea typeface="+mn-ea"/>
                          <a:cs typeface="+mn-cs"/>
                        </a:rPr>
                        <a:t>16</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smtClean="0">
                          <a:effectLst/>
                          <a:latin typeface="+mn-lt"/>
                          <a:ea typeface="+mn-ea"/>
                          <a:cs typeface="+mn-cs"/>
                        </a:rPr>
                        <a:t>8</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tc>
                  <a:txBody>
                    <a:bodyPr/>
                    <a:lstStyle/>
                    <a:p>
                      <a:pPr algn="ctr">
                        <a:lnSpc>
                          <a:spcPct val="115000"/>
                        </a:lnSpc>
                        <a:spcAft>
                          <a:spcPts val="0"/>
                        </a:spcAft>
                      </a:pPr>
                      <a:r>
                        <a:rPr lang="en-US" sz="1600" dirty="0" smtClean="0">
                          <a:effectLst/>
                          <a:latin typeface="Arial" panose="020B0604020202020204" pitchFamily="34" charset="0"/>
                          <a:ea typeface="Times New Roman" panose="02020603050405020304" pitchFamily="18" charset="0"/>
                          <a:cs typeface="Arial" panose="020B0604020202020204" pitchFamily="34" charset="0"/>
                        </a:rPr>
                        <a:t>7</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6478" marR="66478" marT="0" marB="0" anchor="ctr"/>
                </a:tc>
                <a:extLst>
                  <a:ext uri="{0D108BD9-81ED-4DB2-BD59-A6C34878D82A}">
                    <a16:rowId xmlns:a16="http://schemas.microsoft.com/office/drawing/2014/main" xmlns="" val="1724924918"/>
                  </a:ext>
                </a:extLst>
              </a:tr>
            </a:tbl>
          </a:graphicData>
        </a:graphic>
      </p:graphicFrame>
      <p:pic>
        <p:nvPicPr>
          <p:cNvPr id="13" name="Picture 2" descr="https://scontent.fuln5-1.fna.fbcdn.net/v/t1.15752-9/53088182_2142049762773494_7315051851731173376_n.png?_nc_cat=100&amp;_nc_oc=AQlZ1argn6aE9YTBEltBPwAYXhxrCeEa0mYtdRVoUFx3UkYUosNT8f7hdGs2gCsYz4Q&amp;_nc_ht=scontent.fuln5-1.fna&amp;oh=6addcb20aea9dace9274079b19f6ecfb&amp;oe=5E358C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373" y="138278"/>
            <a:ext cx="1119869" cy="75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345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29832590-F6BE-44BF-B89E-7A36F3AAC638}"/>
              </a:ext>
            </a:extLst>
          </p:cNvPr>
          <p:cNvGrpSpPr/>
          <p:nvPr/>
        </p:nvGrpSpPr>
        <p:grpSpPr>
          <a:xfrm>
            <a:off x="1863414" y="138278"/>
            <a:ext cx="9030407" cy="338425"/>
            <a:chOff x="359227" y="69171"/>
            <a:chExt cx="4517294" cy="169291"/>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4308737" y="69171"/>
              <a:ext cx="567784" cy="169291"/>
            </a:xfrm>
            <a:prstGeom prst="rect">
              <a:avLst/>
            </a:prstGeom>
            <a:noFill/>
          </p:spPr>
          <p:txBody>
            <a:bodyPr wrap="square" rtlCol="0">
              <a:spAutoFit/>
            </a:bodyPr>
            <a:lstStyle/>
            <a:p>
              <a:r>
                <a:rPr lang="mn-MN" sz="1599" dirty="0">
                  <a:solidFill>
                    <a:srgbClr val="002060"/>
                  </a:solidFill>
                  <a:latin typeface="Arial" panose="020B0604020202020204" pitchFamily="34" charset="0"/>
                  <a:cs typeface="Arial" panose="020B0604020202020204" pitchFamily="34" charset="0"/>
                </a:rPr>
                <a:t>ХҮН АМ</a:t>
              </a:r>
            </a:p>
          </p:txBody>
        </p:sp>
      </p:grpSp>
      <p:sp>
        <p:nvSpPr>
          <p:cNvPr id="10" name="TextBox 9">
            <a:extLst>
              <a:ext uri="{FF2B5EF4-FFF2-40B4-BE49-F238E27FC236}">
                <a16:creationId xmlns:a16="http://schemas.microsoft.com/office/drawing/2014/main" xmlns="" id="{4BAD6027-B1DB-4710-B516-D21997F6FCC7}"/>
              </a:ext>
            </a:extLst>
          </p:cNvPr>
          <p:cNvSpPr txBox="1"/>
          <p:nvPr/>
        </p:nvSpPr>
        <p:spPr>
          <a:xfrm>
            <a:off x="1863417" y="474024"/>
            <a:ext cx="5662408" cy="461556"/>
          </a:xfrm>
          <a:prstGeom prst="rect">
            <a:avLst/>
          </a:prstGeom>
          <a:noFill/>
        </p:spPr>
        <p:txBody>
          <a:bodyPr wrap="none" lIns="182765" tIns="91386" rIns="182765" bIns="91386" rtlCol="0">
            <a:spAutoFit/>
          </a:bodyPr>
          <a:lstStyle/>
          <a:p>
            <a:r>
              <a:rPr lang="mn-MN" b="1" dirty="0">
                <a:solidFill>
                  <a:srgbClr val="002060"/>
                </a:solidFill>
                <a:latin typeface="Arial" panose="020B0604020202020204" pitchFamily="34" charset="0"/>
                <a:cs typeface="Arial" panose="020B0604020202020204" pitchFamily="34" charset="0"/>
              </a:rPr>
              <a:t>Хүн амын тоо, насны бүлгээр, 201</a:t>
            </a:r>
            <a:r>
              <a:rPr lang="en-US" b="1" dirty="0">
                <a:solidFill>
                  <a:srgbClr val="002060"/>
                </a:solidFill>
                <a:latin typeface="Arial" panose="020B0604020202020204" pitchFamily="34" charset="0"/>
                <a:cs typeface="Arial" panose="020B0604020202020204" pitchFamily="34" charset="0"/>
              </a:rPr>
              <a:t>8</a:t>
            </a:r>
            <a:r>
              <a:rPr lang="mn-MN" b="1" dirty="0">
                <a:solidFill>
                  <a:srgbClr val="002060"/>
                </a:solidFill>
                <a:latin typeface="Arial" panose="020B0604020202020204" pitchFamily="34" charset="0"/>
                <a:cs typeface="Arial" panose="020B0604020202020204" pitchFamily="34" charset="0"/>
              </a:rPr>
              <a:t> он, </a:t>
            </a:r>
            <a:r>
              <a:rPr lang="mn-MN" b="1" dirty="0" smtClean="0">
                <a:solidFill>
                  <a:srgbClr val="002060"/>
                </a:solidFill>
                <a:latin typeface="Arial" panose="020B0604020202020204" pitchFamily="34" charset="0"/>
                <a:cs typeface="Arial" panose="020B0604020202020204" pitchFamily="34" charset="0"/>
              </a:rPr>
              <a:t>багаар</a:t>
            </a:r>
            <a:endParaRPr lang="mn-MN" b="1" dirty="0">
              <a:solidFill>
                <a:srgbClr val="002060"/>
              </a:solidFill>
              <a:latin typeface="Arial" panose="020B0604020202020204" pitchFamily="34" charset="0"/>
              <a:cs typeface="Arial" panose="020B0604020202020204" pitchFamily="34" charset="0"/>
            </a:endParaRPr>
          </a:p>
        </p:txBody>
      </p:sp>
      <p:graphicFrame>
        <p:nvGraphicFramePr>
          <p:cNvPr id="13" name="Table 12">
            <a:extLst>
              <a:ext uri="{FF2B5EF4-FFF2-40B4-BE49-F238E27FC236}">
                <a16:creationId xmlns:a16="http://schemas.microsoft.com/office/drawing/2014/main" xmlns="" id="{2B870C41-58B4-474D-A960-38CFCC4E479F}"/>
              </a:ext>
            </a:extLst>
          </p:cNvPr>
          <p:cNvGraphicFramePr>
            <a:graphicFrameLocks noGrp="1"/>
          </p:cNvGraphicFramePr>
          <p:nvPr>
            <p:extLst>
              <p:ext uri="{D42A27DB-BD31-4B8C-83A1-F6EECF244321}">
                <p14:modId xmlns:p14="http://schemas.microsoft.com/office/powerpoint/2010/main" val="3646789452"/>
              </p:ext>
            </p:extLst>
          </p:nvPr>
        </p:nvGraphicFramePr>
        <p:xfrm>
          <a:off x="1788846" y="1025075"/>
          <a:ext cx="8165988" cy="2359678"/>
        </p:xfrm>
        <a:graphic>
          <a:graphicData uri="http://schemas.openxmlformats.org/drawingml/2006/table">
            <a:tbl>
              <a:tblPr>
                <a:tableStyleId>{BDBED569-4797-4DF1-A0F4-6AAB3CD982D8}</a:tableStyleId>
              </a:tblPr>
              <a:tblGrid>
                <a:gridCol w="1953839">
                  <a:extLst>
                    <a:ext uri="{9D8B030D-6E8A-4147-A177-3AD203B41FA5}">
                      <a16:colId xmlns:a16="http://schemas.microsoft.com/office/drawing/2014/main" xmlns="" val="20000"/>
                    </a:ext>
                  </a:extLst>
                </a:gridCol>
                <a:gridCol w="920371">
                  <a:extLst>
                    <a:ext uri="{9D8B030D-6E8A-4147-A177-3AD203B41FA5}">
                      <a16:colId xmlns:a16="http://schemas.microsoft.com/office/drawing/2014/main" xmlns="" val="2703862115"/>
                    </a:ext>
                  </a:extLst>
                </a:gridCol>
                <a:gridCol w="1260540">
                  <a:extLst>
                    <a:ext uri="{9D8B030D-6E8A-4147-A177-3AD203B41FA5}">
                      <a16:colId xmlns:a16="http://schemas.microsoft.com/office/drawing/2014/main" xmlns="" val="20001"/>
                    </a:ext>
                  </a:extLst>
                </a:gridCol>
                <a:gridCol w="1298195">
                  <a:extLst>
                    <a:ext uri="{9D8B030D-6E8A-4147-A177-3AD203B41FA5}">
                      <a16:colId xmlns:a16="http://schemas.microsoft.com/office/drawing/2014/main" xmlns="" val="20002"/>
                    </a:ext>
                  </a:extLst>
                </a:gridCol>
                <a:gridCol w="1298195">
                  <a:extLst>
                    <a:ext uri="{9D8B030D-6E8A-4147-A177-3AD203B41FA5}">
                      <a16:colId xmlns:a16="http://schemas.microsoft.com/office/drawing/2014/main" xmlns="" val="20003"/>
                    </a:ext>
                  </a:extLst>
                </a:gridCol>
                <a:gridCol w="1434848">
                  <a:extLst>
                    <a:ext uri="{9D8B030D-6E8A-4147-A177-3AD203B41FA5}">
                      <a16:colId xmlns:a16="http://schemas.microsoft.com/office/drawing/2014/main" xmlns="" val="1195971881"/>
                    </a:ext>
                  </a:extLst>
                </a:gridCol>
              </a:tblGrid>
              <a:tr h="621643">
                <a:tc>
                  <a:txBody>
                    <a:bodyPr/>
                    <a:lstStyle/>
                    <a:p>
                      <a:pPr algn="ctr" fontAlgn="ctr"/>
                      <a:r>
                        <a:rPr lang="en-US" sz="2000" u="none" strike="noStrike" dirty="0"/>
                        <a:t> </a:t>
                      </a:r>
                      <a:r>
                        <a:rPr lang="mn-MN" sz="2000" u="none" strike="noStrike" dirty="0" smtClean="0"/>
                        <a:t>Багийн</a:t>
                      </a:r>
                      <a:r>
                        <a:rPr lang="mn-MN" sz="2000" u="none" strike="noStrike" baseline="0" dirty="0" smtClean="0"/>
                        <a:t> </a:t>
                      </a:r>
                      <a:r>
                        <a:rPr lang="mn-MN" sz="2000" u="none" strike="noStrike" dirty="0" smtClean="0"/>
                        <a:t>нэр</a:t>
                      </a:r>
                      <a:endParaRPr lang="en-US" sz="2000" b="0" i="0" u="none" strike="noStrike" dirty="0">
                        <a:solidFill>
                          <a:schemeClr val="bg1"/>
                        </a:solidFill>
                        <a:latin typeface="Arial" pitchFamily="34" charset="0"/>
                        <a:cs typeface="Arial" pitchFamily="34" charset="0"/>
                      </a:endParaRPr>
                    </a:p>
                  </a:txBody>
                  <a:tcPr marL="19041" marR="19041" marT="19041" marB="0" anchor="ctr"/>
                </a:tc>
                <a:tc>
                  <a:txBody>
                    <a:bodyPr/>
                    <a:lstStyle/>
                    <a:p>
                      <a:pPr algn="ctr" fontAlgn="ctr"/>
                      <a:r>
                        <a:rPr lang="mn-MN" sz="2000" u="none" strike="noStrike" dirty="0"/>
                        <a:t>Нийт хүн ам </a:t>
                      </a:r>
                      <a:endParaRPr lang="mn-MN" sz="2000" b="0" i="0" u="none" strike="noStrike" dirty="0">
                        <a:solidFill>
                          <a:schemeClr val="bg1"/>
                        </a:solidFill>
                        <a:latin typeface="Arial" pitchFamily="34" charset="0"/>
                        <a:cs typeface="Arial" pitchFamily="34" charset="0"/>
                      </a:endParaRPr>
                    </a:p>
                  </a:txBody>
                  <a:tcPr marL="19041" marR="19041" marT="19041" marB="0" anchor="ctr"/>
                </a:tc>
                <a:tc>
                  <a:txBody>
                    <a:bodyPr/>
                    <a:lstStyle/>
                    <a:p>
                      <a:pPr algn="ctr" fontAlgn="ctr"/>
                      <a:r>
                        <a:rPr lang="en-US" sz="2000" u="none" strike="noStrike" dirty="0"/>
                        <a:t>0-14</a:t>
                      </a:r>
                      <a:endParaRPr lang="en-US" sz="2000" b="0" i="0" u="none" strike="noStrike" dirty="0">
                        <a:solidFill>
                          <a:schemeClr val="bg1"/>
                        </a:solidFill>
                        <a:latin typeface="Arial" pitchFamily="34" charset="0"/>
                        <a:cs typeface="Arial" pitchFamily="34" charset="0"/>
                      </a:endParaRPr>
                    </a:p>
                  </a:txBody>
                  <a:tcPr marL="19041" marR="19041" marT="19041" marB="0" anchor="ctr"/>
                </a:tc>
                <a:tc>
                  <a:txBody>
                    <a:bodyPr/>
                    <a:lstStyle/>
                    <a:p>
                      <a:pPr algn="ctr" fontAlgn="ctr"/>
                      <a:r>
                        <a:rPr lang="en-US" sz="2000" u="none" strike="noStrike" dirty="0" smtClean="0"/>
                        <a:t> 15-64</a:t>
                      </a:r>
                      <a:endParaRPr lang="en-US" sz="2000" b="0" i="0" u="none" strike="noStrike" dirty="0">
                        <a:solidFill>
                          <a:schemeClr val="bg1"/>
                        </a:solidFill>
                        <a:latin typeface="Arial" pitchFamily="34" charset="0"/>
                        <a:cs typeface="Arial" pitchFamily="34" charset="0"/>
                      </a:endParaRPr>
                    </a:p>
                  </a:txBody>
                  <a:tcPr marL="19041" marR="19041" marT="19041" marB="0" anchor="ctr"/>
                </a:tc>
                <a:tc>
                  <a:txBody>
                    <a:bodyPr/>
                    <a:lstStyle/>
                    <a:p>
                      <a:pPr algn="ctr" fontAlgn="ctr"/>
                      <a:r>
                        <a:rPr lang="en-US" sz="2000" u="none" strike="noStrike" dirty="0" smtClean="0"/>
                        <a:t>     65+</a:t>
                      </a:r>
                      <a:endParaRPr lang="en-US" sz="2000" u="none" strike="noStrike" dirty="0" smtClean="0">
                        <a:solidFill>
                          <a:schemeClr val="bg1"/>
                        </a:solidFill>
                        <a:latin typeface="Arial" panose="020B0604020202020204" pitchFamily="34" charset="0"/>
                        <a:cs typeface="Arial" panose="020B0604020202020204" pitchFamily="34" charset="0"/>
                      </a:endParaRPr>
                    </a:p>
                  </a:txBody>
                  <a:tcPr marL="19041" marR="19041" marT="19041" marB="0" anchor="ctr"/>
                </a:tc>
                <a:tc>
                  <a:txBody>
                    <a:bodyPr/>
                    <a:lstStyle/>
                    <a:p>
                      <a:pPr algn="ctr" fontAlgn="ctr"/>
                      <a:r>
                        <a:rPr lang="mn-MN" sz="2000" u="none" strike="noStrike" dirty="0" smtClean="0"/>
                        <a:t>Эрэмбэ</a:t>
                      </a:r>
                      <a:endParaRPr lang="mn-MN" sz="2000" b="0" i="0" u="none" strike="noStrike" dirty="0">
                        <a:solidFill>
                          <a:schemeClr val="bg1"/>
                        </a:solidFill>
                        <a:latin typeface="Arial" pitchFamily="34" charset="0"/>
                        <a:cs typeface="Arial" pitchFamily="34" charset="0"/>
                      </a:endParaRPr>
                    </a:p>
                  </a:txBody>
                  <a:tcPr marL="19041" marR="19041" marT="19041" marB="0" anchor="ctr"/>
                </a:tc>
                <a:extLst>
                  <a:ext uri="{0D108BD9-81ED-4DB2-BD59-A6C34878D82A}">
                    <a16:rowId xmlns:a16="http://schemas.microsoft.com/office/drawing/2014/main" xmlns="" val="10000"/>
                  </a:ext>
                </a:extLst>
              </a:tr>
              <a:tr h="360024">
                <a:tc>
                  <a:txBody>
                    <a:bodyPr/>
                    <a:lstStyle/>
                    <a:p>
                      <a:pPr marL="0" marR="0" algn="ctr">
                        <a:spcBef>
                          <a:spcPts val="0"/>
                        </a:spcBef>
                        <a:spcAft>
                          <a:spcPts val="0"/>
                        </a:spcAft>
                      </a:pPr>
                      <a:r>
                        <a:rPr lang="mn-MN" sz="1800" b="0" baseline="0" dirty="0" smtClean="0">
                          <a:solidFill>
                            <a:schemeClr val="tx1"/>
                          </a:solidFill>
                          <a:effectLst/>
                          <a:latin typeface="Arial" panose="020B0604020202020204" pitchFamily="34" charset="0"/>
                          <a:ea typeface="+mn-ea"/>
                          <a:cs typeface="Arial" panose="020B0604020202020204" pitchFamily="34" charset="0"/>
                        </a:rPr>
                        <a:t> Алаг өндөр </a:t>
                      </a:r>
                      <a:endParaRPr lang="mn-MN" sz="1800" b="0" dirty="0" smtClean="0">
                        <a:solidFill>
                          <a:schemeClr val="tx1"/>
                        </a:solidFill>
                        <a:effectLst/>
                        <a:latin typeface="Arial" panose="020B0604020202020204" pitchFamily="34" charset="0"/>
                        <a:ea typeface="+mn-ea"/>
                        <a:cs typeface="Arial" panose="020B0604020202020204" pitchFamily="34" charset="0"/>
                      </a:endParaRPr>
                    </a:p>
                  </a:txBody>
                  <a:tcPr marL="137097" marR="137097" marT="0" marB="0"/>
                </a:tc>
                <a:tc>
                  <a:txBody>
                    <a:bodyPr/>
                    <a:lstStyle/>
                    <a:p>
                      <a:pPr algn="ctr" fontAlgn="ctr"/>
                      <a:r>
                        <a:rPr lang="en-US" sz="1800" b="0" i="0" u="none" strike="noStrike" dirty="0" smtClean="0">
                          <a:solidFill>
                            <a:schemeClr val="tx1"/>
                          </a:solidFill>
                          <a:effectLst/>
                          <a:latin typeface="Arial" panose="020B0604020202020204" pitchFamily="34" charset="0"/>
                          <a:cs typeface="Arial" panose="020B0604020202020204" pitchFamily="34" charset="0"/>
                        </a:rPr>
                        <a:t>576</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ctr"/>
                </a:tc>
                <a:tc>
                  <a:txBody>
                    <a:bodyPr/>
                    <a:lstStyle/>
                    <a:p>
                      <a:pPr algn="ctr" fontAlgn="b"/>
                      <a:r>
                        <a:rPr lang="en-US" sz="1800" b="0" i="0" u="none" strike="noStrike" dirty="0" smtClean="0">
                          <a:solidFill>
                            <a:schemeClr val="tx1"/>
                          </a:solidFill>
                          <a:effectLst/>
                          <a:latin typeface="Arial" panose="020B0604020202020204" pitchFamily="34" charset="0"/>
                          <a:cs typeface="Arial" panose="020B0604020202020204" pitchFamily="34" charset="0"/>
                        </a:rPr>
                        <a:t>171</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b"/>
                </a:tc>
                <a:tc>
                  <a:txBody>
                    <a:bodyPr/>
                    <a:lstStyle/>
                    <a:p>
                      <a:pPr algn="ctr" fontAlgn="b"/>
                      <a:r>
                        <a:rPr lang="en-US" sz="1800" b="0" i="0" u="none" strike="noStrike" dirty="0" smtClean="0">
                          <a:solidFill>
                            <a:schemeClr val="tx1"/>
                          </a:solidFill>
                          <a:effectLst/>
                          <a:latin typeface="Arial" panose="020B0604020202020204" pitchFamily="34" charset="0"/>
                          <a:cs typeface="Arial" panose="020B0604020202020204" pitchFamily="34" charset="0"/>
                        </a:rPr>
                        <a:t>380</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b"/>
                </a:tc>
                <a:tc>
                  <a:txBody>
                    <a:bodyPr/>
                    <a:lstStyle/>
                    <a:p>
                      <a:pPr algn="ctr" fontAlgn="b"/>
                      <a:r>
                        <a:rPr lang="en-US" sz="1800" b="0" i="0" u="none" strike="noStrike" dirty="0" smtClean="0">
                          <a:solidFill>
                            <a:schemeClr val="tx1"/>
                          </a:solidFill>
                          <a:effectLst/>
                          <a:latin typeface="Arial" panose="020B0604020202020204" pitchFamily="34" charset="0"/>
                          <a:cs typeface="Arial" panose="020B0604020202020204" pitchFamily="34" charset="0"/>
                        </a:rPr>
                        <a:t>25</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b"/>
                </a:tc>
                <a:tc>
                  <a:txBody>
                    <a:bodyPr/>
                    <a:lstStyle/>
                    <a:p>
                      <a:pPr algn="ctr" fontAlgn="b"/>
                      <a:r>
                        <a:rPr lang="en-US" sz="1800" b="0" i="0" u="none" strike="noStrike" dirty="0" smtClean="0">
                          <a:solidFill>
                            <a:schemeClr val="tx1"/>
                          </a:solidFill>
                          <a:latin typeface="Arial" pitchFamily="34" charset="0"/>
                          <a:cs typeface="Arial" pitchFamily="34" charset="0"/>
                        </a:rPr>
                        <a:t>4</a:t>
                      </a:r>
                      <a:endParaRPr lang="en-US" sz="1800" b="0" i="0" u="none" strike="noStrike" dirty="0">
                        <a:solidFill>
                          <a:schemeClr val="tx1"/>
                        </a:solidFill>
                        <a:latin typeface="Arial" pitchFamily="34" charset="0"/>
                        <a:cs typeface="Arial" pitchFamily="34" charset="0"/>
                      </a:endParaRPr>
                    </a:p>
                  </a:txBody>
                  <a:tcPr marL="19041" marR="19041" marT="19041" marB="0" anchor="ctr"/>
                </a:tc>
                <a:extLst>
                  <a:ext uri="{0D108BD9-81ED-4DB2-BD59-A6C34878D82A}">
                    <a16:rowId xmlns:a16="http://schemas.microsoft.com/office/drawing/2014/main" xmlns="" val="10001"/>
                  </a:ext>
                </a:extLst>
              </a:tr>
              <a:tr h="395785">
                <a:tc>
                  <a:txBody>
                    <a:bodyPr/>
                    <a:lstStyle/>
                    <a:p>
                      <a:pPr marL="0" marR="0" algn="ctr">
                        <a:spcBef>
                          <a:spcPts val="0"/>
                        </a:spcBef>
                        <a:spcAft>
                          <a:spcPts val="0"/>
                        </a:spcAft>
                      </a:pPr>
                      <a:r>
                        <a:rPr lang="mn-MN" sz="1800" b="0" dirty="0" smtClean="0">
                          <a:solidFill>
                            <a:schemeClr val="tx1"/>
                          </a:solidFill>
                          <a:effectLst/>
                          <a:latin typeface="Arial" panose="020B0604020202020204" pitchFamily="34" charset="0"/>
                          <a:ea typeface="Times New Roman"/>
                          <a:cs typeface="Arial" panose="020B0604020202020204" pitchFamily="34" charset="0"/>
                        </a:rPr>
                        <a:t>Саруул</a:t>
                      </a:r>
                      <a:r>
                        <a:rPr lang="mn-MN" sz="1800" b="0" baseline="0" dirty="0" smtClean="0">
                          <a:solidFill>
                            <a:schemeClr val="tx1"/>
                          </a:solidFill>
                          <a:effectLst/>
                          <a:latin typeface="Arial" panose="020B0604020202020204" pitchFamily="34" charset="0"/>
                          <a:ea typeface="Times New Roman"/>
                          <a:cs typeface="Arial" panose="020B0604020202020204" pitchFamily="34" charset="0"/>
                        </a:rPr>
                        <a:t> </a:t>
                      </a:r>
                      <a:endParaRPr lang="en-US" sz="1800" b="0" dirty="0">
                        <a:solidFill>
                          <a:schemeClr val="tx1"/>
                        </a:solidFill>
                        <a:effectLst/>
                        <a:latin typeface="Arial" panose="020B0604020202020204" pitchFamily="34" charset="0"/>
                        <a:ea typeface="Times New Roman"/>
                        <a:cs typeface="Arial" panose="020B0604020202020204" pitchFamily="34" charset="0"/>
                      </a:endParaRPr>
                    </a:p>
                  </a:txBody>
                  <a:tcPr marL="137097" marR="137097" marT="0" marB="0"/>
                </a:tc>
                <a:tc>
                  <a:txBody>
                    <a:bodyPr/>
                    <a:lstStyle/>
                    <a:p>
                      <a:pPr algn="ctr" fontAlgn="ctr"/>
                      <a:r>
                        <a:rPr lang="en-US" sz="1800" b="0" i="0" u="none" strike="noStrike" dirty="0" smtClean="0">
                          <a:solidFill>
                            <a:schemeClr val="tx1"/>
                          </a:solidFill>
                          <a:effectLst/>
                          <a:latin typeface="Arial" panose="020B0604020202020204" pitchFamily="34" charset="0"/>
                          <a:cs typeface="Arial" panose="020B0604020202020204" pitchFamily="34" charset="0"/>
                        </a:rPr>
                        <a:t>562</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ctr"/>
                </a:tc>
                <a:tc>
                  <a:txBody>
                    <a:bodyPr/>
                    <a:lstStyle/>
                    <a:p>
                      <a:pPr algn="ctr" fontAlgn="b"/>
                      <a:r>
                        <a:rPr lang="en-US" sz="1800" b="0" i="0" u="none" strike="noStrike" dirty="0" smtClean="0">
                          <a:solidFill>
                            <a:schemeClr val="tx1"/>
                          </a:solidFill>
                          <a:effectLst/>
                          <a:latin typeface="Arial" panose="020B0604020202020204" pitchFamily="34" charset="0"/>
                          <a:cs typeface="Arial" panose="020B0604020202020204" pitchFamily="34" charset="0"/>
                        </a:rPr>
                        <a:t>183</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b"/>
                </a:tc>
                <a:tc>
                  <a:txBody>
                    <a:bodyPr/>
                    <a:lstStyle/>
                    <a:p>
                      <a:pPr algn="ctr" fontAlgn="b"/>
                      <a:r>
                        <a:rPr lang="en-US" sz="1800" b="0" i="0" u="none" strike="noStrike" dirty="0" smtClean="0">
                          <a:solidFill>
                            <a:schemeClr val="tx1"/>
                          </a:solidFill>
                          <a:effectLst/>
                          <a:latin typeface="Arial" panose="020B0604020202020204" pitchFamily="34" charset="0"/>
                          <a:cs typeface="Arial" panose="020B0604020202020204" pitchFamily="34" charset="0"/>
                        </a:rPr>
                        <a:t>344</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chemeClr val="tx1"/>
                          </a:solidFill>
                          <a:effectLst/>
                          <a:latin typeface="Arial" panose="020B0604020202020204" pitchFamily="34" charset="0"/>
                          <a:cs typeface="Arial" panose="020B0604020202020204" pitchFamily="34" charset="0"/>
                        </a:rPr>
                        <a:t>35</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b"/>
                </a:tc>
                <a:tc>
                  <a:txBody>
                    <a:bodyPr/>
                    <a:lstStyle/>
                    <a:p>
                      <a:pPr algn="ctr" fontAlgn="b"/>
                      <a:r>
                        <a:rPr lang="en-US" sz="1800" b="1" i="0" u="none" strike="noStrike" dirty="0" smtClean="0">
                          <a:solidFill>
                            <a:schemeClr val="tx1"/>
                          </a:solidFill>
                          <a:latin typeface="Arial" pitchFamily="34" charset="0"/>
                          <a:cs typeface="Arial" pitchFamily="34" charset="0"/>
                        </a:rPr>
                        <a:t>2</a:t>
                      </a:r>
                      <a:endParaRPr lang="en-US" sz="1800" b="1" i="0" u="none" strike="noStrike" dirty="0">
                        <a:solidFill>
                          <a:schemeClr val="tx1"/>
                        </a:solidFill>
                        <a:latin typeface="Arial" pitchFamily="34" charset="0"/>
                        <a:cs typeface="Arial" pitchFamily="34" charset="0"/>
                      </a:endParaRPr>
                    </a:p>
                  </a:txBody>
                  <a:tcPr marL="19041" marR="19041" marT="19041" marB="0" anchor="ctr"/>
                </a:tc>
                <a:extLst>
                  <a:ext uri="{0D108BD9-81ED-4DB2-BD59-A6C34878D82A}">
                    <a16:rowId xmlns:a16="http://schemas.microsoft.com/office/drawing/2014/main" xmlns="" val="10006"/>
                  </a:ext>
                </a:extLst>
              </a:tr>
              <a:tr h="327546">
                <a:tc>
                  <a:txBody>
                    <a:bodyPr/>
                    <a:lstStyle/>
                    <a:p>
                      <a:pPr marL="0" marR="0" algn="ctr">
                        <a:spcBef>
                          <a:spcPts val="0"/>
                        </a:spcBef>
                        <a:spcAft>
                          <a:spcPts val="0"/>
                        </a:spcAft>
                      </a:pPr>
                      <a:r>
                        <a:rPr lang="mn-MN" sz="1800" b="0" dirty="0" smtClean="0">
                          <a:solidFill>
                            <a:schemeClr val="tx1"/>
                          </a:solidFill>
                          <a:effectLst/>
                          <a:latin typeface="Arial" panose="020B0604020202020204" pitchFamily="34" charset="0"/>
                          <a:ea typeface="Times New Roman"/>
                          <a:cs typeface="Arial" panose="020B0604020202020204" pitchFamily="34" charset="0"/>
                        </a:rPr>
                        <a:t>Долоод</a:t>
                      </a:r>
                      <a:endParaRPr lang="en-US" sz="1800" b="0" dirty="0">
                        <a:solidFill>
                          <a:schemeClr val="tx1"/>
                        </a:solidFill>
                        <a:effectLst/>
                        <a:latin typeface="Arial" panose="020B0604020202020204" pitchFamily="34" charset="0"/>
                        <a:ea typeface="Times New Roman"/>
                        <a:cs typeface="Arial" panose="020B0604020202020204" pitchFamily="34" charset="0"/>
                      </a:endParaRPr>
                    </a:p>
                  </a:txBody>
                  <a:tcPr marL="137097" marR="137097" marT="0" marB="0"/>
                </a:tc>
                <a:tc>
                  <a:txBody>
                    <a:bodyPr/>
                    <a:lstStyle/>
                    <a:p>
                      <a:pPr algn="ctr" fontAlgn="ctr"/>
                      <a:r>
                        <a:rPr lang="en-US" sz="1800" b="0" i="0" u="none" strike="noStrike" dirty="0" smtClean="0">
                          <a:solidFill>
                            <a:schemeClr val="tx1"/>
                          </a:solidFill>
                          <a:effectLst/>
                          <a:latin typeface="Arial" panose="020B0604020202020204" pitchFamily="34" charset="0"/>
                          <a:cs typeface="Arial" panose="020B0604020202020204" pitchFamily="34" charset="0"/>
                        </a:rPr>
                        <a:t>501</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ctr"/>
                </a:tc>
                <a:tc>
                  <a:txBody>
                    <a:bodyPr/>
                    <a:lstStyle/>
                    <a:p>
                      <a:pPr algn="ctr" fontAlgn="b"/>
                      <a:r>
                        <a:rPr lang="en-US" sz="1800" b="0" i="0" u="none" strike="noStrike" dirty="0" smtClean="0">
                          <a:solidFill>
                            <a:schemeClr val="tx1"/>
                          </a:solidFill>
                          <a:effectLst/>
                          <a:latin typeface="Arial" panose="020B0604020202020204" pitchFamily="34" charset="0"/>
                          <a:cs typeface="Arial" panose="020B0604020202020204" pitchFamily="34" charset="0"/>
                        </a:rPr>
                        <a:t>139</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b"/>
                </a:tc>
                <a:tc>
                  <a:txBody>
                    <a:bodyPr/>
                    <a:lstStyle/>
                    <a:p>
                      <a:pPr algn="ctr" fontAlgn="b"/>
                      <a:r>
                        <a:rPr lang="en-US" sz="1800" b="0" i="0" u="none" strike="noStrike" dirty="0" smtClean="0">
                          <a:solidFill>
                            <a:schemeClr val="tx1"/>
                          </a:solidFill>
                          <a:effectLst/>
                          <a:latin typeface="Arial" panose="020B0604020202020204" pitchFamily="34" charset="0"/>
                          <a:cs typeface="Arial" panose="020B0604020202020204" pitchFamily="34" charset="0"/>
                        </a:rPr>
                        <a:t>336</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b"/>
                </a:tc>
                <a:tc>
                  <a:txBody>
                    <a:bodyPr/>
                    <a:lstStyle/>
                    <a:p>
                      <a:pPr algn="ctr" fontAlgn="b"/>
                      <a:r>
                        <a:rPr lang="en-US" sz="1800" b="0" i="0" u="none" strike="noStrike" dirty="0" smtClean="0">
                          <a:solidFill>
                            <a:schemeClr val="tx1"/>
                          </a:solidFill>
                          <a:effectLst/>
                          <a:latin typeface="Arial" panose="020B0604020202020204" pitchFamily="34" charset="0"/>
                          <a:cs typeface="Arial" panose="020B0604020202020204" pitchFamily="34" charset="0"/>
                        </a:rPr>
                        <a:t>26</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b"/>
                </a:tc>
                <a:tc>
                  <a:txBody>
                    <a:bodyPr/>
                    <a:lstStyle/>
                    <a:p>
                      <a:pPr marL="0" marR="0" lvl="0" indent="0" algn="ctr" defTabSz="457383"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latin typeface="Arial" pitchFamily="34" charset="0"/>
                          <a:cs typeface="Arial" pitchFamily="34" charset="0"/>
                        </a:rPr>
                        <a:t>3</a:t>
                      </a:r>
                    </a:p>
                  </a:txBody>
                  <a:tcPr marL="19041" marR="19041" marT="19041" marB="0" anchor="ctr"/>
                </a:tc>
                <a:extLst>
                  <a:ext uri="{0D108BD9-81ED-4DB2-BD59-A6C34878D82A}">
                    <a16:rowId xmlns:a16="http://schemas.microsoft.com/office/drawing/2014/main" xmlns="" val="10013"/>
                  </a:ext>
                </a:extLst>
              </a:tr>
              <a:tr h="320236">
                <a:tc>
                  <a:txBody>
                    <a:bodyPr/>
                    <a:lstStyle/>
                    <a:p>
                      <a:pPr algn="ctr" rtl="0" fontAlgn="ctr"/>
                      <a:r>
                        <a:rPr lang="mn-MN" sz="2000" b="0" i="0" u="none" strike="noStrike" dirty="0" smtClean="0">
                          <a:solidFill>
                            <a:schemeClr val="tx1"/>
                          </a:solidFill>
                          <a:latin typeface="Arial" pitchFamily="34" charset="0"/>
                          <a:cs typeface="Arial" pitchFamily="34" charset="0"/>
                        </a:rPr>
                        <a:t>Бумбат </a:t>
                      </a:r>
                      <a:endParaRPr lang="mn-MN" sz="2000" b="0" i="0" u="none" strike="noStrike" dirty="0">
                        <a:solidFill>
                          <a:schemeClr val="tx1"/>
                        </a:solidFill>
                        <a:latin typeface="Arial" pitchFamily="34" charset="0"/>
                        <a:cs typeface="Arial" pitchFamily="34" charset="0"/>
                      </a:endParaRPr>
                    </a:p>
                  </a:txBody>
                  <a:tcPr marL="19041" marR="19041" marT="19041" marB="0" anchor="ctr"/>
                </a:tc>
                <a:tc>
                  <a:txBody>
                    <a:bodyPr/>
                    <a:lstStyle/>
                    <a:p>
                      <a:pPr algn="ctr" fontAlgn="ctr"/>
                      <a:r>
                        <a:rPr lang="en-US" sz="1800" b="0" i="0" u="none" strike="noStrike" dirty="0" smtClean="0">
                          <a:solidFill>
                            <a:schemeClr val="tx1"/>
                          </a:solidFill>
                          <a:effectLst/>
                          <a:latin typeface="Arial" panose="020B0604020202020204" pitchFamily="34" charset="0"/>
                          <a:cs typeface="Arial" panose="020B0604020202020204" pitchFamily="34" charset="0"/>
                        </a:rPr>
                        <a:t>466</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ctr"/>
                </a:tc>
                <a:tc>
                  <a:txBody>
                    <a:bodyPr/>
                    <a:lstStyle/>
                    <a:p>
                      <a:pPr algn="ctr" fontAlgn="b"/>
                      <a:r>
                        <a:rPr lang="en-US" sz="1800" b="0" i="0" u="none" strike="noStrike" dirty="0" smtClean="0">
                          <a:solidFill>
                            <a:schemeClr val="tx1"/>
                          </a:solidFill>
                          <a:effectLst/>
                          <a:latin typeface="Arial" panose="020B0604020202020204" pitchFamily="34" charset="0"/>
                          <a:cs typeface="Arial" panose="020B0604020202020204" pitchFamily="34" charset="0"/>
                        </a:rPr>
                        <a:t>125</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b"/>
                </a:tc>
                <a:tc>
                  <a:txBody>
                    <a:bodyPr/>
                    <a:lstStyle/>
                    <a:p>
                      <a:pPr algn="ctr" fontAlgn="b"/>
                      <a:r>
                        <a:rPr lang="en-US" sz="1800" b="0" i="0" u="none" strike="noStrike" dirty="0" smtClean="0">
                          <a:solidFill>
                            <a:schemeClr val="tx1"/>
                          </a:solidFill>
                          <a:effectLst/>
                          <a:latin typeface="Arial" panose="020B0604020202020204" pitchFamily="34" charset="0"/>
                          <a:cs typeface="Arial" panose="020B0604020202020204" pitchFamily="34" charset="0"/>
                        </a:rPr>
                        <a:t>305</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b"/>
                </a:tc>
                <a:tc>
                  <a:txBody>
                    <a:bodyPr/>
                    <a:lstStyle/>
                    <a:p>
                      <a:pPr algn="ctr" fontAlgn="b"/>
                      <a:r>
                        <a:rPr lang="en-US" sz="1800" b="0" i="0" u="none" strike="noStrike" dirty="0" smtClean="0">
                          <a:solidFill>
                            <a:schemeClr val="tx1"/>
                          </a:solidFill>
                          <a:effectLst/>
                          <a:latin typeface="Arial" panose="020B0604020202020204" pitchFamily="34" charset="0"/>
                          <a:cs typeface="Arial" panose="020B0604020202020204" pitchFamily="34" charset="0"/>
                        </a:rPr>
                        <a:t>36</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b"/>
                </a:tc>
                <a:tc>
                  <a:txBody>
                    <a:bodyPr/>
                    <a:lstStyle/>
                    <a:p>
                      <a:pPr algn="ctr" fontAlgn="b"/>
                      <a:r>
                        <a:rPr lang="en-US" sz="1800" b="0" i="0" u="none" strike="noStrike" dirty="0" smtClean="0">
                          <a:solidFill>
                            <a:schemeClr val="tx1"/>
                          </a:solidFill>
                          <a:latin typeface="Arial" pitchFamily="34" charset="0"/>
                          <a:cs typeface="Arial" pitchFamily="34" charset="0"/>
                        </a:rPr>
                        <a:t>1</a:t>
                      </a:r>
                      <a:endParaRPr lang="en-US" sz="1800" b="0" i="0" u="none" strike="noStrike" dirty="0">
                        <a:solidFill>
                          <a:schemeClr val="tx1"/>
                        </a:solidFill>
                        <a:latin typeface="Arial" pitchFamily="34" charset="0"/>
                        <a:cs typeface="Arial" pitchFamily="34" charset="0"/>
                      </a:endParaRPr>
                    </a:p>
                  </a:txBody>
                  <a:tcPr marL="19041" marR="19041" marT="19041" marB="0" anchor="b"/>
                </a:tc>
              </a:tr>
              <a:tr h="320236">
                <a:tc>
                  <a:txBody>
                    <a:bodyPr/>
                    <a:lstStyle/>
                    <a:p>
                      <a:pPr algn="ctr" rtl="0" fontAlgn="ctr"/>
                      <a:r>
                        <a:rPr lang="mn-MN" sz="2000" b="0" i="0" u="none" strike="noStrike" dirty="0" smtClean="0">
                          <a:solidFill>
                            <a:schemeClr val="tx1"/>
                          </a:solidFill>
                          <a:latin typeface="Arial" pitchFamily="34" charset="0"/>
                          <a:cs typeface="Arial" pitchFamily="34" charset="0"/>
                        </a:rPr>
                        <a:t>Нийт</a:t>
                      </a:r>
                      <a:endParaRPr lang="mn-MN" sz="2000" b="0" i="0" u="none" strike="noStrike" dirty="0">
                        <a:solidFill>
                          <a:schemeClr val="tx1"/>
                        </a:solidFill>
                        <a:latin typeface="Arial" pitchFamily="34" charset="0"/>
                        <a:cs typeface="Arial" pitchFamily="34" charset="0"/>
                      </a:endParaRPr>
                    </a:p>
                  </a:txBody>
                  <a:tcPr marL="19041" marR="19041" marT="19041" marB="0" anchor="ctr"/>
                </a:tc>
                <a:tc>
                  <a:txBody>
                    <a:bodyPr/>
                    <a:lstStyle/>
                    <a:p>
                      <a:pPr algn="ctr" fontAlgn="ctr"/>
                      <a:r>
                        <a:rPr lang="en-US" sz="1800" b="0" i="0" u="none" strike="noStrike" dirty="0" smtClean="0">
                          <a:solidFill>
                            <a:schemeClr val="tx1"/>
                          </a:solidFill>
                          <a:effectLst/>
                          <a:latin typeface="Arial" panose="020B0604020202020204" pitchFamily="34" charset="0"/>
                          <a:cs typeface="Arial" panose="020B0604020202020204" pitchFamily="34" charset="0"/>
                        </a:rPr>
                        <a:t>2105</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ctr"/>
                </a:tc>
                <a:tc>
                  <a:txBody>
                    <a:bodyPr/>
                    <a:lstStyle/>
                    <a:p>
                      <a:pPr algn="ctr" fontAlgn="b"/>
                      <a:r>
                        <a:rPr lang="en-US" sz="1800" b="0" i="0" u="none" strike="noStrike" dirty="0" smtClean="0">
                          <a:solidFill>
                            <a:schemeClr val="tx1"/>
                          </a:solidFill>
                          <a:effectLst/>
                          <a:latin typeface="Arial" panose="020B0604020202020204" pitchFamily="34" charset="0"/>
                          <a:cs typeface="Arial" panose="020B0604020202020204" pitchFamily="34" charset="0"/>
                        </a:rPr>
                        <a:t>618</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b"/>
                </a:tc>
                <a:tc>
                  <a:txBody>
                    <a:bodyPr/>
                    <a:lstStyle/>
                    <a:p>
                      <a:pPr algn="ctr" fontAlgn="b"/>
                      <a:r>
                        <a:rPr lang="en-US" sz="1800" b="0" i="0" u="none" strike="noStrike" dirty="0" smtClean="0">
                          <a:solidFill>
                            <a:schemeClr val="tx1"/>
                          </a:solidFill>
                          <a:effectLst/>
                          <a:latin typeface="Arial" panose="020B0604020202020204" pitchFamily="34" charset="0"/>
                          <a:cs typeface="Arial" panose="020B0604020202020204" pitchFamily="34" charset="0"/>
                        </a:rPr>
                        <a:t>1365</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b"/>
                </a:tc>
                <a:tc>
                  <a:txBody>
                    <a:bodyPr/>
                    <a:lstStyle/>
                    <a:p>
                      <a:pPr algn="ctr" fontAlgn="b"/>
                      <a:r>
                        <a:rPr lang="en-US" sz="1800" b="0" i="0" u="none" strike="noStrike" dirty="0" smtClean="0">
                          <a:solidFill>
                            <a:schemeClr val="tx1"/>
                          </a:solidFill>
                          <a:effectLst/>
                          <a:latin typeface="Arial" panose="020B0604020202020204" pitchFamily="34" charset="0"/>
                          <a:cs typeface="Arial" panose="020B0604020202020204" pitchFamily="34" charset="0"/>
                        </a:rPr>
                        <a:t>122</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b"/>
                </a:tc>
                <a:tc>
                  <a:txBody>
                    <a:bodyPr/>
                    <a:lstStyle/>
                    <a:p>
                      <a:pPr algn="ctr" fontAlgn="b"/>
                      <a:endParaRPr lang="en-US" sz="1800" b="0" i="0" u="none" strike="noStrike" dirty="0">
                        <a:solidFill>
                          <a:schemeClr val="tx1"/>
                        </a:solidFill>
                        <a:latin typeface="Arial" pitchFamily="34" charset="0"/>
                        <a:cs typeface="Arial" pitchFamily="34" charset="0"/>
                      </a:endParaRPr>
                    </a:p>
                  </a:txBody>
                  <a:tcPr marL="19041" marR="19041" marT="19041" marB="0" anchor="b"/>
                </a:tc>
                <a:extLst>
                  <a:ext uri="{0D108BD9-81ED-4DB2-BD59-A6C34878D82A}">
                    <a16:rowId xmlns:a16="http://schemas.microsoft.com/office/drawing/2014/main" xmlns="" val="10016"/>
                  </a:ext>
                </a:extLst>
              </a:tr>
            </a:tbl>
          </a:graphicData>
        </a:graphic>
      </p:graphicFrame>
      <p:grpSp>
        <p:nvGrpSpPr>
          <p:cNvPr id="9" name="Group 8">
            <a:extLst>
              <a:ext uri="{FF2B5EF4-FFF2-40B4-BE49-F238E27FC236}">
                <a16:creationId xmlns:a16="http://schemas.microsoft.com/office/drawing/2014/main" xmlns="" id="{EF7F762B-AE18-43B5-A7FA-87C417D06D18}"/>
              </a:ext>
            </a:extLst>
          </p:cNvPr>
          <p:cNvGrpSpPr/>
          <p:nvPr/>
        </p:nvGrpSpPr>
        <p:grpSpPr>
          <a:xfrm>
            <a:off x="1463493" y="6359889"/>
            <a:ext cx="9552532" cy="359833"/>
            <a:chOff x="159171" y="3181417"/>
            <a:chExt cx="4778477" cy="180000"/>
          </a:xfrm>
        </p:grpSpPr>
        <p:sp>
          <p:nvSpPr>
            <p:cNvPr id="11" name="Rectangle: Rounded Corners 10">
              <a:extLst>
                <a:ext uri="{FF2B5EF4-FFF2-40B4-BE49-F238E27FC236}">
                  <a16:creationId xmlns:a16="http://schemas.microsoft.com/office/drawing/2014/main" xmlns="" id="{9E55EADF-7065-4B8F-8DCF-7CB8D636E670}"/>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799" dirty="0" smtClean="0">
                  <a:solidFill>
                    <a:srgbClr val="002060"/>
                  </a:solidFill>
                  <a:latin typeface="Arial" panose="020B0604020202020204" pitchFamily="34" charset="0"/>
                  <a:cs typeface="Arial" panose="020B0604020202020204" pitchFamily="34" charset="0"/>
                </a:rPr>
                <a:t>10</a:t>
              </a:r>
              <a:endParaRPr lang="mn-MN" sz="1799" dirty="0">
                <a:solidFill>
                  <a:srgbClr val="002060"/>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xmlns="" id="{B92C5844-6E5B-45E6-942E-101103302005}"/>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3FFB1E43-6158-47F4-90D1-E9F1A1A99EEF}"/>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xmlns="" id="{4BAD6027-B1DB-4710-B516-D21997F6FCC7}"/>
              </a:ext>
            </a:extLst>
          </p:cNvPr>
          <p:cNvSpPr txBox="1"/>
          <p:nvPr/>
        </p:nvSpPr>
        <p:spPr>
          <a:xfrm>
            <a:off x="1688727" y="3530604"/>
            <a:ext cx="3656911" cy="461556"/>
          </a:xfrm>
          <a:prstGeom prst="rect">
            <a:avLst/>
          </a:prstGeom>
          <a:noFill/>
        </p:spPr>
        <p:txBody>
          <a:bodyPr wrap="square" lIns="182765" tIns="91386" rIns="182765" bIns="91386" rtlCol="0">
            <a:spAutoFit/>
          </a:bodyPr>
          <a:lstStyle/>
          <a:p>
            <a:r>
              <a:rPr lang="mn-MN" b="1" dirty="0">
                <a:solidFill>
                  <a:srgbClr val="002060"/>
                </a:solidFill>
                <a:latin typeface="Arial" panose="020B0604020202020204" pitchFamily="34" charset="0"/>
                <a:cs typeface="Arial" panose="020B0604020202020204" pitchFamily="34" charset="0"/>
              </a:rPr>
              <a:t>Хүн ам, </a:t>
            </a:r>
            <a:r>
              <a:rPr lang="mn-MN" b="1" dirty="0" smtClean="0">
                <a:solidFill>
                  <a:srgbClr val="002060"/>
                </a:solidFill>
                <a:latin typeface="Arial" panose="020B0604020202020204" pitchFamily="34" charset="0"/>
                <a:cs typeface="Arial" panose="020B0604020202020204" pitchFamily="34" charset="0"/>
              </a:rPr>
              <a:t>багаар </a:t>
            </a:r>
            <a:r>
              <a:rPr lang="en-US" b="1" dirty="0" smtClean="0">
                <a:solidFill>
                  <a:srgbClr val="002060"/>
                </a:solidFill>
                <a:latin typeface="Arial" panose="020B0604020202020204" pitchFamily="34" charset="0"/>
                <a:cs typeface="Arial" panose="020B0604020202020204" pitchFamily="34" charset="0"/>
              </a:rPr>
              <a:t>2008</a:t>
            </a:r>
            <a:r>
              <a:rPr lang="mn-MN" b="1" dirty="0" smtClean="0">
                <a:solidFill>
                  <a:srgbClr val="002060"/>
                </a:solidFill>
                <a:latin typeface="Arial" panose="020B0604020202020204" pitchFamily="34" charset="0"/>
                <a:cs typeface="Arial" panose="020B0604020202020204" pitchFamily="34" charset="0"/>
              </a:rPr>
              <a:t>– </a:t>
            </a:r>
            <a:r>
              <a:rPr lang="mn-MN" b="1" dirty="0">
                <a:solidFill>
                  <a:srgbClr val="002060"/>
                </a:solidFill>
                <a:latin typeface="Arial" panose="020B0604020202020204" pitchFamily="34" charset="0"/>
                <a:cs typeface="Arial" panose="020B0604020202020204" pitchFamily="34" charset="0"/>
              </a:rPr>
              <a:t>201</a:t>
            </a:r>
            <a:r>
              <a:rPr lang="en-US" b="1" dirty="0">
                <a:solidFill>
                  <a:srgbClr val="002060"/>
                </a:solidFill>
                <a:latin typeface="Arial" panose="020B0604020202020204" pitchFamily="34" charset="0"/>
                <a:cs typeface="Arial" panose="020B0604020202020204" pitchFamily="34" charset="0"/>
              </a:rPr>
              <a:t>8</a:t>
            </a:r>
            <a:r>
              <a:rPr lang="mn-MN" b="1" dirty="0">
                <a:solidFill>
                  <a:srgbClr val="002060"/>
                </a:solidFill>
                <a:latin typeface="Arial" panose="020B0604020202020204" pitchFamily="34" charset="0"/>
                <a:cs typeface="Arial" panose="020B0604020202020204" pitchFamily="34" charset="0"/>
              </a:rPr>
              <a:t> он</a:t>
            </a:r>
          </a:p>
        </p:txBody>
      </p:sp>
      <p:graphicFrame>
        <p:nvGraphicFramePr>
          <p:cNvPr id="19" name="Table 18">
            <a:extLst>
              <a:ext uri="{FF2B5EF4-FFF2-40B4-BE49-F238E27FC236}">
                <a16:creationId xmlns:a16="http://schemas.microsoft.com/office/drawing/2014/main" xmlns="" id="{5E978E49-68AF-45A4-95C0-C134D9506CC4}"/>
              </a:ext>
            </a:extLst>
          </p:cNvPr>
          <p:cNvGraphicFramePr>
            <a:graphicFrameLocks noGrp="1"/>
          </p:cNvGraphicFramePr>
          <p:nvPr>
            <p:extLst>
              <p:ext uri="{D42A27DB-BD31-4B8C-83A1-F6EECF244321}">
                <p14:modId xmlns:p14="http://schemas.microsoft.com/office/powerpoint/2010/main" val="1472973494"/>
              </p:ext>
            </p:extLst>
          </p:nvPr>
        </p:nvGraphicFramePr>
        <p:xfrm>
          <a:off x="1666016" y="3952769"/>
          <a:ext cx="8460624" cy="2407120"/>
        </p:xfrm>
        <a:graphic>
          <a:graphicData uri="http://schemas.openxmlformats.org/drawingml/2006/table">
            <a:tbl>
              <a:tblPr>
                <a:tableStyleId>{BDBED569-4797-4DF1-A0F4-6AAB3CD982D8}</a:tableStyleId>
              </a:tblPr>
              <a:tblGrid>
                <a:gridCol w="2071159">
                  <a:extLst>
                    <a:ext uri="{9D8B030D-6E8A-4147-A177-3AD203B41FA5}">
                      <a16:colId xmlns:a16="http://schemas.microsoft.com/office/drawing/2014/main" xmlns="" val="20000"/>
                    </a:ext>
                  </a:extLst>
                </a:gridCol>
                <a:gridCol w="1298849">
                  <a:extLst>
                    <a:ext uri="{9D8B030D-6E8A-4147-A177-3AD203B41FA5}">
                      <a16:colId xmlns:a16="http://schemas.microsoft.com/office/drawing/2014/main" xmlns="" val="20001"/>
                    </a:ext>
                  </a:extLst>
                </a:gridCol>
                <a:gridCol w="1173707">
                  <a:extLst>
                    <a:ext uri="{9D8B030D-6E8A-4147-A177-3AD203B41FA5}">
                      <a16:colId xmlns:a16="http://schemas.microsoft.com/office/drawing/2014/main" xmlns="" val="20004"/>
                    </a:ext>
                  </a:extLst>
                </a:gridCol>
                <a:gridCol w="1160060">
                  <a:extLst>
                    <a:ext uri="{9D8B030D-6E8A-4147-A177-3AD203B41FA5}">
                      <a16:colId xmlns:a16="http://schemas.microsoft.com/office/drawing/2014/main" xmlns="" val="1763376583"/>
                    </a:ext>
                  </a:extLst>
                </a:gridCol>
                <a:gridCol w="1214651">
                  <a:extLst>
                    <a:ext uri="{9D8B030D-6E8A-4147-A177-3AD203B41FA5}">
                      <a16:colId xmlns:a16="http://schemas.microsoft.com/office/drawing/2014/main" xmlns="" val="2653333851"/>
                    </a:ext>
                  </a:extLst>
                </a:gridCol>
                <a:gridCol w="1542198">
                  <a:extLst>
                    <a:ext uri="{9D8B030D-6E8A-4147-A177-3AD203B41FA5}">
                      <a16:colId xmlns:a16="http://schemas.microsoft.com/office/drawing/2014/main" xmlns="" val="2109369792"/>
                    </a:ext>
                  </a:extLst>
                </a:gridCol>
              </a:tblGrid>
              <a:tr h="481429">
                <a:tc>
                  <a:txBody>
                    <a:bodyPr/>
                    <a:lstStyle/>
                    <a:p>
                      <a:pPr algn="ctr" fontAlgn="ctr"/>
                      <a:r>
                        <a:rPr lang="en-US" sz="1800" u="none" strike="noStrike" dirty="0">
                          <a:solidFill>
                            <a:schemeClr val="tx1"/>
                          </a:solidFill>
                          <a:latin typeface="Arial" panose="020B0604020202020204" pitchFamily="34" charset="0"/>
                          <a:cs typeface="Arial" panose="020B0604020202020204" pitchFamily="34" charset="0"/>
                        </a:rPr>
                        <a:t> </a:t>
                      </a:r>
                      <a:r>
                        <a:rPr lang="mn-MN" sz="1800" u="none" strike="noStrike" dirty="0" smtClean="0">
                          <a:solidFill>
                            <a:schemeClr val="tx1"/>
                          </a:solidFill>
                          <a:latin typeface="Arial" panose="020B0604020202020204" pitchFamily="34" charset="0"/>
                          <a:cs typeface="Arial" panose="020B0604020202020204" pitchFamily="34" charset="0"/>
                        </a:rPr>
                        <a:t>Багийн </a:t>
                      </a:r>
                      <a:r>
                        <a:rPr lang="mn-MN" sz="1800" u="none" strike="noStrike" dirty="0">
                          <a:solidFill>
                            <a:schemeClr val="tx1"/>
                          </a:solidFill>
                          <a:latin typeface="Arial" panose="020B0604020202020204" pitchFamily="34" charset="0"/>
                          <a:cs typeface="Arial" panose="020B0604020202020204" pitchFamily="34" charset="0"/>
                        </a:rPr>
                        <a:t>нэр</a:t>
                      </a:r>
                      <a:endParaRPr lang="en-US" sz="1800" b="0" i="0" u="none" strike="noStrike" dirty="0">
                        <a:solidFill>
                          <a:schemeClr val="tx1"/>
                        </a:solidFill>
                        <a:latin typeface="Arial" pitchFamily="34" charset="0"/>
                        <a:cs typeface="Arial" pitchFamily="34" charset="0"/>
                      </a:endParaRPr>
                    </a:p>
                  </a:txBody>
                  <a:tcPr marL="19041" marR="19041" marT="19041" marB="0" anchor="ctr"/>
                </a:tc>
                <a:tc>
                  <a:txBody>
                    <a:bodyPr/>
                    <a:lstStyle/>
                    <a:p>
                      <a:pPr algn="ctr" rtl="0" fontAlgn="ctr"/>
                      <a:r>
                        <a:rPr lang="en-US" sz="1800" u="none" strike="noStrike" dirty="0" smtClean="0">
                          <a:solidFill>
                            <a:schemeClr val="tx1"/>
                          </a:solidFill>
                          <a:latin typeface="Arial" panose="020B0604020202020204" pitchFamily="34" charset="0"/>
                          <a:cs typeface="Arial" panose="020B0604020202020204" pitchFamily="34" charset="0"/>
                        </a:rPr>
                        <a:t>2008</a:t>
                      </a:r>
                      <a:endParaRPr lang="en-US" sz="1800" b="0" i="0" u="none" strike="noStrike" dirty="0">
                        <a:solidFill>
                          <a:schemeClr val="tx1"/>
                        </a:solidFill>
                        <a:latin typeface="Arial" pitchFamily="34" charset="0"/>
                        <a:cs typeface="Arial" pitchFamily="34" charset="0"/>
                      </a:endParaRPr>
                    </a:p>
                  </a:txBody>
                  <a:tcPr marL="19041" marR="19041" marT="19041" marB="0" anchor="ctr"/>
                </a:tc>
                <a:tc>
                  <a:txBody>
                    <a:bodyPr/>
                    <a:lstStyle/>
                    <a:p>
                      <a:pPr algn="ctr" rtl="0" fontAlgn="ctr"/>
                      <a:r>
                        <a:rPr lang="en-US" sz="1800" u="none" strike="noStrike" dirty="0" smtClean="0">
                          <a:solidFill>
                            <a:schemeClr val="tx1"/>
                          </a:solidFill>
                          <a:latin typeface="Arial" panose="020B0604020202020204" pitchFamily="34" charset="0"/>
                          <a:cs typeface="Arial" panose="020B0604020202020204" pitchFamily="34" charset="0"/>
                        </a:rPr>
                        <a:t>2009</a:t>
                      </a:r>
                      <a:endParaRPr lang="en-US" sz="1800" b="0" i="0" u="none" strike="noStrike" dirty="0">
                        <a:solidFill>
                          <a:schemeClr val="tx1"/>
                        </a:solidFill>
                        <a:latin typeface="Arial" pitchFamily="34" charset="0"/>
                        <a:cs typeface="Arial" pitchFamily="34" charset="0"/>
                      </a:endParaRPr>
                    </a:p>
                  </a:txBody>
                  <a:tcPr marL="19041" marR="19041" marT="19041" marB="0" anchor="ctr"/>
                </a:tc>
                <a:tc>
                  <a:txBody>
                    <a:bodyPr/>
                    <a:lstStyle/>
                    <a:p>
                      <a:pPr algn="ctr" rtl="0" fontAlgn="ctr"/>
                      <a:r>
                        <a:rPr lang="en-US" sz="1800" u="none" strike="noStrike" dirty="0">
                          <a:solidFill>
                            <a:schemeClr val="tx1"/>
                          </a:solidFill>
                          <a:latin typeface="Arial" panose="020B0604020202020204" pitchFamily="34" charset="0"/>
                          <a:cs typeface="Arial" panose="020B0604020202020204" pitchFamily="34" charset="0"/>
                        </a:rPr>
                        <a:t>2010</a:t>
                      </a:r>
                      <a:endParaRPr lang="en-US" sz="1800" b="0" i="0" u="none" strike="noStrike" dirty="0">
                        <a:solidFill>
                          <a:schemeClr val="tx1"/>
                        </a:solidFill>
                        <a:latin typeface="Arial" pitchFamily="34" charset="0"/>
                        <a:cs typeface="Arial" pitchFamily="34" charset="0"/>
                      </a:endParaRPr>
                    </a:p>
                  </a:txBody>
                  <a:tcPr marL="19041" marR="19041" marT="19041" marB="0" anchor="ctr"/>
                </a:tc>
                <a:tc>
                  <a:txBody>
                    <a:bodyPr/>
                    <a:lstStyle/>
                    <a:p>
                      <a:pPr algn="ctr" rtl="0" fontAlgn="ctr"/>
                      <a:r>
                        <a:rPr lang="en-US" sz="1800" u="none" strike="noStrike" dirty="0">
                          <a:solidFill>
                            <a:schemeClr val="tx1"/>
                          </a:solidFill>
                          <a:latin typeface="Arial" panose="020B0604020202020204" pitchFamily="34" charset="0"/>
                          <a:cs typeface="Arial" panose="020B0604020202020204" pitchFamily="34" charset="0"/>
                        </a:rPr>
                        <a:t>2015</a:t>
                      </a:r>
                      <a:endParaRPr lang="en-US" sz="1800" b="0" i="0" u="none" strike="noStrike" dirty="0">
                        <a:solidFill>
                          <a:schemeClr val="tx1"/>
                        </a:solidFill>
                        <a:latin typeface="Arial" pitchFamily="34" charset="0"/>
                        <a:cs typeface="Arial" pitchFamily="34" charset="0"/>
                      </a:endParaRPr>
                    </a:p>
                  </a:txBody>
                  <a:tcPr marL="19041" marR="19041" marT="19041" marB="0" anchor="ctr"/>
                </a:tc>
                <a:tc>
                  <a:txBody>
                    <a:bodyPr/>
                    <a:lstStyle/>
                    <a:p>
                      <a:pPr algn="ctr" rtl="0" fontAlgn="ctr"/>
                      <a:r>
                        <a:rPr lang="en-US" sz="1800" u="none" strike="noStrike" dirty="0" smtClean="0">
                          <a:solidFill>
                            <a:schemeClr val="tx1"/>
                          </a:solidFill>
                          <a:latin typeface="Arial" panose="020B0604020202020204" pitchFamily="34" charset="0"/>
                          <a:cs typeface="Arial" panose="020B0604020202020204" pitchFamily="34" charset="0"/>
                        </a:rPr>
                        <a:t>2018</a:t>
                      </a:r>
                      <a:endParaRPr lang="en-US" sz="1800" b="0" i="0" u="none" strike="noStrike" dirty="0">
                        <a:solidFill>
                          <a:schemeClr val="tx1"/>
                        </a:solidFill>
                        <a:latin typeface="Arial" pitchFamily="34" charset="0"/>
                        <a:cs typeface="Arial" pitchFamily="34" charset="0"/>
                      </a:endParaRPr>
                    </a:p>
                  </a:txBody>
                  <a:tcPr marL="19041" marR="19041" marT="19041" marB="0" anchor="ctr"/>
                </a:tc>
                <a:extLst>
                  <a:ext uri="{0D108BD9-81ED-4DB2-BD59-A6C34878D82A}">
                    <a16:rowId xmlns:a16="http://schemas.microsoft.com/office/drawing/2014/main" xmlns="" val="10000"/>
                  </a:ext>
                </a:extLst>
              </a:tr>
              <a:tr h="438639">
                <a:tc>
                  <a:txBody>
                    <a:bodyPr/>
                    <a:lstStyle/>
                    <a:p>
                      <a:pPr marL="0" marR="0" algn="ctr">
                        <a:spcBef>
                          <a:spcPts val="0"/>
                        </a:spcBef>
                        <a:spcAft>
                          <a:spcPts val="0"/>
                        </a:spcAft>
                      </a:pPr>
                      <a:r>
                        <a:rPr lang="mn-MN" sz="1800" b="0" dirty="0" smtClean="0">
                          <a:solidFill>
                            <a:schemeClr val="tx1"/>
                          </a:solidFill>
                          <a:effectLst/>
                          <a:latin typeface="Arial" panose="020B0604020202020204" pitchFamily="34" charset="0"/>
                          <a:ea typeface="Times New Roman"/>
                          <a:cs typeface="Arial" panose="020B0604020202020204" pitchFamily="34" charset="0"/>
                        </a:rPr>
                        <a:t>Алаг</a:t>
                      </a:r>
                      <a:r>
                        <a:rPr lang="mn-MN" sz="1800" b="0" baseline="0" dirty="0" smtClean="0">
                          <a:solidFill>
                            <a:schemeClr val="tx1"/>
                          </a:solidFill>
                          <a:effectLst/>
                          <a:latin typeface="Arial" panose="020B0604020202020204" pitchFamily="34" charset="0"/>
                          <a:ea typeface="Times New Roman"/>
                          <a:cs typeface="Arial" panose="020B0604020202020204" pitchFamily="34" charset="0"/>
                        </a:rPr>
                        <a:t> Өндөр </a:t>
                      </a:r>
                      <a:endParaRPr lang="en-US" sz="1800" b="0" dirty="0">
                        <a:solidFill>
                          <a:schemeClr val="tx1"/>
                        </a:solidFill>
                        <a:effectLst/>
                        <a:latin typeface="Arial" panose="020B0604020202020204" pitchFamily="34" charset="0"/>
                        <a:ea typeface="Times New Roman"/>
                        <a:cs typeface="Arial" panose="020B0604020202020204" pitchFamily="34" charset="0"/>
                      </a:endParaRPr>
                    </a:p>
                  </a:txBody>
                  <a:tcPr marL="137097" marR="137097" marT="0" marB="0"/>
                </a:tc>
                <a:tc>
                  <a:txBody>
                    <a:bodyPr/>
                    <a:lstStyle/>
                    <a:p>
                      <a:pPr algn="ctr" fontAlgn="b"/>
                      <a:r>
                        <a:rPr lang="en-US" sz="1800" b="0" i="0" u="none" strike="noStrike" dirty="0" smtClean="0">
                          <a:solidFill>
                            <a:schemeClr val="tx1"/>
                          </a:solidFill>
                          <a:effectLst/>
                          <a:latin typeface="Arial" panose="020B0604020202020204" pitchFamily="34" charset="0"/>
                          <a:cs typeface="Arial" panose="020B0604020202020204" pitchFamily="34" charset="0"/>
                        </a:rPr>
                        <a:t>649</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b"/>
                </a:tc>
                <a:tc>
                  <a:txBody>
                    <a:bodyPr/>
                    <a:lstStyle/>
                    <a:p>
                      <a:pPr algn="ctr" fontAlgn="b"/>
                      <a:r>
                        <a:rPr lang="en-US" sz="1800" b="0" i="0" u="none" strike="noStrike" dirty="0" smtClean="0">
                          <a:solidFill>
                            <a:schemeClr val="tx1"/>
                          </a:solidFill>
                          <a:effectLst/>
                          <a:latin typeface="Arial" panose="020B0604020202020204" pitchFamily="34" charset="0"/>
                          <a:cs typeface="Arial" panose="020B0604020202020204" pitchFamily="34" charset="0"/>
                        </a:rPr>
                        <a:t>644</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b"/>
                </a:tc>
                <a:tc>
                  <a:txBody>
                    <a:bodyPr/>
                    <a:lstStyle/>
                    <a:p>
                      <a:pPr algn="ctr" fontAlgn="b"/>
                      <a:r>
                        <a:rPr lang="en-US" sz="1800" b="0" i="0" u="none" strike="noStrike" dirty="0" smtClean="0">
                          <a:solidFill>
                            <a:schemeClr val="tx1"/>
                          </a:solidFill>
                          <a:effectLst/>
                          <a:latin typeface="Arial" panose="020B0604020202020204" pitchFamily="34" charset="0"/>
                          <a:cs typeface="Arial" panose="020B0604020202020204" pitchFamily="34" charset="0"/>
                        </a:rPr>
                        <a:t>613</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b"/>
                </a:tc>
                <a:tc>
                  <a:txBody>
                    <a:bodyPr/>
                    <a:lstStyle/>
                    <a:p>
                      <a:pPr algn="ctr" fontAlgn="b"/>
                      <a:r>
                        <a:rPr lang="en-US" sz="1800" b="0" i="0" u="none" strike="noStrike" dirty="0" smtClean="0">
                          <a:solidFill>
                            <a:schemeClr val="tx1"/>
                          </a:solidFill>
                          <a:effectLst/>
                          <a:latin typeface="Arial" panose="020B0604020202020204" pitchFamily="34" charset="0"/>
                          <a:cs typeface="Arial" panose="020B0604020202020204" pitchFamily="34" charset="0"/>
                        </a:rPr>
                        <a:t>566</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b"/>
                </a:tc>
                <a:tc>
                  <a:txBody>
                    <a:bodyPr/>
                    <a:lstStyle/>
                    <a:p>
                      <a:pPr algn="ctr" fontAlgn="ctr"/>
                      <a:r>
                        <a:rPr lang="en-US" sz="1800" b="0" i="0" u="none" strike="noStrike" dirty="0" smtClean="0">
                          <a:solidFill>
                            <a:schemeClr val="tx1"/>
                          </a:solidFill>
                          <a:effectLst/>
                          <a:latin typeface="Arial" panose="020B0604020202020204" pitchFamily="34" charset="0"/>
                          <a:cs typeface="Arial" panose="020B0604020202020204" pitchFamily="34" charset="0"/>
                        </a:rPr>
                        <a:t>576</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ctr"/>
                </a:tc>
                <a:extLst>
                  <a:ext uri="{0D108BD9-81ED-4DB2-BD59-A6C34878D82A}">
                    <a16:rowId xmlns:a16="http://schemas.microsoft.com/office/drawing/2014/main" xmlns="" val="10001"/>
                  </a:ext>
                </a:extLst>
              </a:tr>
              <a:tr h="332423">
                <a:tc>
                  <a:txBody>
                    <a:bodyPr/>
                    <a:lstStyle/>
                    <a:p>
                      <a:pPr marL="0" marR="0" algn="ctr">
                        <a:spcBef>
                          <a:spcPts val="0"/>
                        </a:spcBef>
                        <a:spcAft>
                          <a:spcPts val="0"/>
                        </a:spcAft>
                      </a:pPr>
                      <a:r>
                        <a:rPr lang="mn-MN" sz="1800" b="0" dirty="0" smtClean="0">
                          <a:solidFill>
                            <a:schemeClr val="tx1"/>
                          </a:solidFill>
                          <a:effectLst/>
                          <a:latin typeface="Arial" panose="020B0604020202020204" pitchFamily="34" charset="0"/>
                          <a:ea typeface="Times New Roman"/>
                          <a:cs typeface="Arial" panose="020B0604020202020204" pitchFamily="34" charset="0"/>
                        </a:rPr>
                        <a:t>Саруул</a:t>
                      </a:r>
                      <a:r>
                        <a:rPr lang="mn-MN" sz="1800" b="0" baseline="0" dirty="0" smtClean="0">
                          <a:solidFill>
                            <a:schemeClr val="tx1"/>
                          </a:solidFill>
                          <a:effectLst/>
                          <a:latin typeface="Arial" panose="020B0604020202020204" pitchFamily="34" charset="0"/>
                          <a:ea typeface="Times New Roman"/>
                          <a:cs typeface="Arial" panose="020B0604020202020204" pitchFamily="34" charset="0"/>
                        </a:rPr>
                        <a:t> </a:t>
                      </a:r>
                      <a:endParaRPr lang="en-US" sz="1800" b="0" dirty="0">
                        <a:solidFill>
                          <a:schemeClr val="tx1"/>
                        </a:solidFill>
                        <a:effectLst/>
                        <a:latin typeface="Arial" panose="020B0604020202020204" pitchFamily="34" charset="0"/>
                        <a:ea typeface="Times New Roman"/>
                        <a:cs typeface="Arial" panose="020B0604020202020204" pitchFamily="34" charset="0"/>
                      </a:endParaRPr>
                    </a:p>
                  </a:txBody>
                  <a:tcPr marL="137097" marR="137097" marT="0" marB="0"/>
                </a:tc>
                <a:tc>
                  <a:txBody>
                    <a:bodyPr/>
                    <a:lstStyle/>
                    <a:p>
                      <a:r>
                        <a:rPr lang="en-US" dirty="0" smtClean="0"/>
                        <a:t>        544</a:t>
                      </a:r>
                      <a:endParaRPr lang="en-US" dirty="0"/>
                    </a:p>
                  </a:txBody>
                  <a:tcPr marL="19041" marR="19041" marT="19041" marB="0" anchor="b"/>
                </a:tc>
                <a:tc>
                  <a:txBody>
                    <a:bodyPr/>
                    <a:lstStyle/>
                    <a:p>
                      <a:pPr algn="ctr" fontAlgn="b"/>
                      <a:r>
                        <a:rPr lang="en-US" sz="1800" b="0" i="0" u="none" strike="noStrike" dirty="0" smtClean="0">
                          <a:solidFill>
                            <a:schemeClr val="tx1"/>
                          </a:solidFill>
                          <a:effectLst/>
                          <a:latin typeface="Arial" panose="020B0604020202020204" pitchFamily="34" charset="0"/>
                          <a:cs typeface="Arial" panose="020B0604020202020204" pitchFamily="34" charset="0"/>
                        </a:rPr>
                        <a:t>531</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b"/>
                </a:tc>
                <a:tc>
                  <a:txBody>
                    <a:bodyPr/>
                    <a:lstStyle/>
                    <a:p>
                      <a:pPr algn="ctr" fontAlgn="b"/>
                      <a:r>
                        <a:rPr lang="en-US" sz="1800" b="0" i="0" u="none" strike="noStrike" dirty="0" smtClean="0">
                          <a:solidFill>
                            <a:schemeClr val="tx1"/>
                          </a:solidFill>
                          <a:effectLst/>
                          <a:latin typeface="Arial" panose="020B0604020202020204" pitchFamily="34" charset="0"/>
                          <a:cs typeface="Arial" panose="020B0604020202020204" pitchFamily="34" charset="0"/>
                        </a:rPr>
                        <a:t>514</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b"/>
                </a:tc>
                <a:tc>
                  <a:txBody>
                    <a:bodyPr/>
                    <a:lstStyle/>
                    <a:p>
                      <a:pPr algn="ctr" fontAlgn="b"/>
                      <a:r>
                        <a:rPr lang="en-US" sz="1800" b="0" i="0" u="none" strike="noStrike" dirty="0" smtClean="0">
                          <a:solidFill>
                            <a:schemeClr val="tx1"/>
                          </a:solidFill>
                          <a:effectLst/>
                          <a:latin typeface="Arial" panose="020B0604020202020204" pitchFamily="34" charset="0"/>
                          <a:cs typeface="Arial" panose="020B0604020202020204" pitchFamily="34" charset="0"/>
                        </a:rPr>
                        <a:t>494</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b"/>
                </a:tc>
                <a:tc>
                  <a:txBody>
                    <a:bodyPr/>
                    <a:lstStyle/>
                    <a:p>
                      <a:pPr algn="ctr" fontAlgn="ctr"/>
                      <a:r>
                        <a:rPr lang="en-US" sz="1800" b="0" i="0" u="none" strike="noStrike" dirty="0" smtClean="0">
                          <a:solidFill>
                            <a:schemeClr val="tx1"/>
                          </a:solidFill>
                          <a:effectLst/>
                          <a:latin typeface="Arial" panose="020B0604020202020204" pitchFamily="34" charset="0"/>
                          <a:cs typeface="Arial" panose="020B0604020202020204" pitchFamily="34" charset="0"/>
                        </a:rPr>
                        <a:t>562</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ctr"/>
                </a:tc>
                <a:extLst>
                  <a:ext uri="{0D108BD9-81ED-4DB2-BD59-A6C34878D82A}">
                    <a16:rowId xmlns:a16="http://schemas.microsoft.com/office/drawing/2014/main" xmlns="" val="10003"/>
                  </a:ext>
                </a:extLst>
              </a:tr>
              <a:tr h="332423">
                <a:tc>
                  <a:txBody>
                    <a:bodyPr/>
                    <a:lstStyle/>
                    <a:p>
                      <a:pPr marL="0" marR="0" algn="ctr">
                        <a:spcBef>
                          <a:spcPts val="0"/>
                        </a:spcBef>
                        <a:spcAft>
                          <a:spcPts val="0"/>
                        </a:spcAft>
                      </a:pPr>
                      <a:r>
                        <a:rPr lang="mn-MN" sz="1800" b="0" dirty="0" smtClean="0">
                          <a:solidFill>
                            <a:schemeClr val="tx1"/>
                          </a:solidFill>
                          <a:effectLst/>
                          <a:latin typeface="Arial" panose="020B0604020202020204" pitchFamily="34" charset="0"/>
                          <a:ea typeface="Times New Roman"/>
                          <a:cs typeface="Arial" panose="020B0604020202020204" pitchFamily="34" charset="0"/>
                        </a:rPr>
                        <a:t>Долоод</a:t>
                      </a:r>
                      <a:endParaRPr lang="en-US" sz="1800" b="0" dirty="0">
                        <a:solidFill>
                          <a:schemeClr val="tx1"/>
                        </a:solidFill>
                        <a:effectLst/>
                        <a:latin typeface="Arial" panose="020B0604020202020204" pitchFamily="34" charset="0"/>
                        <a:ea typeface="Times New Roman"/>
                        <a:cs typeface="Arial" panose="020B0604020202020204" pitchFamily="34" charset="0"/>
                      </a:endParaRPr>
                    </a:p>
                  </a:txBody>
                  <a:tcPr marL="137097" marR="137097" marT="0" marB="0"/>
                </a:tc>
                <a:tc>
                  <a:txBody>
                    <a:bodyPr/>
                    <a:lstStyle/>
                    <a:p>
                      <a:r>
                        <a:rPr lang="en-US" dirty="0" smtClean="0"/>
                        <a:t>        598</a:t>
                      </a:r>
                      <a:endParaRPr lang="en-US" dirty="0"/>
                    </a:p>
                  </a:txBody>
                  <a:tcPr marL="19041" marR="19041" marT="19041" marB="0" anchor="b"/>
                </a:tc>
                <a:tc>
                  <a:txBody>
                    <a:bodyPr/>
                    <a:lstStyle/>
                    <a:p>
                      <a:pPr algn="ctr" fontAlgn="b"/>
                      <a:r>
                        <a:rPr lang="en-US" sz="1800" b="0" i="0" u="none" strike="noStrike" dirty="0" smtClean="0">
                          <a:solidFill>
                            <a:schemeClr val="tx1"/>
                          </a:solidFill>
                          <a:effectLst/>
                          <a:latin typeface="Arial" panose="020B0604020202020204" pitchFamily="34" charset="0"/>
                          <a:cs typeface="Arial" panose="020B0604020202020204" pitchFamily="34" charset="0"/>
                        </a:rPr>
                        <a:t>599</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b"/>
                </a:tc>
                <a:tc>
                  <a:txBody>
                    <a:bodyPr/>
                    <a:lstStyle/>
                    <a:p>
                      <a:pPr algn="ctr" fontAlgn="b"/>
                      <a:r>
                        <a:rPr lang="en-US" sz="1800" b="0" i="0" u="none" strike="noStrike" dirty="0" smtClean="0">
                          <a:solidFill>
                            <a:schemeClr val="tx1"/>
                          </a:solidFill>
                          <a:effectLst/>
                          <a:latin typeface="Arial" panose="020B0604020202020204" pitchFamily="34" charset="0"/>
                          <a:cs typeface="Arial" panose="020B0604020202020204" pitchFamily="34" charset="0"/>
                        </a:rPr>
                        <a:t>580</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b"/>
                </a:tc>
                <a:tc>
                  <a:txBody>
                    <a:bodyPr/>
                    <a:lstStyle/>
                    <a:p>
                      <a:pPr algn="ctr" fontAlgn="b"/>
                      <a:r>
                        <a:rPr lang="en-US" sz="1800" b="0" i="0" u="none" strike="noStrike" dirty="0" smtClean="0">
                          <a:solidFill>
                            <a:schemeClr val="tx1"/>
                          </a:solidFill>
                          <a:effectLst/>
                          <a:latin typeface="Arial" panose="020B0604020202020204" pitchFamily="34" charset="0"/>
                          <a:cs typeface="Arial" panose="020B0604020202020204" pitchFamily="34" charset="0"/>
                        </a:rPr>
                        <a:t>497</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b"/>
                </a:tc>
                <a:tc>
                  <a:txBody>
                    <a:bodyPr/>
                    <a:lstStyle/>
                    <a:p>
                      <a:pPr algn="ctr" fontAlgn="ctr"/>
                      <a:r>
                        <a:rPr lang="en-US" sz="1800" b="0" i="0" u="none" strike="noStrike" dirty="0" smtClean="0">
                          <a:solidFill>
                            <a:schemeClr val="tx1"/>
                          </a:solidFill>
                          <a:effectLst/>
                          <a:latin typeface="Arial" panose="020B0604020202020204" pitchFamily="34" charset="0"/>
                          <a:cs typeface="Arial" panose="020B0604020202020204" pitchFamily="34" charset="0"/>
                        </a:rPr>
                        <a:t>501</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ctr"/>
                </a:tc>
                <a:extLst>
                  <a:ext uri="{0D108BD9-81ED-4DB2-BD59-A6C34878D82A}">
                    <a16:rowId xmlns:a16="http://schemas.microsoft.com/office/drawing/2014/main" xmlns="" val="10004"/>
                  </a:ext>
                </a:extLst>
              </a:tr>
              <a:tr h="411103">
                <a:tc>
                  <a:txBody>
                    <a:bodyPr/>
                    <a:lstStyle/>
                    <a:p>
                      <a:pPr marL="0" marR="0" algn="ctr">
                        <a:spcBef>
                          <a:spcPts val="0"/>
                        </a:spcBef>
                        <a:spcAft>
                          <a:spcPts val="0"/>
                        </a:spcAft>
                      </a:pPr>
                      <a:r>
                        <a:rPr lang="mn-MN" sz="1800" b="1" dirty="0" smtClean="0">
                          <a:solidFill>
                            <a:schemeClr val="tx1"/>
                          </a:solidFill>
                          <a:effectLst/>
                          <a:latin typeface="Arial" panose="020B0604020202020204" pitchFamily="34" charset="0"/>
                          <a:ea typeface="Times New Roman"/>
                          <a:cs typeface="Arial" panose="020B0604020202020204" pitchFamily="34" charset="0"/>
                        </a:rPr>
                        <a:t>Бумбат </a:t>
                      </a:r>
                      <a:endParaRPr lang="en-US" sz="1800" b="1" dirty="0">
                        <a:solidFill>
                          <a:schemeClr val="tx1"/>
                        </a:solidFill>
                        <a:effectLst/>
                        <a:latin typeface="Arial" panose="020B0604020202020204" pitchFamily="34" charset="0"/>
                        <a:ea typeface="Times New Roman"/>
                        <a:cs typeface="Arial" panose="020B0604020202020204" pitchFamily="34" charset="0"/>
                      </a:endParaRPr>
                    </a:p>
                  </a:txBody>
                  <a:tcPr marL="137097" marR="137097" marT="0" marB="0"/>
                </a:tc>
                <a:tc>
                  <a:txBody>
                    <a:bodyPr/>
                    <a:lstStyle/>
                    <a:p>
                      <a:pPr algn="ctr" fontAlgn="b"/>
                      <a:r>
                        <a:rPr lang="en-US" sz="1800" b="1" i="0" u="none" strike="noStrike" dirty="0" smtClean="0">
                          <a:solidFill>
                            <a:schemeClr val="tx1"/>
                          </a:solidFill>
                          <a:effectLst/>
                          <a:latin typeface="Arial" panose="020B0604020202020204" pitchFamily="34" charset="0"/>
                          <a:cs typeface="Arial" panose="020B0604020202020204" pitchFamily="34" charset="0"/>
                        </a:rPr>
                        <a:t>552</a:t>
                      </a:r>
                      <a:endParaRPr lang="en-US" sz="1800" b="1"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b"/>
                </a:tc>
                <a:tc>
                  <a:txBody>
                    <a:bodyPr/>
                    <a:lstStyle/>
                    <a:p>
                      <a:pPr algn="ctr" fontAlgn="b"/>
                      <a:r>
                        <a:rPr lang="en-US" sz="1800" b="1" i="0" u="none" strike="noStrike" dirty="0" smtClean="0">
                          <a:solidFill>
                            <a:schemeClr val="tx1"/>
                          </a:solidFill>
                          <a:effectLst/>
                          <a:latin typeface="Arial" panose="020B0604020202020204" pitchFamily="34" charset="0"/>
                          <a:cs typeface="Arial" panose="020B0604020202020204" pitchFamily="34" charset="0"/>
                        </a:rPr>
                        <a:t>552</a:t>
                      </a:r>
                      <a:endParaRPr lang="en-US" sz="1800" b="1"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b"/>
                </a:tc>
                <a:tc>
                  <a:txBody>
                    <a:bodyPr/>
                    <a:lstStyle/>
                    <a:p>
                      <a:pPr algn="ctr" fontAlgn="b"/>
                      <a:r>
                        <a:rPr lang="en-US" sz="1800" b="1" i="0" u="none" strike="noStrike" dirty="0" smtClean="0">
                          <a:solidFill>
                            <a:schemeClr val="tx1"/>
                          </a:solidFill>
                          <a:effectLst/>
                          <a:latin typeface="Arial" panose="020B0604020202020204" pitchFamily="34" charset="0"/>
                          <a:cs typeface="Arial" panose="020B0604020202020204" pitchFamily="34" charset="0"/>
                        </a:rPr>
                        <a:t>512</a:t>
                      </a:r>
                      <a:endParaRPr lang="en-US" sz="1800" b="1"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b"/>
                </a:tc>
                <a:tc>
                  <a:txBody>
                    <a:bodyPr/>
                    <a:lstStyle/>
                    <a:p>
                      <a:pPr algn="ctr" fontAlgn="b"/>
                      <a:r>
                        <a:rPr lang="en-US" sz="1800" b="1" i="0" u="none" strike="noStrike" dirty="0" smtClean="0">
                          <a:solidFill>
                            <a:schemeClr val="tx1"/>
                          </a:solidFill>
                          <a:effectLst/>
                          <a:latin typeface="Arial" panose="020B0604020202020204" pitchFamily="34" charset="0"/>
                          <a:cs typeface="Arial" panose="020B0604020202020204" pitchFamily="34" charset="0"/>
                        </a:rPr>
                        <a:t>496</a:t>
                      </a:r>
                      <a:endParaRPr lang="en-US" sz="1800" b="1"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b"/>
                </a:tc>
                <a:tc>
                  <a:txBody>
                    <a:bodyPr/>
                    <a:lstStyle/>
                    <a:p>
                      <a:pPr algn="ctr" fontAlgn="ctr"/>
                      <a:r>
                        <a:rPr lang="en-US" sz="1800" b="1" i="0" u="none" strike="noStrike" dirty="0" smtClean="0">
                          <a:solidFill>
                            <a:schemeClr val="tx1"/>
                          </a:solidFill>
                          <a:effectLst/>
                          <a:latin typeface="Arial" panose="020B0604020202020204" pitchFamily="34" charset="0"/>
                          <a:cs typeface="Arial" panose="020B0604020202020204" pitchFamily="34" charset="0"/>
                        </a:rPr>
                        <a:t>466</a:t>
                      </a:r>
                      <a:endParaRPr lang="en-US" sz="1800" b="1"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ctr"/>
                </a:tc>
              </a:tr>
              <a:tr h="411103">
                <a:tc>
                  <a:txBody>
                    <a:bodyPr/>
                    <a:lstStyle/>
                    <a:p>
                      <a:pPr marL="0" marR="0" algn="ctr">
                        <a:spcBef>
                          <a:spcPts val="0"/>
                        </a:spcBef>
                        <a:spcAft>
                          <a:spcPts val="0"/>
                        </a:spcAft>
                      </a:pPr>
                      <a:r>
                        <a:rPr lang="mn-MN" sz="1800" b="0" dirty="0" smtClean="0">
                          <a:solidFill>
                            <a:schemeClr val="tx1"/>
                          </a:solidFill>
                          <a:effectLst/>
                          <a:latin typeface="Arial" panose="020B0604020202020204" pitchFamily="34" charset="0"/>
                          <a:ea typeface="+mn-ea"/>
                          <a:cs typeface="Arial" panose="020B0604020202020204" pitchFamily="34" charset="0"/>
                        </a:rPr>
                        <a:t>Дэрэн</a:t>
                      </a:r>
                      <a:r>
                        <a:rPr lang="mn-MN" sz="1800" b="0" baseline="0" dirty="0" smtClean="0">
                          <a:solidFill>
                            <a:schemeClr val="tx1"/>
                          </a:solidFill>
                          <a:effectLst/>
                          <a:latin typeface="Arial" panose="020B0604020202020204" pitchFamily="34" charset="0"/>
                          <a:ea typeface="+mn-ea"/>
                          <a:cs typeface="Arial" panose="020B0604020202020204" pitchFamily="34" charset="0"/>
                        </a:rPr>
                        <a:t> сум </a:t>
                      </a:r>
                      <a:endParaRPr lang="en-US" sz="1800" b="1" dirty="0">
                        <a:solidFill>
                          <a:schemeClr val="tx1"/>
                        </a:solidFill>
                        <a:effectLst/>
                        <a:latin typeface="Arial" panose="020B0604020202020204" pitchFamily="34" charset="0"/>
                        <a:ea typeface="Times New Roman"/>
                        <a:cs typeface="Arial" panose="020B0604020202020204" pitchFamily="34" charset="0"/>
                      </a:endParaRPr>
                    </a:p>
                  </a:txBody>
                  <a:tcPr marL="137097" marR="137097" marT="0" marB="0"/>
                </a:tc>
                <a:tc>
                  <a:txBody>
                    <a:bodyPr/>
                    <a:lstStyle/>
                    <a:p>
                      <a:pPr algn="ctr" fontAlgn="b"/>
                      <a:r>
                        <a:rPr lang="en-US" sz="1800" b="0" i="0" u="none" strike="noStrike" dirty="0" smtClean="0">
                          <a:solidFill>
                            <a:schemeClr val="tx1"/>
                          </a:solidFill>
                          <a:effectLst/>
                          <a:latin typeface="Arial" panose="020B0604020202020204" pitchFamily="34" charset="0"/>
                          <a:cs typeface="Arial" panose="020B0604020202020204" pitchFamily="34" charset="0"/>
                        </a:rPr>
                        <a:t>2343</a:t>
                      </a:r>
                      <a:endParaRPr lang="en-US" sz="1800" b="1"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b"/>
                </a:tc>
                <a:tc>
                  <a:txBody>
                    <a:bodyPr/>
                    <a:lstStyle/>
                    <a:p>
                      <a:pPr algn="ctr" fontAlgn="b"/>
                      <a:r>
                        <a:rPr lang="en-US" sz="1800" b="0" i="0" u="none" strike="noStrike" dirty="0" smtClean="0">
                          <a:solidFill>
                            <a:schemeClr val="tx1"/>
                          </a:solidFill>
                          <a:effectLst/>
                          <a:latin typeface="Arial" panose="020B0604020202020204" pitchFamily="34" charset="0"/>
                          <a:cs typeface="Arial" panose="020B0604020202020204" pitchFamily="34" charset="0"/>
                        </a:rPr>
                        <a:t>2326</a:t>
                      </a:r>
                      <a:endParaRPr lang="en-US" sz="1800" b="1"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b"/>
                </a:tc>
                <a:tc>
                  <a:txBody>
                    <a:bodyPr/>
                    <a:lstStyle/>
                    <a:p>
                      <a:pPr algn="ctr" fontAlgn="b"/>
                      <a:r>
                        <a:rPr lang="en-US" sz="1800" b="0" i="0" u="none" strike="noStrike" dirty="0" smtClean="0">
                          <a:solidFill>
                            <a:schemeClr val="tx1"/>
                          </a:solidFill>
                          <a:effectLst/>
                          <a:latin typeface="Arial" panose="020B0604020202020204" pitchFamily="34" charset="0"/>
                          <a:cs typeface="Arial" panose="020B0604020202020204" pitchFamily="34" charset="0"/>
                        </a:rPr>
                        <a:t>2219</a:t>
                      </a:r>
                      <a:endParaRPr lang="en-US" sz="1800" b="1"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b"/>
                </a:tc>
                <a:tc>
                  <a:txBody>
                    <a:bodyPr/>
                    <a:lstStyle/>
                    <a:p>
                      <a:pPr algn="ctr" fontAlgn="b"/>
                      <a:r>
                        <a:rPr lang="en-US" sz="1800" b="0" i="0" u="none" strike="noStrike" dirty="0" smtClean="0">
                          <a:solidFill>
                            <a:schemeClr val="tx1"/>
                          </a:solidFill>
                          <a:effectLst/>
                          <a:latin typeface="Arial" panose="020B0604020202020204" pitchFamily="34" charset="0"/>
                          <a:cs typeface="Arial" panose="020B0604020202020204" pitchFamily="34" charset="0"/>
                        </a:rPr>
                        <a:t>2053</a:t>
                      </a:r>
                      <a:endParaRPr lang="en-US" sz="1800" b="1"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b"/>
                </a:tc>
                <a:tc>
                  <a:txBody>
                    <a:bodyPr/>
                    <a:lstStyle/>
                    <a:p>
                      <a:pPr algn="ctr" fontAlgn="ctr"/>
                      <a:r>
                        <a:rPr lang="en-US" sz="1800" b="0" i="0" u="none" strike="noStrike" dirty="0" smtClean="0">
                          <a:solidFill>
                            <a:schemeClr val="tx1"/>
                          </a:solidFill>
                          <a:effectLst/>
                          <a:latin typeface="Arial" panose="020B0604020202020204" pitchFamily="34" charset="0"/>
                          <a:cs typeface="Arial" panose="020B0604020202020204" pitchFamily="34" charset="0"/>
                        </a:rPr>
                        <a:t>2105</a:t>
                      </a:r>
                      <a:endParaRPr lang="en-US" sz="1800" b="1" i="0" u="none" strike="noStrike" dirty="0">
                        <a:solidFill>
                          <a:schemeClr val="tx1"/>
                        </a:solidFill>
                        <a:effectLst/>
                        <a:latin typeface="Arial" panose="020B0604020202020204" pitchFamily="34" charset="0"/>
                        <a:cs typeface="Arial" panose="020B0604020202020204" pitchFamily="34" charset="0"/>
                      </a:endParaRPr>
                    </a:p>
                  </a:txBody>
                  <a:tcPr marL="19041" marR="19041" marT="19041" marB="0" anchor="ctr"/>
                </a:tc>
                <a:extLst>
                  <a:ext uri="{0D108BD9-81ED-4DB2-BD59-A6C34878D82A}">
                    <a16:rowId xmlns:a16="http://schemas.microsoft.com/office/drawing/2014/main" xmlns="" val="10005"/>
                  </a:ext>
                </a:extLst>
              </a:tr>
            </a:tbl>
          </a:graphicData>
        </a:graphic>
      </p:graphicFrame>
      <p:pic>
        <p:nvPicPr>
          <p:cNvPr id="16" name="Picture 2" descr="https://scontent.fuln5-1.fna.fbcdn.net/v/t1.15752-9/53088182_2142049762773494_7315051851731173376_n.png?_nc_cat=100&amp;_nc_oc=AQlZ1argn6aE9YTBEltBPwAYXhxrCeEa0mYtdRVoUFx3UkYUosNT8f7hdGs2gCsYz4Q&amp;_nc_ht=scontent.fuln5-1.fna&amp;oh=6addcb20aea9dace9274079b19f6ecfb&amp;oe=5E358C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373" y="138278"/>
            <a:ext cx="1119869" cy="75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231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6609F251-3E64-4FE1-A684-A1276BF74C0D}"/>
              </a:ext>
            </a:extLst>
          </p:cNvPr>
          <p:cNvSpPr txBox="1"/>
          <p:nvPr/>
        </p:nvSpPr>
        <p:spPr>
          <a:xfrm>
            <a:off x="2215133" y="729117"/>
            <a:ext cx="6829558" cy="553761"/>
          </a:xfrm>
          <a:prstGeom prst="rect">
            <a:avLst/>
          </a:prstGeom>
          <a:noFill/>
        </p:spPr>
        <p:txBody>
          <a:bodyPr wrap="square" lIns="182765" tIns="91386" rIns="182765" bIns="91386" rtlCol="0">
            <a:spAutoFit/>
          </a:bodyPr>
          <a:lstStyle/>
          <a:p>
            <a:pPr algn="ctr"/>
            <a:r>
              <a:rPr lang="mn-MN" sz="2399" dirty="0">
                <a:solidFill>
                  <a:srgbClr val="002060"/>
                </a:solidFill>
                <a:latin typeface="Arial" panose="020B0604020202020204" pitchFamily="34" charset="0"/>
                <a:cs typeface="Arial" panose="020B0604020202020204" pitchFamily="34" charset="0"/>
              </a:rPr>
              <a:t>АЖ АХУЙН НЭГЖ, БАЙГУУЛЛАГА – 201</a:t>
            </a:r>
            <a:r>
              <a:rPr lang="en-US" sz="2399" dirty="0">
                <a:solidFill>
                  <a:srgbClr val="002060"/>
                </a:solidFill>
                <a:latin typeface="Arial" panose="020B0604020202020204" pitchFamily="34" charset="0"/>
                <a:cs typeface="Arial" panose="020B0604020202020204" pitchFamily="34" charset="0"/>
              </a:rPr>
              <a:t>8</a:t>
            </a:r>
            <a:r>
              <a:rPr lang="mn-MN" sz="2399" dirty="0">
                <a:solidFill>
                  <a:srgbClr val="002060"/>
                </a:solidFill>
                <a:latin typeface="Arial" panose="020B0604020202020204" pitchFamily="34" charset="0"/>
                <a:cs typeface="Arial" panose="020B0604020202020204" pitchFamily="34" charset="0"/>
              </a:rPr>
              <a:t> ОН</a:t>
            </a:r>
          </a:p>
        </p:txBody>
      </p:sp>
      <p:cxnSp>
        <p:nvCxnSpPr>
          <p:cNvPr id="26" name="Straight Connector 25">
            <a:extLst>
              <a:ext uri="{FF2B5EF4-FFF2-40B4-BE49-F238E27FC236}">
                <a16:creationId xmlns:a16="http://schemas.microsoft.com/office/drawing/2014/main" xmlns="" id="{50FFD017-E934-4BB1-85CA-BD5D786D24CE}"/>
              </a:ext>
            </a:extLst>
          </p:cNvPr>
          <p:cNvCxnSpPr>
            <a:cxnSpLocks/>
          </p:cNvCxnSpPr>
          <p:nvPr/>
        </p:nvCxnSpPr>
        <p:spPr>
          <a:xfrm flipH="1">
            <a:off x="1863416" y="353622"/>
            <a:ext cx="5397501"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C2B3E706-B424-4171-93E5-281B0DEE703A}"/>
              </a:ext>
            </a:extLst>
          </p:cNvPr>
          <p:cNvSpPr txBox="1"/>
          <p:nvPr/>
        </p:nvSpPr>
        <p:spPr>
          <a:xfrm>
            <a:off x="7195561" y="139245"/>
            <a:ext cx="3698260" cy="430650"/>
          </a:xfrm>
          <a:prstGeom prst="rect">
            <a:avLst/>
          </a:prstGeom>
          <a:noFill/>
        </p:spPr>
        <p:txBody>
          <a:bodyPr wrap="square" lIns="182765" tIns="91386" rIns="182765" bIns="91386" rtlCol="0">
            <a:spAutoFit/>
          </a:bodyPr>
          <a:lstStyle/>
          <a:p>
            <a:r>
              <a:rPr lang="mn-MN" sz="1599" dirty="0">
                <a:solidFill>
                  <a:srgbClr val="002060"/>
                </a:solidFill>
                <a:latin typeface="Arial" panose="020B0604020202020204" pitchFamily="34" charset="0"/>
                <a:cs typeface="Arial" panose="020B0604020202020204" pitchFamily="34" charset="0"/>
              </a:rPr>
              <a:t>АЖ АХУЙН НЭГЖ, БАЙГУУЛЛАГА</a:t>
            </a:r>
          </a:p>
        </p:txBody>
      </p:sp>
      <p:grpSp>
        <p:nvGrpSpPr>
          <p:cNvPr id="28" name="Group 27">
            <a:extLst>
              <a:ext uri="{FF2B5EF4-FFF2-40B4-BE49-F238E27FC236}">
                <a16:creationId xmlns:a16="http://schemas.microsoft.com/office/drawing/2014/main" xmlns="" id="{CD6AD898-BFDA-4637-809B-6969A4DFDBF1}"/>
              </a:ext>
            </a:extLst>
          </p:cNvPr>
          <p:cNvGrpSpPr/>
          <p:nvPr/>
        </p:nvGrpSpPr>
        <p:grpSpPr>
          <a:xfrm>
            <a:off x="1463493" y="6359889"/>
            <a:ext cx="9552532" cy="359833"/>
            <a:chOff x="159171" y="3181417"/>
            <a:chExt cx="4778477" cy="180000"/>
          </a:xfrm>
        </p:grpSpPr>
        <p:sp>
          <p:nvSpPr>
            <p:cNvPr id="29" name="Rectangle: Rounded Corners 28">
              <a:extLst>
                <a:ext uri="{FF2B5EF4-FFF2-40B4-BE49-F238E27FC236}">
                  <a16:creationId xmlns:a16="http://schemas.microsoft.com/office/drawing/2014/main" xmlns="" id="{2A8B5BCA-726C-4A63-A06E-53079136C01D}"/>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799" dirty="0" smtClean="0">
                  <a:solidFill>
                    <a:srgbClr val="002060"/>
                  </a:solidFill>
                  <a:latin typeface="Arial" panose="020B0604020202020204" pitchFamily="34" charset="0"/>
                  <a:cs typeface="Arial" panose="020B0604020202020204" pitchFamily="34" charset="0"/>
                </a:rPr>
                <a:t>11</a:t>
              </a:r>
              <a:endParaRPr lang="mn-MN" sz="1799" dirty="0">
                <a:solidFill>
                  <a:srgbClr val="002060"/>
                </a:solidFill>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xmlns="" id="{58289250-100A-4BA7-ABC8-4727095D5519}"/>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BE8D951B-FC5F-4499-8220-3637CFB555EB}"/>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32" name="Diagram 31"/>
          <p:cNvGraphicFramePr/>
          <p:nvPr>
            <p:extLst>
              <p:ext uri="{D42A27DB-BD31-4B8C-83A1-F6EECF244321}">
                <p14:modId xmlns:p14="http://schemas.microsoft.com/office/powerpoint/2010/main" val="4000318376"/>
              </p:ext>
            </p:extLst>
          </p:nvPr>
        </p:nvGraphicFramePr>
        <p:xfrm>
          <a:off x="1648446" y="1165197"/>
          <a:ext cx="8580566" cy="3294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p:cNvSpPr/>
          <p:nvPr/>
        </p:nvSpPr>
        <p:spPr>
          <a:xfrm>
            <a:off x="2215133" y="4731657"/>
            <a:ext cx="8013879" cy="1335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mn-MN" sz="2400" dirty="0" smtClean="0">
                <a:latin typeface="Arial" panose="020B0604020202020204" pitchFamily="34" charset="0"/>
                <a:cs typeface="Arial" panose="020B0604020202020204" pitchFamily="34" charset="0"/>
              </a:rPr>
              <a:t>Үүнээс үйл ажиллагаа явуулж байгаа </a:t>
            </a:r>
            <a:r>
              <a:rPr lang="en-US" sz="2400" dirty="0" smtClean="0">
                <a:latin typeface="Arial" panose="020B0604020202020204" pitchFamily="34" charset="0"/>
                <a:cs typeface="Arial" panose="020B0604020202020204" pitchFamily="34" charset="0"/>
              </a:rPr>
              <a:t>12</a:t>
            </a:r>
            <a:r>
              <a:rPr lang="mn-MN" sz="2400" dirty="0" smtClean="0">
                <a:latin typeface="Arial" panose="020B0604020202020204" pitchFamily="34" charset="0"/>
                <a:cs typeface="Arial" panose="020B0604020202020204" pitchFamily="34" charset="0"/>
              </a:rPr>
              <a:t>, </a:t>
            </a:r>
          </a:p>
          <a:p>
            <a:pPr algn="ctr"/>
            <a:r>
              <a:rPr lang="mn-MN" sz="2400" dirty="0" smtClean="0">
                <a:latin typeface="Arial" panose="020B0604020202020204" pitchFamily="34" charset="0"/>
                <a:cs typeface="Arial" panose="020B0604020202020204" pitchFamily="34" charset="0"/>
              </a:rPr>
              <a:t>Үйл ажиллагаа эхлээгүй 1, </a:t>
            </a:r>
          </a:p>
          <a:p>
            <a:pPr algn="ctr"/>
            <a:r>
              <a:rPr lang="mn-MN" sz="2400" dirty="0" smtClean="0">
                <a:latin typeface="Arial" panose="020B0604020202020204" pitchFamily="34" charset="0"/>
                <a:cs typeface="Arial" panose="020B0604020202020204" pitchFamily="34" charset="0"/>
              </a:rPr>
              <a:t>Аж ахуйн нэгж байна.</a:t>
            </a:r>
            <a:endParaRPr lang="en-US" sz="2400" dirty="0">
              <a:latin typeface="Arial" panose="020B0604020202020204" pitchFamily="34" charset="0"/>
              <a:cs typeface="Arial" panose="020B0604020202020204" pitchFamily="34" charset="0"/>
            </a:endParaRPr>
          </a:p>
        </p:txBody>
      </p:sp>
      <p:pic>
        <p:nvPicPr>
          <p:cNvPr id="13" name="Picture 2" descr="https://scontent.fuln5-1.fna.fbcdn.net/v/t1.15752-9/53088182_2142049762773494_7315051851731173376_n.png?_nc_cat=100&amp;_nc_oc=AQlZ1argn6aE9YTBEltBPwAYXhxrCeEa0mYtdRVoUFx3UkYUosNT8f7hdGs2gCsYz4Q&amp;_nc_ht=scontent.fuln5-1.fna&amp;oh=6addcb20aea9dace9274079b19f6ecfb&amp;oe=5E358C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373" y="138278"/>
            <a:ext cx="1119869" cy="75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1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xmlns="" id="{AF047315-E428-457F-85A8-6F1F6833CD94}"/>
              </a:ext>
            </a:extLst>
          </p:cNvPr>
          <p:cNvSpPr/>
          <p:nvPr/>
        </p:nvSpPr>
        <p:spPr>
          <a:xfrm>
            <a:off x="3919810" y="720456"/>
            <a:ext cx="2159000" cy="575733"/>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765" tIns="91386" rIns="182765" bIns="91386" rtlCol="0" anchor="ctr"/>
          <a:lstStyle/>
          <a:p>
            <a:pPr algn="ctr"/>
            <a:r>
              <a:rPr lang="mn-MN" sz="3998" dirty="0">
                <a:solidFill>
                  <a:schemeClr val="bg1"/>
                </a:solidFill>
                <a:latin typeface="Arial" panose="020B0604020202020204" pitchFamily="34" charset="0"/>
                <a:cs typeface="Arial" panose="020B0604020202020204" pitchFamily="34" charset="0"/>
              </a:rPr>
              <a:t>201</a:t>
            </a:r>
            <a:r>
              <a:rPr lang="en-US" sz="3998" dirty="0">
                <a:solidFill>
                  <a:schemeClr val="bg1"/>
                </a:solidFill>
                <a:latin typeface="Arial" panose="020B0604020202020204" pitchFamily="34" charset="0"/>
                <a:cs typeface="Arial" panose="020B0604020202020204" pitchFamily="34" charset="0"/>
              </a:rPr>
              <a:t>7</a:t>
            </a:r>
            <a:endParaRPr lang="mn-MN" sz="3998" dirty="0">
              <a:solidFill>
                <a:schemeClr val="bg1"/>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xmlns="" id="{142080D8-4F72-42FF-B9C8-72051366D29F}"/>
              </a:ext>
            </a:extLst>
          </p:cNvPr>
          <p:cNvSpPr/>
          <p:nvPr/>
        </p:nvSpPr>
        <p:spPr>
          <a:xfrm>
            <a:off x="7441439" y="712748"/>
            <a:ext cx="2159000" cy="57573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765" tIns="91386" rIns="182765" bIns="91386" rtlCol="0" anchor="ctr"/>
          <a:lstStyle/>
          <a:p>
            <a:pPr algn="ctr"/>
            <a:r>
              <a:rPr lang="mn-MN" sz="3998" dirty="0">
                <a:solidFill>
                  <a:schemeClr val="bg1"/>
                </a:solidFill>
                <a:latin typeface="Arial" panose="020B0604020202020204" pitchFamily="34" charset="0"/>
                <a:cs typeface="Arial" panose="020B0604020202020204" pitchFamily="34" charset="0"/>
              </a:rPr>
              <a:t>2018</a:t>
            </a:r>
          </a:p>
        </p:txBody>
      </p:sp>
      <p:sp>
        <p:nvSpPr>
          <p:cNvPr id="14" name="TextBox 13">
            <a:extLst>
              <a:ext uri="{FF2B5EF4-FFF2-40B4-BE49-F238E27FC236}">
                <a16:creationId xmlns:a16="http://schemas.microsoft.com/office/drawing/2014/main" xmlns="" id="{B4CD4E28-2060-4A8F-B33A-6C7537E21F25}"/>
              </a:ext>
            </a:extLst>
          </p:cNvPr>
          <p:cNvSpPr txBox="1"/>
          <p:nvPr/>
        </p:nvSpPr>
        <p:spPr>
          <a:xfrm>
            <a:off x="5625344" y="1322231"/>
            <a:ext cx="1568514" cy="799790"/>
          </a:xfrm>
          <a:prstGeom prst="rect">
            <a:avLst/>
          </a:prstGeom>
          <a:noFill/>
        </p:spPr>
        <p:txBody>
          <a:bodyPr wrap="square" lIns="182765" tIns="91386" rIns="182765" bIns="91386" rtlCol="0">
            <a:spAutoFit/>
          </a:bodyPr>
          <a:lstStyle/>
          <a:p>
            <a:r>
              <a:rPr lang="en-US" sz="3998" dirty="0" smtClean="0">
                <a:solidFill>
                  <a:schemeClr val="accent2"/>
                </a:solidFill>
                <a:latin typeface="Arial" panose="020B0604020202020204" pitchFamily="34" charset="0"/>
                <a:cs typeface="Arial" panose="020B0604020202020204" pitchFamily="34" charset="0"/>
              </a:rPr>
              <a:t>54</a:t>
            </a:r>
            <a:endParaRPr lang="mn-MN" sz="3998" dirty="0">
              <a:solidFill>
                <a:schemeClr val="accent2"/>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4A9605EC-AE2E-4BFF-A59C-50F6918CC7FE}"/>
              </a:ext>
            </a:extLst>
          </p:cNvPr>
          <p:cNvSpPr txBox="1"/>
          <p:nvPr/>
        </p:nvSpPr>
        <p:spPr>
          <a:xfrm>
            <a:off x="5935045" y="3686858"/>
            <a:ext cx="1258813" cy="799790"/>
          </a:xfrm>
          <a:prstGeom prst="rect">
            <a:avLst/>
          </a:prstGeom>
          <a:noFill/>
        </p:spPr>
        <p:txBody>
          <a:bodyPr wrap="square" lIns="182765" tIns="91386" rIns="182765" bIns="91386" rtlCol="0">
            <a:spAutoFit/>
          </a:bodyPr>
          <a:lstStyle/>
          <a:p>
            <a:r>
              <a:rPr lang="en-US" sz="3998" dirty="0">
                <a:solidFill>
                  <a:schemeClr val="accent2"/>
                </a:solidFill>
                <a:latin typeface="Arial" panose="020B0604020202020204" pitchFamily="34" charset="0"/>
                <a:cs typeface="Arial" panose="020B0604020202020204" pitchFamily="34" charset="0"/>
              </a:rPr>
              <a:t>6</a:t>
            </a:r>
            <a:endParaRPr lang="mn-MN" sz="3998" dirty="0">
              <a:solidFill>
                <a:schemeClr val="accent2"/>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09BEFB00-B7D0-4880-A05E-AD353EC78E96}"/>
              </a:ext>
            </a:extLst>
          </p:cNvPr>
          <p:cNvSpPr txBox="1"/>
          <p:nvPr/>
        </p:nvSpPr>
        <p:spPr>
          <a:xfrm>
            <a:off x="5935044" y="4915472"/>
            <a:ext cx="1506395" cy="799790"/>
          </a:xfrm>
          <a:prstGeom prst="rect">
            <a:avLst/>
          </a:prstGeom>
          <a:noFill/>
        </p:spPr>
        <p:txBody>
          <a:bodyPr wrap="square" lIns="182765" tIns="91386" rIns="182765" bIns="91386" rtlCol="0">
            <a:spAutoFit/>
          </a:bodyPr>
          <a:lstStyle/>
          <a:p>
            <a:r>
              <a:rPr lang="en-US" sz="3998" dirty="0" smtClean="0">
                <a:solidFill>
                  <a:schemeClr val="accent2"/>
                </a:solidFill>
                <a:latin typeface="Arial" panose="020B0604020202020204" pitchFamily="34" charset="0"/>
                <a:cs typeface="Arial" panose="020B0604020202020204" pitchFamily="34" charset="0"/>
              </a:rPr>
              <a:t>40</a:t>
            </a:r>
            <a:endParaRPr lang="mn-MN" sz="3998" dirty="0">
              <a:solidFill>
                <a:schemeClr val="accent2"/>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EFFBCCD4-D8E3-4454-AF57-B7D74226DB5F}"/>
              </a:ext>
            </a:extLst>
          </p:cNvPr>
          <p:cNvSpPr txBox="1"/>
          <p:nvPr/>
        </p:nvSpPr>
        <p:spPr>
          <a:xfrm>
            <a:off x="9099168" y="1322231"/>
            <a:ext cx="1496895" cy="799790"/>
          </a:xfrm>
          <a:prstGeom prst="rect">
            <a:avLst/>
          </a:prstGeom>
          <a:noFill/>
        </p:spPr>
        <p:txBody>
          <a:bodyPr wrap="square" lIns="182765" tIns="91386" rIns="182765" bIns="91386" rtlCol="0">
            <a:spAutoFit/>
          </a:bodyPr>
          <a:lstStyle/>
          <a:p>
            <a:r>
              <a:rPr lang="en-US" sz="3998" dirty="0" smtClean="0">
                <a:solidFill>
                  <a:schemeClr val="accent2"/>
                </a:solidFill>
                <a:latin typeface="Arial" panose="020B0604020202020204" pitchFamily="34" charset="0"/>
                <a:cs typeface="Arial" panose="020B0604020202020204" pitchFamily="34" charset="0"/>
              </a:rPr>
              <a:t>68</a:t>
            </a:r>
            <a:endParaRPr lang="mn-MN" sz="3998" dirty="0">
              <a:solidFill>
                <a:schemeClr val="accent2"/>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xmlns="" id="{F096B540-1C04-4E46-9005-9CB194CC145E}"/>
              </a:ext>
            </a:extLst>
          </p:cNvPr>
          <p:cNvSpPr txBox="1"/>
          <p:nvPr/>
        </p:nvSpPr>
        <p:spPr>
          <a:xfrm>
            <a:off x="9631114" y="2512840"/>
            <a:ext cx="1009183" cy="799790"/>
          </a:xfrm>
          <a:prstGeom prst="rect">
            <a:avLst/>
          </a:prstGeom>
          <a:noFill/>
        </p:spPr>
        <p:txBody>
          <a:bodyPr wrap="square" lIns="182765" tIns="91386" rIns="182765" bIns="91386" rtlCol="0">
            <a:spAutoFit/>
          </a:bodyPr>
          <a:lstStyle/>
          <a:p>
            <a:r>
              <a:rPr lang="mn-MN" sz="3998" dirty="0" smtClean="0">
                <a:solidFill>
                  <a:schemeClr val="accent2"/>
                </a:solidFill>
                <a:latin typeface="Arial" panose="020B0604020202020204" pitchFamily="34" charset="0"/>
                <a:cs typeface="Arial" panose="020B0604020202020204" pitchFamily="34" charset="0"/>
              </a:rPr>
              <a:t>1</a:t>
            </a:r>
            <a:endParaRPr lang="mn-MN" sz="3998" dirty="0">
              <a:solidFill>
                <a:schemeClr val="accent2"/>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xmlns="" id="{56317A7A-2144-4239-9DF5-47240472F404}"/>
              </a:ext>
            </a:extLst>
          </p:cNvPr>
          <p:cNvSpPr txBox="1"/>
          <p:nvPr/>
        </p:nvSpPr>
        <p:spPr>
          <a:xfrm>
            <a:off x="9382885" y="3678368"/>
            <a:ext cx="1258811" cy="799790"/>
          </a:xfrm>
          <a:prstGeom prst="rect">
            <a:avLst/>
          </a:prstGeom>
          <a:noFill/>
        </p:spPr>
        <p:txBody>
          <a:bodyPr wrap="square" lIns="182765" tIns="91386" rIns="182765" bIns="91386" rtlCol="0">
            <a:spAutoFit/>
          </a:bodyPr>
          <a:lstStyle/>
          <a:p>
            <a:r>
              <a:rPr lang="en-US" sz="3998" dirty="0" smtClean="0">
                <a:solidFill>
                  <a:schemeClr val="accent2"/>
                </a:solidFill>
                <a:latin typeface="Arial" panose="020B0604020202020204" pitchFamily="34" charset="0"/>
                <a:cs typeface="Arial" panose="020B0604020202020204" pitchFamily="34" charset="0"/>
              </a:rPr>
              <a:t>11</a:t>
            </a:r>
            <a:endParaRPr lang="mn-MN" sz="3998" dirty="0">
              <a:solidFill>
                <a:schemeClr val="accent2"/>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9D7D870E-BE71-4FD2-BB21-10A6F5353D6B}"/>
              </a:ext>
            </a:extLst>
          </p:cNvPr>
          <p:cNvSpPr txBox="1"/>
          <p:nvPr/>
        </p:nvSpPr>
        <p:spPr>
          <a:xfrm>
            <a:off x="9382883" y="4924651"/>
            <a:ext cx="1517871" cy="799790"/>
          </a:xfrm>
          <a:prstGeom prst="rect">
            <a:avLst/>
          </a:prstGeom>
          <a:noFill/>
        </p:spPr>
        <p:txBody>
          <a:bodyPr wrap="square" lIns="182765" tIns="91386" rIns="182765" bIns="91386" rtlCol="0">
            <a:spAutoFit/>
          </a:bodyPr>
          <a:lstStyle/>
          <a:p>
            <a:r>
              <a:rPr lang="en-US" sz="3998" dirty="0" smtClean="0">
                <a:solidFill>
                  <a:schemeClr val="accent2"/>
                </a:solidFill>
                <a:latin typeface="Arial" panose="020B0604020202020204" pitchFamily="34" charset="0"/>
                <a:cs typeface="Arial" panose="020B0604020202020204" pitchFamily="34" charset="0"/>
              </a:rPr>
              <a:t>39</a:t>
            </a:r>
            <a:endParaRPr lang="mn-MN" sz="3998" dirty="0">
              <a:solidFill>
                <a:schemeClr val="accent2"/>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xmlns="" id="{BD1EB0C4-BB38-494C-9E38-98CB9873D970}"/>
              </a:ext>
            </a:extLst>
          </p:cNvPr>
          <p:cNvSpPr/>
          <p:nvPr/>
        </p:nvSpPr>
        <p:spPr>
          <a:xfrm>
            <a:off x="3443629" y="2112578"/>
            <a:ext cx="7196668" cy="431800"/>
          </a:xfrm>
          <a:prstGeom prst="roundRect">
            <a:avLst/>
          </a:prstGeom>
          <a:solidFill>
            <a:schemeClr val="bg1"/>
          </a:solidFill>
          <a:ln>
            <a:solidFill>
              <a:srgbClr val="56B98A"/>
            </a:solidFill>
          </a:ln>
        </p:spPr>
        <p:style>
          <a:lnRef idx="2">
            <a:schemeClr val="accent1">
              <a:shade val="50000"/>
            </a:schemeClr>
          </a:lnRef>
          <a:fillRef idx="1">
            <a:schemeClr val="accent1"/>
          </a:fillRef>
          <a:effectRef idx="0">
            <a:schemeClr val="accent1"/>
          </a:effectRef>
          <a:fontRef idx="minor">
            <a:schemeClr val="lt1"/>
          </a:fontRef>
        </p:style>
        <p:txBody>
          <a:bodyPr lIns="182765" tIns="91386" rIns="182765" bIns="91386" rtlCol="0" anchor="ctr"/>
          <a:lstStyle/>
          <a:p>
            <a:pPr algn="ctr"/>
            <a:r>
              <a:rPr lang="mn-MN" sz="2399" dirty="0">
                <a:solidFill>
                  <a:srgbClr val="56B98A"/>
                </a:solidFill>
                <a:latin typeface="Arial" panose="020B0604020202020204" pitchFamily="34" charset="0"/>
                <a:cs typeface="Arial" panose="020B0604020202020204" pitchFamily="34" charset="0"/>
              </a:rPr>
              <a:t>Өрх толгойлсон эхийн тоо</a:t>
            </a:r>
          </a:p>
        </p:txBody>
      </p:sp>
      <p:sp>
        <p:nvSpPr>
          <p:cNvPr id="23" name="Rectangle: Rounded Corners 22">
            <a:extLst>
              <a:ext uri="{FF2B5EF4-FFF2-40B4-BE49-F238E27FC236}">
                <a16:creationId xmlns:a16="http://schemas.microsoft.com/office/drawing/2014/main" xmlns="" id="{807FB916-B245-4BD7-823E-80EAF919F7AB}"/>
              </a:ext>
            </a:extLst>
          </p:cNvPr>
          <p:cNvSpPr/>
          <p:nvPr/>
        </p:nvSpPr>
        <p:spPr>
          <a:xfrm>
            <a:off x="3399395" y="3268198"/>
            <a:ext cx="7196668" cy="431800"/>
          </a:xfrm>
          <a:prstGeom prst="roundRect">
            <a:avLst/>
          </a:prstGeom>
          <a:solidFill>
            <a:schemeClr val="bg1"/>
          </a:solidFill>
          <a:ln>
            <a:solidFill>
              <a:srgbClr val="4E72BF"/>
            </a:solidFill>
          </a:ln>
        </p:spPr>
        <p:style>
          <a:lnRef idx="2">
            <a:schemeClr val="accent1">
              <a:shade val="50000"/>
            </a:schemeClr>
          </a:lnRef>
          <a:fillRef idx="1">
            <a:schemeClr val="accent1"/>
          </a:fillRef>
          <a:effectRef idx="0">
            <a:schemeClr val="accent1"/>
          </a:effectRef>
          <a:fontRef idx="minor">
            <a:schemeClr val="lt1"/>
          </a:fontRef>
        </p:style>
        <p:txBody>
          <a:bodyPr lIns="182765" tIns="91386" rIns="182765" bIns="91386" rtlCol="0" anchor="ctr"/>
          <a:lstStyle/>
          <a:p>
            <a:pPr algn="ctr"/>
            <a:r>
              <a:rPr lang="mn-MN" sz="2399" dirty="0">
                <a:solidFill>
                  <a:srgbClr val="4E72BF"/>
                </a:solidFill>
                <a:latin typeface="Arial" panose="020B0604020202020204" pitchFamily="34" charset="0"/>
                <a:cs typeface="Arial" panose="020B0604020202020204" pitchFamily="34" charset="0"/>
              </a:rPr>
              <a:t>Бүтэн өнчин хүүхдийн тоо</a:t>
            </a:r>
          </a:p>
        </p:txBody>
      </p:sp>
      <p:sp>
        <p:nvSpPr>
          <p:cNvPr id="24" name="Rectangle: Rounded Corners 23">
            <a:extLst>
              <a:ext uri="{FF2B5EF4-FFF2-40B4-BE49-F238E27FC236}">
                <a16:creationId xmlns:a16="http://schemas.microsoft.com/office/drawing/2014/main" xmlns="" id="{41F78785-864A-4F32-AF0B-00AA65786249}"/>
              </a:ext>
            </a:extLst>
          </p:cNvPr>
          <p:cNvSpPr/>
          <p:nvPr/>
        </p:nvSpPr>
        <p:spPr>
          <a:xfrm>
            <a:off x="3399395" y="4486706"/>
            <a:ext cx="7196668" cy="431800"/>
          </a:xfrm>
          <a:prstGeom prst="roundRect">
            <a:avLst/>
          </a:prstGeom>
          <a:solidFill>
            <a:schemeClr val="bg1"/>
          </a:solidFill>
          <a:ln>
            <a:solidFill>
              <a:srgbClr val="82C041"/>
            </a:solidFill>
          </a:ln>
        </p:spPr>
        <p:style>
          <a:lnRef idx="2">
            <a:schemeClr val="accent1">
              <a:shade val="50000"/>
            </a:schemeClr>
          </a:lnRef>
          <a:fillRef idx="1">
            <a:schemeClr val="accent1"/>
          </a:fillRef>
          <a:effectRef idx="0">
            <a:schemeClr val="accent1"/>
          </a:effectRef>
          <a:fontRef idx="minor">
            <a:schemeClr val="lt1"/>
          </a:fontRef>
        </p:style>
        <p:txBody>
          <a:bodyPr lIns="182765" tIns="91386" rIns="182765" bIns="91386" rtlCol="0" anchor="ctr"/>
          <a:lstStyle/>
          <a:p>
            <a:pPr algn="ctr"/>
            <a:r>
              <a:rPr lang="mn-MN" sz="2399" dirty="0">
                <a:solidFill>
                  <a:srgbClr val="82C041"/>
                </a:solidFill>
                <a:latin typeface="Arial" panose="020B0604020202020204" pitchFamily="34" charset="0"/>
                <a:cs typeface="Arial" panose="020B0604020202020204" pitchFamily="34" charset="0"/>
              </a:rPr>
              <a:t>Хагас өнчин хүүхдийн тоо</a:t>
            </a:r>
          </a:p>
        </p:txBody>
      </p:sp>
      <p:sp>
        <p:nvSpPr>
          <p:cNvPr id="25" name="Rectangle: Rounded Corners 24">
            <a:extLst>
              <a:ext uri="{FF2B5EF4-FFF2-40B4-BE49-F238E27FC236}">
                <a16:creationId xmlns:a16="http://schemas.microsoft.com/office/drawing/2014/main" xmlns="" id="{DD9E70EE-0AFE-4E92-9BFB-167C2A361A3D}"/>
              </a:ext>
            </a:extLst>
          </p:cNvPr>
          <p:cNvSpPr/>
          <p:nvPr/>
        </p:nvSpPr>
        <p:spPr>
          <a:xfrm>
            <a:off x="3407395" y="5695389"/>
            <a:ext cx="7196668" cy="431800"/>
          </a:xfrm>
          <a:prstGeom prst="roundRect">
            <a:avLst/>
          </a:prstGeom>
          <a:solidFill>
            <a:schemeClr val="bg1"/>
          </a:solidFill>
          <a:ln>
            <a:solidFill>
              <a:srgbClr val="54BA8B"/>
            </a:solidFill>
          </a:ln>
        </p:spPr>
        <p:style>
          <a:lnRef idx="2">
            <a:schemeClr val="accent1">
              <a:shade val="50000"/>
            </a:schemeClr>
          </a:lnRef>
          <a:fillRef idx="1">
            <a:schemeClr val="accent1"/>
          </a:fillRef>
          <a:effectRef idx="0">
            <a:schemeClr val="accent1"/>
          </a:effectRef>
          <a:fontRef idx="minor">
            <a:schemeClr val="lt1"/>
          </a:fontRef>
        </p:style>
        <p:txBody>
          <a:bodyPr lIns="182765" tIns="91386" rIns="182765" bIns="91386" rtlCol="0" anchor="ctr"/>
          <a:lstStyle/>
          <a:p>
            <a:pPr algn="ctr"/>
            <a:r>
              <a:rPr lang="mn-MN" sz="2399" dirty="0">
                <a:solidFill>
                  <a:srgbClr val="54BA8B"/>
                </a:solidFill>
                <a:latin typeface="Arial" panose="020B0604020202020204" pitchFamily="34" charset="0"/>
                <a:cs typeface="Arial" panose="020B0604020202020204" pitchFamily="34" charset="0"/>
              </a:rPr>
              <a:t>Өрх үүсгэн ганц биеэр амьдардаг өндөр настан</a:t>
            </a:r>
          </a:p>
        </p:txBody>
      </p:sp>
      <p:pic>
        <p:nvPicPr>
          <p:cNvPr id="26" name="Picture 2" descr="C:\Users\khorolmaa.NSO\Desktop\info-2017.jpg">
            <a:extLst>
              <a:ext uri="{FF2B5EF4-FFF2-40B4-BE49-F238E27FC236}">
                <a16:creationId xmlns:a16="http://schemas.microsoft.com/office/drawing/2014/main" xmlns="" id="{7C3CA91B-BBDE-479A-B27D-D53AD024BB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85" t="68566" r="83553" b="14973"/>
          <a:stretch/>
        </p:blipFill>
        <p:spPr bwMode="auto">
          <a:xfrm>
            <a:off x="2270229" y="5049224"/>
            <a:ext cx="693503" cy="115146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khorolmaa.NSO\Desktop\info-2017.jpg">
            <a:extLst>
              <a:ext uri="{FF2B5EF4-FFF2-40B4-BE49-F238E27FC236}">
                <a16:creationId xmlns:a16="http://schemas.microsoft.com/office/drawing/2014/main" xmlns="" id="{4C780D44-089E-4794-98E5-3707D0A291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92" t="22059" r="81784" b="61480"/>
          <a:stretch/>
        </p:blipFill>
        <p:spPr bwMode="auto">
          <a:xfrm>
            <a:off x="2220107" y="1392911"/>
            <a:ext cx="865050" cy="115146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khorolmaa.NSO\Desktop\info-2017.jpg">
            <a:extLst>
              <a:ext uri="{FF2B5EF4-FFF2-40B4-BE49-F238E27FC236}">
                <a16:creationId xmlns:a16="http://schemas.microsoft.com/office/drawing/2014/main" xmlns="" id="{B4AC5A45-BB70-43B7-834F-008ADAB230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35" t="40215" r="82840" b="48551"/>
          <a:stretch/>
        </p:blipFill>
        <p:spPr bwMode="auto">
          <a:xfrm>
            <a:off x="2087171" y="2767252"/>
            <a:ext cx="1059627" cy="100753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khorolmaa.NSO\Desktop\info-2017.jpg">
            <a:extLst>
              <a:ext uri="{FF2B5EF4-FFF2-40B4-BE49-F238E27FC236}">
                <a16:creationId xmlns:a16="http://schemas.microsoft.com/office/drawing/2014/main" xmlns="" id="{B38361C0-8449-4D65-B612-5347DE6BC8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35" t="52715" r="80899" b="31715"/>
          <a:stretch/>
        </p:blipFill>
        <p:spPr bwMode="auto">
          <a:xfrm>
            <a:off x="2114065" y="3867049"/>
            <a:ext cx="1006024" cy="1151467"/>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Rounded Corners 29">
            <a:extLst>
              <a:ext uri="{FF2B5EF4-FFF2-40B4-BE49-F238E27FC236}">
                <a16:creationId xmlns:a16="http://schemas.microsoft.com/office/drawing/2014/main" xmlns="" id="{E0CF3DDD-1CD3-4517-87A5-F0C8EFFAC411}"/>
              </a:ext>
            </a:extLst>
          </p:cNvPr>
          <p:cNvSpPr/>
          <p:nvPr/>
        </p:nvSpPr>
        <p:spPr>
          <a:xfrm rot="16200000">
            <a:off x="-622272" y="3498450"/>
            <a:ext cx="4821768" cy="4318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765" tIns="91386" rIns="182765" bIns="91386" rtlCol="0" anchor="ctr"/>
          <a:lstStyle/>
          <a:p>
            <a:pPr algn="ctr"/>
            <a:r>
              <a:rPr lang="mn-MN" sz="2799" dirty="0">
                <a:solidFill>
                  <a:schemeClr val="bg1"/>
                </a:solidFill>
                <a:latin typeface="Arial" panose="020B0604020202020204" pitchFamily="34" charset="0"/>
                <a:cs typeface="Arial" panose="020B0604020202020204" pitchFamily="34" charset="0"/>
              </a:rPr>
              <a:t>Нийгмийн зарим үзүүлэлт</a:t>
            </a:r>
          </a:p>
        </p:txBody>
      </p:sp>
      <p:sp>
        <p:nvSpPr>
          <p:cNvPr id="3" name="Arrow: Down 2">
            <a:extLst>
              <a:ext uri="{FF2B5EF4-FFF2-40B4-BE49-F238E27FC236}">
                <a16:creationId xmlns:a16="http://schemas.microsoft.com/office/drawing/2014/main" xmlns="" id="{C50F08CC-35B6-4A7F-956F-EE286346EAF5}"/>
              </a:ext>
            </a:extLst>
          </p:cNvPr>
          <p:cNvSpPr/>
          <p:nvPr/>
        </p:nvSpPr>
        <p:spPr>
          <a:xfrm rot="10800000">
            <a:off x="8520939" y="1395724"/>
            <a:ext cx="431800" cy="57573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765" tIns="91386" rIns="182765" bIns="91386" rtlCol="0" anchor="ctr"/>
          <a:lstStyle/>
          <a:p>
            <a:pPr algn="ctr"/>
            <a:endParaRPr lang="mn-MN" sz="3598"/>
          </a:p>
        </p:txBody>
      </p:sp>
      <p:sp>
        <p:nvSpPr>
          <p:cNvPr id="33" name="Arrow: Down 32">
            <a:extLst>
              <a:ext uri="{FF2B5EF4-FFF2-40B4-BE49-F238E27FC236}">
                <a16:creationId xmlns:a16="http://schemas.microsoft.com/office/drawing/2014/main" xmlns="" id="{788E68E8-E907-4193-A04E-5AAFB2E2B31D}"/>
              </a:ext>
            </a:extLst>
          </p:cNvPr>
          <p:cNvSpPr/>
          <p:nvPr/>
        </p:nvSpPr>
        <p:spPr>
          <a:xfrm rot="10800000">
            <a:off x="8520939" y="5037586"/>
            <a:ext cx="431800" cy="57573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765" tIns="91386" rIns="182765" bIns="91386" rtlCol="0" anchor="ctr"/>
          <a:lstStyle/>
          <a:p>
            <a:pPr algn="ctr"/>
            <a:endParaRPr lang="mn-MN" sz="3598"/>
          </a:p>
        </p:txBody>
      </p:sp>
      <p:grpSp>
        <p:nvGrpSpPr>
          <p:cNvPr id="41" name="Group 40">
            <a:extLst>
              <a:ext uri="{FF2B5EF4-FFF2-40B4-BE49-F238E27FC236}">
                <a16:creationId xmlns:a16="http://schemas.microsoft.com/office/drawing/2014/main" xmlns="" id="{34465BAB-A156-42F4-B598-3A219F202FE1}"/>
              </a:ext>
            </a:extLst>
          </p:cNvPr>
          <p:cNvGrpSpPr/>
          <p:nvPr/>
        </p:nvGrpSpPr>
        <p:grpSpPr>
          <a:xfrm>
            <a:off x="1863414" y="138278"/>
            <a:ext cx="9037332" cy="338425"/>
            <a:chOff x="359227" y="69171"/>
            <a:chExt cx="4520758" cy="169291"/>
          </a:xfrm>
        </p:grpSpPr>
        <p:cxnSp>
          <p:nvCxnSpPr>
            <p:cNvPr id="43" name="Straight Connector 42">
              <a:extLst>
                <a:ext uri="{FF2B5EF4-FFF2-40B4-BE49-F238E27FC236}">
                  <a16:creationId xmlns:a16="http://schemas.microsoft.com/office/drawing/2014/main" xmlns="" id="{7AA00AA1-4B93-4276-B2E5-F41F73EA1685}"/>
                </a:ext>
              </a:extLst>
            </p:cNvPr>
            <p:cNvCxnSpPr>
              <a:cxnSpLocks/>
            </p:cNvCxnSpPr>
            <p:nvPr/>
          </p:nvCxnSpPr>
          <p:spPr>
            <a:xfrm flipH="1">
              <a:off x="359227" y="176893"/>
              <a:ext cx="2880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xmlns="" id="{A39705EF-A8BD-4F3A-8409-48270D2E5B9F}"/>
                </a:ext>
              </a:extLst>
            </p:cNvPr>
            <p:cNvSpPr txBox="1"/>
            <p:nvPr/>
          </p:nvSpPr>
          <p:spPr>
            <a:xfrm>
              <a:off x="3201718" y="69171"/>
              <a:ext cx="1678267" cy="169291"/>
            </a:xfrm>
            <a:prstGeom prst="rect">
              <a:avLst/>
            </a:prstGeom>
            <a:noFill/>
          </p:spPr>
          <p:txBody>
            <a:bodyPr wrap="square" rtlCol="0">
              <a:spAutoFit/>
            </a:bodyPr>
            <a:lstStyle/>
            <a:p>
              <a:r>
                <a:rPr lang="mn-MN" sz="1599" dirty="0">
                  <a:solidFill>
                    <a:schemeClr val="accent2">
                      <a:lumMod val="75000"/>
                    </a:schemeClr>
                  </a:solidFill>
                  <a:latin typeface="Arial" panose="020B0604020202020204" pitchFamily="34" charset="0"/>
                  <a:cs typeface="Arial" panose="020B0604020202020204" pitchFamily="34" charset="0"/>
                </a:rPr>
                <a:t>НИЙГМИЙН ЗАРИМ ҮЗҮҮЛЭЛТ</a:t>
              </a:r>
            </a:p>
          </p:txBody>
        </p:sp>
      </p:grpSp>
      <p:grpSp>
        <p:nvGrpSpPr>
          <p:cNvPr id="45" name="Group 44">
            <a:extLst>
              <a:ext uri="{FF2B5EF4-FFF2-40B4-BE49-F238E27FC236}">
                <a16:creationId xmlns:a16="http://schemas.microsoft.com/office/drawing/2014/main" xmlns="" id="{19D75934-A058-4D76-9D41-8BFBBCAC3659}"/>
              </a:ext>
            </a:extLst>
          </p:cNvPr>
          <p:cNvGrpSpPr/>
          <p:nvPr/>
        </p:nvGrpSpPr>
        <p:grpSpPr>
          <a:xfrm>
            <a:off x="1463493" y="6359889"/>
            <a:ext cx="9552532" cy="359833"/>
            <a:chOff x="159171" y="3181417"/>
            <a:chExt cx="4778477" cy="180000"/>
          </a:xfrm>
        </p:grpSpPr>
        <p:sp>
          <p:nvSpPr>
            <p:cNvPr id="46" name="Rectangle: Rounded Corners 45">
              <a:extLst>
                <a:ext uri="{FF2B5EF4-FFF2-40B4-BE49-F238E27FC236}">
                  <a16:creationId xmlns:a16="http://schemas.microsoft.com/office/drawing/2014/main" xmlns="" id="{57A7458D-AF5D-4830-BA8A-529EC1990BC9}"/>
                </a:ext>
              </a:extLst>
            </p:cNvPr>
            <p:cNvSpPr/>
            <p:nvPr/>
          </p:nvSpPr>
          <p:spPr>
            <a:xfrm>
              <a:off x="4311361" y="3181417"/>
              <a:ext cx="360000" cy="180000"/>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dirty="0" smtClean="0">
                  <a:solidFill>
                    <a:schemeClr val="accent2">
                      <a:lumMod val="75000"/>
                    </a:schemeClr>
                  </a:solidFill>
                  <a:latin typeface="Arial" panose="020B0604020202020204" pitchFamily="34" charset="0"/>
                  <a:cs typeface="Arial" panose="020B0604020202020204" pitchFamily="34" charset="0"/>
                </a:rPr>
                <a:t>1</a:t>
              </a:r>
              <a:r>
                <a:rPr lang="mn-MN" sz="1799" dirty="0">
                  <a:solidFill>
                    <a:schemeClr val="accent2">
                      <a:lumMod val="75000"/>
                    </a:schemeClr>
                  </a:solidFill>
                  <a:latin typeface="Arial" panose="020B0604020202020204" pitchFamily="34" charset="0"/>
                  <a:cs typeface="Arial" panose="020B0604020202020204" pitchFamily="34" charset="0"/>
                </a:rPr>
                <a:t>2</a:t>
              </a:r>
            </a:p>
          </p:txBody>
        </p:sp>
        <p:cxnSp>
          <p:nvCxnSpPr>
            <p:cNvPr id="47" name="Straight Connector 46">
              <a:extLst>
                <a:ext uri="{FF2B5EF4-FFF2-40B4-BE49-F238E27FC236}">
                  <a16:creationId xmlns:a16="http://schemas.microsoft.com/office/drawing/2014/main" xmlns="" id="{E9988FCA-EE5A-4E28-8459-41EAC493CF74}"/>
                </a:ext>
              </a:extLst>
            </p:cNvPr>
            <p:cNvCxnSpPr>
              <a:cxnSpLocks/>
            </p:cNvCxnSpPr>
            <p:nvPr/>
          </p:nvCxnSpPr>
          <p:spPr>
            <a:xfrm flipV="1">
              <a:off x="159171" y="3271417"/>
              <a:ext cx="4140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AB8D970A-7AD5-4F4F-8090-43D948F0A8EF}"/>
                </a:ext>
              </a:extLst>
            </p:cNvPr>
            <p:cNvCxnSpPr>
              <a:cxnSpLocks/>
            </p:cNvCxnSpPr>
            <p:nvPr/>
          </p:nvCxnSpPr>
          <p:spPr>
            <a:xfrm flipV="1">
              <a:off x="4685648" y="3271417"/>
              <a:ext cx="252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35" name="Arrow: Down 2">
            <a:extLst>
              <a:ext uri="{FF2B5EF4-FFF2-40B4-BE49-F238E27FC236}">
                <a16:creationId xmlns:a16="http://schemas.microsoft.com/office/drawing/2014/main" xmlns="" id="{C50F08CC-35B6-4A7F-956F-EE286346EAF5}"/>
              </a:ext>
            </a:extLst>
          </p:cNvPr>
          <p:cNvSpPr/>
          <p:nvPr/>
        </p:nvSpPr>
        <p:spPr>
          <a:xfrm rot="10800000">
            <a:off x="8517841" y="2610397"/>
            <a:ext cx="431800" cy="57573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765" tIns="91386" rIns="182765" bIns="91386" rtlCol="0" anchor="ctr"/>
          <a:lstStyle/>
          <a:p>
            <a:pPr algn="ctr"/>
            <a:endParaRPr lang="mn-MN" sz="3598"/>
          </a:p>
        </p:txBody>
      </p:sp>
      <p:sp>
        <p:nvSpPr>
          <p:cNvPr id="36" name="Arrow: Down 2">
            <a:extLst>
              <a:ext uri="{FF2B5EF4-FFF2-40B4-BE49-F238E27FC236}">
                <a16:creationId xmlns:a16="http://schemas.microsoft.com/office/drawing/2014/main" xmlns="" id="{C50F08CC-35B6-4A7F-956F-EE286346EAF5}"/>
              </a:ext>
            </a:extLst>
          </p:cNvPr>
          <p:cNvSpPr/>
          <p:nvPr/>
        </p:nvSpPr>
        <p:spPr>
          <a:xfrm rot="10800000">
            <a:off x="8517841" y="3751247"/>
            <a:ext cx="431800" cy="57573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765" tIns="91386" rIns="182765" bIns="91386" rtlCol="0" anchor="ctr"/>
          <a:lstStyle/>
          <a:p>
            <a:pPr algn="ctr"/>
            <a:endParaRPr lang="mn-MN" sz="3598"/>
          </a:p>
        </p:txBody>
      </p:sp>
      <p:pic>
        <p:nvPicPr>
          <p:cNvPr id="34" name="Picture 2" descr="https://scontent.fuln5-1.fna.fbcdn.net/v/t1.15752-9/53088182_2142049762773494_7315051851731173376_n.png?_nc_cat=100&amp;_nc_oc=AQlZ1argn6aE9YTBEltBPwAYXhxrCeEa0mYtdRVoUFx3UkYUosNT8f7hdGs2gCsYz4Q&amp;_nc_ht=scontent.fuln5-1.fna&amp;oh=6addcb20aea9dace9274079b19f6ecfb&amp;oe=5E358C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373" y="138278"/>
            <a:ext cx="1119869" cy="75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533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1842003" y="351204"/>
            <a:ext cx="6554358" cy="16942"/>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8361735" y="138278"/>
            <a:ext cx="2532088" cy="430650"/>
          </a:xfrm>
          <a:prstGeom prst="rect">
            <a:avLst/>
          </a:prstGeom>
          <a:noFill/>
        </p:spPr>
        <p:txBody>
          <a:bodyPr wrap="square" lIns="182765" tIns="91386" rIns="182765" bIns="91386" rtlCol="0">
            <a:spAutoFit/>
          </a:bodyPr>
          <a:lstStyle/>
          <a:p>
            <a:r>
              <a:rPr lang="mn-MN" sz="1599" dirty="0">
                <a:solidFill>
                  <a:srgbClr val="002060"/>
                </a:solidFill>
                <a:latin typeface="Arial" panose="020B0604020202020204" pitchFamily="34" charset="0"/>
                <a:cs typeface="Arial" panose="020B0604020202020204" pitchFamily="34" charset="0"/>
              </a:rPr>
              <a:t>БОЛОВСРОЛ-201</a:t>
            </a:r>
            <a:r>
              <a:rPr lang="en-US" sz="1599" dirty="0">
                <a:solidFill>
                  <a:srgbClr val="002060"/>
                </a:solidFill>
                <a:latin typeface="Arial" panose="020B0604020202020204" pitchFamily="34" charset="0"/>
                <a:cs typeface="Arial" panose="020B0604020202020204" pitchFamily="34" charset="0"/>
              </a:rPr>
              <a:t>8</a:t>
            </a:r>
            <a:r>
              <a:rPr lang="mn-MN" sz="1599" dirty="0">
                <a:solidFill>
                  <a:srgbClr val="002060"/>
                </a:solidFill>
                <a:latin typeface="Arial" panose="020B0604020202020204" pitchFamily="34" charset="0"/>
                <a:cs typeface="Arial" panose="020B0604020202020204" pitchFamily="34" charset="0"/>
              </a:rPr>
              <a:t> он</a:t>
            </a:r>
          </a:p>
        </p:txBody>
      </p:sp>
      <p:pic>
        <p:nvPicPr>
          <p:cNvPr id="8" name="Picture 7">
            <a:extLst>
              <a:ext uri="{FF2B5EF4-FFF2-40B4-BE49-F238E27FC236}">
                <a16:creationId xmlns:a16="http://schemas.microsoft.com/office/drawing/2014/main" xmlns="" id="{5BBB5EA2-BE57-4F2D-9AB0-EBFFA3D5297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048" t="64948" r="59109" b="30338"/>
          <a:stretch/>
        </p:blipFill>
        <p:spPr>
          <a:xfrm>
            <a:off x="5982697" y="2140102"/>
            <a:ext cx="932594" cy="863600"/>
          </a:xfrm>
          <a:prstGeom prst="rect">
            <a:avLst/>
          </a:prstGeom>
        </p:spPr>
      </p:pic>
      <p:pic>
        <p:nvPicPr>
          <p:cNvPr id="11" name="Picture 10">
            <a:extLst>
              <a:ext uri="{FF2B5EF4-FFF2-40B4-BE49-F238E27FC236}">
                <a16:creationId xmlns:a16="http://schemas.microsoft.com/office/drawing/2014/main" xmlns="" id="{4A4AEDD8-EE99-4581-8DD2-842FFED5EA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081" t="56965" r="59760" b="37830"/>
          <a:stretch/>
        </p:blipFill>
        <p:spPr>
          <a:xfrm>
            <a:off x="2028124" y="674421"/>
            <a:ext cx="717578" cy="719667"/>
          </a:xfrm>
          <a:prstGeom prst="rect">
            <a:avLst/>
          </a:prstGeom>
        </p:spPr>
      </p:pic>
      <p:pic>
        <p:nvPicPr>
          <p:cNvPr id="15" name="Picture 14">
            <a:extLst>
              <a:ext uri="{FF2B5EF4-FFF2-40B4-BE49-F238E27FC236}">
                <a16:creationId xmlns:a16="http://schemas.microsoft.com/office/drawing/2014/main" xmlns="" id="{D9145303-EE96-4AC5-8D50-1ED884D538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2639" y="674421"/>
            <a:ext cx="2269165" cy="1655234"/>
          </a:xfrm>
          <a:prstGeom prst="rect">
            <a:avLst/>
          </a:prstGeom>
        </p:spPr>
      </p:pic>
      <p:sp>
        <p:nvSpPr>
          <p:cNvPr id="20" name="TextBox 19">
            <a:extLst>
              <a:ext uri="{FF2B5EF4-FFF2-40B4-BE49-F238E27FC236}">
                <a16:creationId xmlns:a16="http://schemas.microsoft.com/office/drawing/2014/main" xmlns="" id="{A690A178-9320-4F0C-962B-B48409144BA8}"/>
              </a:ext>
            </a:extLst>
          </p:cNvPr>
          <p:cNvSpPr txBox="1"/>
          <p:nvPr/>
        </p:nvSpPr>
        <p:spPr>
          <a:xfrm>
            <a:off x="2910420" y="694125"/>
            <a:ext cx="3687291" cy="1107758"/>
          </a:xfrm>
          <a:prstGeom prst="rect">
            <a:avLst/>
          </a:prstGeom>
          <a:noFill/>
        </p:spPr>
        <p:txBody>
          <a:bodyPr wrap="square" lIns="182765" tIns="91386" rIns="182765" bIns="91386" rtlCol="0">
            <a:spAutoFit/>
          </a:bodyPr>
          <a:lstStyle/>
          <a:p>
            <a:pPr algn="just"/>
            <a:r>
              <a:rPr lang="mn-MN" dirty="0">
                <a:solidFill>
                  <a:srgbClr val="F15A29"/>
                </a:solidFill>
                <a:latin typeface="Arial" panose="020B0604020202020204" pitchFamily="34" charset="0"/>
                <a:cs typeface="Arial" panose="020B0604020202020204" pitchFamily="34" charset="0"/>
              </a:rPr>
              <a:t>Сургуулийн өмнөх боловсролын байгууллагын үндсэн багш</a:t>
            </a:r>
            <a:r>
              <a:rPr lang="mn-MN" dirty="0">
                <a:solidFill>
                  <a:schemeClr val="accent1"/>
                </a:solidFill>
                <a:latin typeface="Arial" panose="020B0604020202020204" pitchFamily="34" charset="0"/>
                <a:cs typeface="Arial" panose="020B0604020202020204" pitchFamily="34" charset="0"/>
              </a:rPr>
              <a:t>  </a:t>
            </a:r>
            <a:r>
              <a:rPr lang="en-US" sz="2399" dirty="0">
                <a:solidFill>
                  <a:srgbClr val="002060"/>
                </a:solidFill>
                <a:latin typeface="Arial" panose="020B0604020202020204" pitchFamily="34" charset="0"/>
                <a:cs typeface="Arial" panose="020B0604020202020204" pitchFamily="34" charset="0"/>
              </a:rPr>
              <a:t>4</a:t>
            </a:r>
            <a:endParaRPr lang="mn-MN" sz="2799" dirty="0">
              <a:solidFill>
                <a:srgbClr val="00206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0111F042-C7A1-428E-AB5A-56A63787F454}"/>
              </a:ext>
            </a:extLst>
          </p:cNvPr>
          <p:cNvSpPr txBox="1"/>
          <p:nvPr/>
        </p:nvSpPr>
        <p:spPr>
          <a:xfrm>
            <a:off x="1581428" y="2096359"/>
            <a:ext cx="3530671" cy="1015554"/>
          </a:xfrm>
          <a:prstGeom prst="rect">
            <a:avLst/>
          </a:prstGeom>
          <a:noFill/>
        </p:spPr>
        <p:txBody>
          <a:bodyPr wrap="square" lIns="182765" tIns="91386" rIns="182765" bIns="91386" rtlCol="0">
            <a:spAutoFit/>
          </a:bodyPr>
          <a:lstStyle/>
          <a:p>
            <a:pPr algn="r"/>
            <a:r>
              <a:rPr lang="mn-MN" dirty="0">
                <a:solidFill>
                  <a:srgbClr val="DA1AAF"/>
                </a:solidFill>
                <a:latin typeface="Arial" panose="020B0604020202020204" pitchFamily="34" charset="0"/>
                <a:cs typeface="Arial" panose="020B0604020202020204" pitchFamily="34" charset="0"/>
              </a:rPr>
              <a:t>Сургуулийн өмнөх боловсролын байгууллагад хамрагдсан </a:t>
            </a:r>
            <a:r>
              <a:rPr lang="mn-MN" dirty="0" smtClean="0">
                <a:solidFill>
                  <a:srgbClr val="DA1AAF"/>
                </a:solidFill>
                <a:latin typeface="Arial" panose="020B0604020202020204" pitchFamily="34" charset="0"/>
                <a:cs typeface="Arial" panose="020B0604020202020204" pitchFamily="34" charset="0"/>
              </a:rPr>
              <a:t>хүүхэд</a:t>
            </a:r>
            <a:r>
              <a:rPr lang="en-US" dirty="0" smtClean="0">
                <a:solidFill>
                  <a:srgbClr val="DA1AAF"/>
                </a:solidFill>
                <a:latin typeface="Arial" panose="020B0604020202020204" pitchFamily="34" charset="0"/>
                <a:cs typeface="Arial" panose="020B0604020202020204" pitchFamily="34" charset="0"/>
              </a:rPr>
              <a:t> </a:t>
            </a:r>
            <a:r>
              <a:rPr lang="en-US" sz="1599" dirty="0" smtClean="0">
                <a:solidFill>
                  <a:srgbClr val="DA1AAF"/>
                </a:solidFill>
                <a:latin typeface="Arial" panose="020B0604020202020204" pitchFamily="34" charset="0"/>
                <a:cs typeface="Arial" panose="020B0604020202020204" pitchFamily="34" charset="0"/>
              </a:rPr>
              <a:t>147 </a:t>
            </a:r>
            <a:r>
              <a:rPr lang="mn-MN" sz="1799" dirty="0" smtClean="0">
                <a:solidFill>
                  <a:schemeClr val="accent1"/>
                </a:solidFill>
                <a:latin typeface="Arial" panose="020B0604020202020204" pitchFamily="34" charset="0"/>
                <a:cs typeface="Arial" panose="020B0604020202020204" pitchFamily="34" charset="0"/>
              </a:rPr>
              <a:t>     </a:t>
            </a:r>
            <a:endParaRPr lang="mn-MN" sz="2799" dirty="0">
              <a:solidFill>
                <a:srgbClr val="00206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4220990D-01A5-4972-A4F0-BF21F345DA5B}"/>
              </a:ext>
            </a:extLst>
          </p:cNvPr>
          <p:cNvSpPr txBox="1"/>
          <p:nvPr/>
        </p:nvSpPr>
        <p:spPr>
          <a:xfrm>
            <a:off x="6597711" y="694124"/>
            <a:ext cx="1694931" cy="1754089"/>
          </a:xfrm>
          <a:prstGeom prst="rect">
            <a:avLst/>
          </a:prstGeom>
          <a:noFill/>
        </p:spPr>
        <p:txBody>
          <a:bodyPr wrap="square" lIns="182765" tIns="91386" rIns="182765" bIns="91386" rtlCol="0">
            <a:spAutoFit/>
          </a:bodyPr>
          <a:lstStyle/>
          <a:p>
            <a:pPr algn="just"/>
            <a:r>
              <a:rPr lang="mn-MN" dirty="0">
                <a:solidFill>
                  <a:schemeClr val="accent1"/>
                </a:solidFill>
                <a:latin typeface="Arial" panose="020B0604020202020204" pitchFamily="34" charset="0"/>
                <a:cs typeface="Arial" panose="020B0604020202020204" pitchFamily="34" charset="0"/>
              </a:rPr>
              <a:t>ЕБС-ийн </a:t>
            </a:r>
            <a:r>
              <a:rPr lang="mn-MN" sz="2400" dirty="0">
                <a:solidFill>
                  <a:srgbClr val="002060"/>
                </a:solidFill>
                <a:latin typeface="Arial" panose="020B0604020202020204" pitchFamily="34" charset="0"/>
                <a:cs typeface="Arial" panose="020B0604020202020204" pitchFamily="34" charset="0"/>
              </a:rPr>
              <a:t>1</a:t>
            </a:r>
            <a:r>
              <a:rPr lang="mn-MN" dirty="0">
                <a:solidFill>
                  <a:schemeClr val="accent1"/>
                </a:solidFill>
                <a:latin typeface="Arial" panose="020B0604020202020204" pitchFamily="34" charset="0"/>
                <a:cs typeface="Arial" panose="020B0604020202020204" pitchFamily="34" charset="0"/>
              </a:rPr>
              <a:t> дүгээр ангид элсэгчид </a:t>
            </a:r>
            <a:r>
              <a:rPr lang="en-US" sz="2399" dirty="0" smtClean="0">
                <a:solidFill>
                  <a:srgbClr val="002060"/>
                </a:solidFill>
                <a:latin typeface="Arial" panose="020B0604020202020204" pitchFamily="34" charset="0"/>
                <a:cs typeface="Arial" panose="020B0604020202020204" pitchFamily="34" charset="0"/>
              </a:rPr>
              <a:t>25</a:t>
            </a:r>
            <a:endParaRPr lang="mn-MN" sz="2399" dirty="0">
              <a:solidFill>
                <a:srgbClr val="002060"/>
              </a:solidFill>
              <a:latin typeface="Arial" panose="020B0604020202020204" pitchFamily="34" charset="0"/>
              <a:cs typeface="Arial" panose="020B0604020202020204" pitchFamily="34" charset="0"/>
            </a:endParaRPr>
          </a:p>
        </p:txBody>
      </p:sp>
      <p:graphicFrame>
        <p:nvGraphicFramePr>
          <p:cNvPr id="31" name="Chart 30">
            <a:extLst>
              <a:ext uri="{FF2B5EF4-FFF2-40B4-BE49-F238E27FC236}">
                <a16:creationId xmlns:a16="http://schemas.microsoft.com/office/drawing/2014/main" xmlns="" id="{A8E02690-09DB-41E1-98EA-D3C753E577F1}"/>
              </a:ext>
            </a:extLst>
          </p:cNvPr>
          <p:cNvGraphicFramePr/>
          <p:nvPr>
            <p:extLst>
              <p:ext uri="{D42A27DB-BD31-4B8C-83A1-F6EECF244321}">
                <p14:modId xmlns:p14="http://schemas.microsoft.com/office/powerpoint/2010/main" val="3986698653"/>
              </p:ext>
            </p:extLst>
          </p:nvPr>
        </p:nvGraphicFramePr>
        <p:xfrm>
          <a:off x="7872258" y="2435148"/>
          <a:ext cx="3734807" cy="3406675"/>
        </p:xfrm>
        <a:graphic>
          <a:graphicData uri="http://schemas.openxmlformats.org/drawingml/2006/chart">
            <c:chart xmlns:c="http://schemas.openxmlformats.org/drawingml/2006/chart" xmlns:r="http://schemas.openxmlformats.org/officeDocument/2006/relationships" r:id="rId5"/>
          </a:graphicData>
        </a:graphic>
      </p:graphicFrame>
      <p:pic>
        <p:nvPicPr>
          <p:cNvPr id="36" name="Picture 35">
            <a:extLst>
              <a:ext uri="{FF2B5EF4-FFF2-40B4-BE49-F238E27FC236}">
                <a16:creationId xmlns:a16="http://schemas.microsoft.com/office/drawing/2014/main" xmlns="" id="{D2C2D6D2-F04C-4060-BEE1-E86CA3F8D8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38892" y="3287533"/>
            <a:ext cx="2155916" cy="1439334"/>
          </a:xfrm>
          <a:prstGeom prst="rect">
            <a:avLst/>
          </a:prstGeom>
        </p:spPr>
      </p:pic>
      <p:grpSp>
        <p:nvGrpSpPr>
          <p:cNvPr id="40" name="Group 39">
            <a:extLst>
              <a:ext uri="{FF2B5EF4-FFF2-40B4-BE49-F238E27FC236}">
                <a16:creationId xmlns:a16="http://schemas.microsoft.com/office/drawing/2014/main" xmlns="" id="{DA61C652-97E7-4957-84B0-8264938A88CA}"/>
              </a:ext>
            </a:extLst>
          </p:cNvPr>
          <p:cNvGrpSpPr/>
          <p:nvPr/>
        </p:nvGrpSpPr>
        <p:grpSpPr>
          <a:xfrm>
            <a:off x="4798897" y="3897888"/>
            <a:ext cx="2741545" cy="2673764"/>
            <a:chOff x="1849112" y="2022822"/>
            <a:chExt cx="1371407" cy="1337501"/>
          </a:xfrm>
        </p:grpSpPr>
        <p:pic>
          <p:nvPicPr>
            <p:cNvPr id="38" name="Picture 37">
              <a:extLst>
                <a:ext uri="{FF2B5EF4-FFF2-40B4-BE49-F238E27FC236}">
                  <a16:creationId xmlns:a16="http://schemas.microsoft.com/office/drawing/2014/main" xmlns="" id="{0B3408A1-EF0B-4B82-A6B2-6C361B451264}"/>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6638" b="86436" l="6462" r="93538">
                          <a14:foregroundMark x1="52000" y1="49062" x2="52000" y2="49062"/>
                        </a14:backgroundRemoval>
                      </a14:imgEffect>
                    </a14:imgLayer>
                  </a14:imgProps>
                </a:ext>
                <a:ext uri="{28A0092B-C50C-407E-A947-70E740481C1C}">
                  <a14:useLocalDpi xmlns:a14="http://schemas.microsoft.com/office/drawing/2010/main" val="0"/>
                </a:ext>
              </a:extLst>
            </a:blip>
            <a:srcRect l="7190" t="7008" r="6490" b="14031"/>
            <a:stretch/>
          </p:blipFill>
          <p:spPr>
            <a:xfrm>
              <a:off x="1849112" y="2022822"/>
              <a:ext cx="1371407" cy="1337501"/>
            </a:xfrm>
            <a:prstGeom prst="rect">
              <a:avLst/>
            </a:prstGeom>
          </p:spPr>
        </p:pic>
        <p:sp>
          <p:nvSpPr>
            <p:cNvPr id="39" name="TextBox 38">
              <a:extLst>
                <a:ext uri="{FF2B5EF4-FFF2-40B4-BE49-F238E27FC236}">
                  <a16:creationId xmlns:a16="http://schemas.microsoft.com/office/drawing/2014/main" xmlns="" id="{0FF508BE-B15C-4904-8E44-962A3339E338}"/>
                </a:ext>
              </a:extLst>
            </p:cNvPr>
            <p:cNvSpPr txBox="1"/>
            <p:nvPr/>
          </p:nvSpPr>
          <p:spPr>
            <a:xfrm>
              <a:off x="1928533" y="2306045"/>
              <a:ext cx="92408" cy="323155"/>
            </a:xfrm>
            <a:prstGeom prst="rect">
              <a:avLst/>
            </a:prstGeom>
            <a:noFill/>
          </p:spPr>
          <p:txBody>
            <a:bodyPr wrap="none" rtlCol="0">
              <a:spAutoFit/>
            </a:bodyPr>
            <a:lstStyle/>
            <a:p>
              <a:endParaRPr lang="mn-MN" sz="3598" dirty="0">
                <a:solidFill>
                  <a:schemeClr val="bg1"/>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xmlns="" id="{2CC810C0-2D23-40C9-9E46-82ED325A0A52}"/>
                </a:ext>
              </a:extLst>
            </p:cNvPr>
            <p:cNvSpPr txBox="1"/>
            <p:nvPr/>
          </p:nvSpPr>
          <p:spPr>
            <a:xfrm>
              <a:off x="1916908" y="2832823"/>
              <a:ext cx="1093493" cy="353979"/>
            </a:xfrm>
            <a:prstGeom prst="rect">
              <a:avLst/>
            </a:prstGeom>
            <a:noFill/>
          </p:spPr>
          <p:txBody>
            <a:bodyPr wrap="square" rtlCol="0">
              <a:spAutoFit/>
            </a:bodyPr>
            <a:lstStyle/>
            <a:p>
              <a:pPr algn="just"/>
              <a:r>
                <a:rPr lang="mn-MN" sz="1999" dirty="0">
                  <a:solidFill>
                    <a:schemeClr val="accent1"/>
                  </a:solidFill>
                  <a:latin typeface="Arial" panose="020B0604020202020204" pitchFamily="34" charset="0"/>
                  <a:cs typeface="Arial" panose="020B0604020202020204" pitchFamily="34" charset="0"/>
                </a:rPr>
                <a:t>ЕБС-ийн үндсэн багш</a:t>
              </a:r>
              <a:endParaRPr lang="mn-MN" sz="1999" dirty="0">
                <a:solidFill>
                  <a:srgbClr val="002060"/>
                </a:solidFill>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xmlns="" id="{78CA7188-3289-4980-BEA3-2FCAC6EE4080}"/>
              </a:ext>
            </a:extLst>
          </p:cNvPr>
          <p:cNvGrpSpPr/>
          <p:nvPr/>
        </p:nvGrpSpPr>
        <p:grpSpPr>
          <a:xfrm>
            <a:off x="1463493" y="6359889"/>
            <a:ext cx="9552532" cy="359833"/>
            <a:chOff x="159171" y="3181417"/>
            <a:chExt cx="4778477" cy="180000"/>
          </a:xfrm>
        </p:grpSpPr>
        <p:sp>
          <p:nvSpPr>
            <p:cNvPr id="25" name="Rectangle: Rounded Corners 24">
              <a:extLst>
                <a:ext uri="{FF2B5EF4-FFF2-40B4-BE49-F238E27FC236}">
                  <a16:creationId xmlns:a16="http://schemas.microsoft.com/office/drawing/2014/main" xmlns="" id="{EE36F2F1-AAC7-4A3B-8E41-770D6300D99C}"/>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dirty="0" smtClean="0">
                  <a:solidFill>
                    <a:srgbClr val="002060"/>
                  </a:solidFill>
                  <a:latin typeface="Arial" panose="020B0604020202020204" pitchFamily="34" charset="0"/>
                  <a:cs typeface="Arial" panose="020B0604020202020204" pitchFamily="34" charset="0"/>
                </a:rPr>
                <a:t>1</a:t>
              </a:r>
              <a:r>
                <a:rPr lang="mn-MN" sz="1799" dirty="0">
                  <a:solidFill>
                    <a:srgbClr val="002060"/>
                  </a:solidFill>
                  <a:latin typeface="Arial" panose="020B0604020202020204" pitchFamily="34" charset="0"/>
                  <a:cs typeface="Arial" panose="020B0604020202020204" pitchFamily="34" charset="0"/>
                </a:rPr>
                <a:t>3</a:t>
              </a:r>
            </a:p>
          </p:txBody>
        </p:sp>
        <p:cxnSp>
          <p:nvCxnSpPr>
            <p:cNvPr id="26" name="Straight Connector 25">
              <a:extLst>
                <a:ext uri="{FF2B5EF4-FFF2-40B4-BE49-F238E27FC236}">
                  <a16:creationId xmlns:a16="http://schemas.microsoft.com/office/drawing/2014/main" xmlns="" id="{2B35330D-950A-40B4-841C-45AED5EE0BBB}"/>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E513EA57-F275-4E5E-B0EF-73E0AFF9D496}"/>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2" name="Oval 1"/>
          <p:cNvSpPr/>
          <p:nvPr/>
        </p:nvSpPr>
        <p:spPr>
          <a:xfrm>
            <a:off x="5119182" y="4464072"/>
            <a:ext cx="788132" cy="41272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20</a:t>
            </a:r>
            <a:endParaRPr lang="en-US" dirty="0"/>
          </a:p>
        </p:txBody>
      </p:sp>
      <p:pic>
        <p:nvPicPr>
          <p:cNvPr id="28" name="Picture 2" descr="https://scontent.fuln5-1.fna.fbcdn.net/v/t1.15752-9/53088182_2142049762773494_7315051851731173376_n.png?_nc_cat=100&amp;_nc_oc=AQlZ1argn6aE9YTBEltBPwAYXhxrCeEa0mYtdRVoUFx3UkYUosNT8f7hdGs2gCsYz4Q&amp;_nc_ht=scontent.fuln5-1.fna&amp;oh=6addcb20aea9dace9274079b19f6ecfb&amp;oe=5E358C0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373" y="138278"/>
            <a:ext cx="1119869" cy="555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582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6DA05852-6DE2-46BF-8510-417C8DD11220}"/>
              </a:ext>
            </a:extLst>
          </p:cNvPr>
          <p:cNvGrpSpPr/>
          <p:nvPr/>
        </p:nvGrpSpPr>
        <p:grpSpPr>
          <a:xfrm>
            <a:off x="1836135" y="114756"/>
            <a:ext cx="9240688" cy="338425"/>
            <a:chOff x="359235" y="92237"/>
            <a:chExt cx="4622483" cy="169291"/>
          </a:xfrm>
        </p:grpSpPr>
        <p:cxnSp>
          <p:nvCxnSpPr>
            <p:cNvPr id="3" name="Straight Connector 2">
              <a:extLst>
                <a:ext uri="{FF2B5EF4-FFF2-40B4-BE49-F238E27FC236}">
                  <a16:creationId xmlns:a16="http://schemas.microsoft.com/office/drawing/2014/main" xmlns="" id="{3C4D6C66-4042-49C1-BDD8-50AC3BF273F4}"/>
                </a:ext>
              </a:extLst>
            </p:cNvPr>
            <p:cNvCxnSpPr>
              <a:cxnSpLocks/>
              <a:stCxn id="4" idx="1"/>
            </p:cNvCxnSpPr>
            <p:nvPr/>
          </p:nvCxnSpPr>
          <p:spPr>
            <a:xfrm flipH="1">
              <a:off x="359235" y="176883"/>
              <a:ext cx="3656066" cy="1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98C6ECB6-45EC-493C-8C47-21AB21A72AEA}"/>
                </a:ext>
              </a:extLst>
            </p:cNvPr>
            <p:cNvSpPr txBox="1"/>
            <p:nvPr/>
          </p:nvSpPr>
          <p:spPr>
            <a:xfrm>
              <a:off x="4015301" y="92237"/>
              <a:ext cx="966417" cy="169291"/>
            </a:xfrm>
            <a:prstGeom prst="rect">
              <a:avLst/>
            </a:prstGeom>
            <a:noFill/>
          </p:spPr>
          <p:txBody>
            <a:bodyPr wrap="none" rtlCol="0">
              <a:spAutoFit/>
            </a:bodyPr>
            <a:lstStyle/>
            <a:p>
              <a:r>
                <a:rPr lang="mn-MN" sz="1599" dirty="0" smtClean="0">
                  <a:solidFill>
                    <a:srgbClr val="002060"/>
                  </a:solidFill>
                  <a:latin typeface="Arial" panose="020B0604020202020204" pitchFamily="34" charset="0"/>
                  <a:cs typeface="Arial" panose="020B0604020202020204" pitchFamily="34" charset="0"/>
                </a:rPr>
                <a:t>ХӨДӨӨ АЖ АХУЙ</a:t>
              </a:r>
              <a:endParaRPr lang="mn-MN" sz="1599" dirty="0">
                <a:solidFill>
                  <a:srgbClr val="002060"/>
                </a:solidFill>
                <a:latin typeface="Arial" panose="020B060402020202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xmlns="" id="{0F4FC7D5-AA91-438F-805B-ED398A7E96A0}"/>
              </a:ext>
            </a:extLst>
          </p:cNvPr>
          <p:cNvGrpSpPr/>
          <p:nvPr/>
        </p:nvGrpSpPr>
        <p:grpSpPr>
          <a:xfrm>
            <a:off x="1436197" y="6290257"/>
            <a:ext cx="9552532" cy="359833"/>
            <a:chOff x="159171" y="3181417"/>
            <a:chExt cx="4778477" cy="180000"/>
          </a:xfrm>
        </p:grpSpPr>
        <p:sp>
          <p:nvSpPr>
            <p:cNvPr id="6" name="Rectangle: Rounded Corners 8">
              <a:extLst>
                <a:ext uri="{FF2B5EF4-FFF2-40B4-BE49-F238E27FC236}">
                  <a16:creationId xmlns:a16="http://schemas.microsoft.com/office/drawing/2014/main" xmlns="" id="{FD713E3E-67FE-494F-A54A-7FE8E9884DA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dirty="0" smtClean="0">
                  <a:solidFill>
                    <a:srgbClr val="002060"/>
                  </a:solidFill>
                  <a:latin typeface="Arial" panose="020B0604020202020204" pitchFamily="34" charset="0"/>
                  <a:cs typeface="Arial" panose="020B0604020202020204" pitchFamily="34" charset="0"/>
                </a:rPr>
                <a:t>1</a:t>
              </a:r>
              <a:r>
                <a:rPr lang="mn-MN" sz="1799" dirty="0" smtClean="0">
                  <a:solidFill>
                    <a:srgbClr val="002060"/>
                  </a:solidFill>
                  <a:latin typeface="Arial" panose="020B0604020202020204" pitchFamily="34" charset="0"/>
                  <a:cs typeface="Arial" panose="020B0604020202020204" pitchFamily="34" charset="0"/>
                </a:rPr>
                <a:t>4</a:t>
              </a:r>
              <a:endParaRPr lang="mn-MN" sz="1799" dirty="0">
                <a:solidFill>
                  <a:srgbClr val="002060"/>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xmlns="" id="{BDC33717-0D17-4179-ACE1-EF25BF70C2D7}"/>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939A738C-9D7F-43EA-B535-D30C3C407F5D}"/>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1836121" y="567938"/>
            <a:ext cx="8620281" cy="45564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mn-MN" sz="2400" dirty="0" smtClean="0">
                <a:latin typeface="Arial" panose="020B0604020202020204" pitchFamily="34" charset="0"/>
                <a:cs typeface="Arial" panose="020B0604020202020204" pitchFamily="34" charset="0"/>
              </a:rPr>
              <a:t>Малын тоо 5 төрлөөр </a:t>
            </a:r>
            <a:endParaRPr lang="en-US" sz="2400" dirty="0">
              <a:latin typeface="Arial" panose="020B0604020202020204" pitchFamily="34" charset="0"/>
              <a:cs typeface="Arial" panose="020B0604020202020204" pitchFamily="34"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2580548558"/>
              </p:ext>
            </p:extLst>
          </p:nvPr>
        </p:nvGraphicFramePr>
        <p:xfrm>
          <a:off x="1807558" y="1222934"/>
          <a:ext cx="8648844" cy="4592245"/>
        </p:xfrm>
        <a:graphic>
          <a:graphicData uri="http://schemas.openxmlformats.org/drawingml/2006/table">
            <a:tbl>
              <a:tblPr firstRow="1" bandRow="1">
                <a:tableStyleId>{17292A2E-F333-43FB-9621-5CBBE7FDCDCB}</a:tableStyleId>
              </a:tblPr>
              <a:tblGrid>
                <a:gridCol w="1930665">
                  <a:extLst>
                    <a:ext uri="{9D8B030D-6E8A-4147-A177-3AD203B41FA5}">
                      <a16:colId xmlns:a16="http://schemas.microsoft.com/office/drawing/2014/main" xmlns="" val="2960747964"/>
                    </a:ext>
                  </a:extLst>
                </a:gridCol>
                <a:gridCol w="1378424">
                  <a:extLst>
                    <a:ext uri="{9D8B030D-6E8A-4147-A177-3AD203B41FA5}">
                      <a16:colId xmlns:a16="http://schemas.microsoft.com/office/drawing/2014/main" xmlns="" val="528571383"/>
                    </a:ext>
                  </a:extLst>
                </a:gridCol>
                <a:gridCol w="1323833">
                  <a:extLst>
                    <a:ext uri="{9D8B030D-6E8A-4147-A177-3AD203B41FA5}">
                      <a16:colId xmlns:a16="http://schemas.microsoft.com/office/drawing/2014/main" xmlns="" val="649109681"/>
                    </a:ext>
                  </a:extLst>
                </a:gridCol>
                <a:gridCol w="1405719">
                  <a:extLst>
                    <a:ext uri="{9D8B030D-6E8A-4147-A177-3AD203B41FA5}">
                      <a16:colId xmlns:a16="http://schemas.microsoft.com/office/drawing/2014/main" xmlns="" val="3628640688"/>
                    </a:ext>
                  </a:extLst>
                </a:gridCol>
                <a:gridCol w="1282890">
                  <a:extLst>
                    <a:ext uri="{9D8B030D-6E8A-4147-A177-3AD203B41FA5}">
                      <a16:colId xmlns:a16="http://schemas.microsoft.com/office/drawing/2014/main" xmlns="" val="3290426236"/>
                    </a:ext>
                  </a:extLst>
                </a:gridCol>
                <a:gridCol w="1327313">
                  <a:extLst>
                    <a:ext uri="{9D8B030D-6E8A-4147-A177-3AD203B41FA5}">
                      <a16:colId xmlns:a16="http://schemas.microsoft.com/office/drawing/2014/main" xmlns="" val="1689145340"/>
                    </a:ext>
                  </a:extLst>
                </a:gridCol>
              </a:tblGrid>
              <a:tr h="656035">
                <a:tc>
                  <a:txBody>
                    <a:bodyPr/>
                    <a:lstStyle/>
                    <a:p>
                      <a:pPr algn="ctr"/>
                      <a:r>
                        <a:rPr lang="mn-MN" sz="2000" dirty="0" smtClean="0">
                          <a:latin typeface="Arial" panose="020B0604020202020204" pitchFamily="34" charset="0"/>
                          <a:cs typeface="Arial" panose="020B0604020202020204" pitchFamily="34" charset="0"/>
                        </a:rPr>
                        <a:t>Төрөл</a:t>
                      </a:r>
                      <a:endParaRPr lang="en-US" sz="2000" dirty="0">
                        <a:latin typeface="Arial" panose="020B0604020202020204" pitchFamily="34" charset="0"/>
                        <a:cs typeface="Arial" panose="020B0604020202020204" pitchFamily="34" charset="0"/>
                      </a:endParaRPr>
                    </a:p>
                  </a:txBody>
                  <a:tcPr/>
                </a:tc>
                <a:tc>
                  <a:txBody>
                    <a:bodyPr/>
                    <a:lstStyle/>
                    <a:p>
                      <a:pPr algn="ctr"/>
                      <a:r>
                        <a:rPr lang="mn-MN" sz="2000" dirty="0" smtClean="0">
                          <a:latin typeface="Arial" panose="020B0604020202020204" pitchFamily="34" charset="0"/>
                          <a:cs typeface="Arial" panose="020B0604020202020204" pitchFamily="34" charset="0"/>
                        </a:rPr>
                        <a:t>2014</a:t>
                      </a:r>
                      <a:endParaRPr lang="en-US" sz="2000" dirty="0">
                        <a:latin typeface="Arial" panose="020B0604020202020204" pitchFamily="34" charset="0"/>
                        <a:cs typeface="Arial" panose="020B0604020202020204" pitchFamily="34" charset="0"/>
                      </a:endParaRPr>
                    </a:p>
                  </a:txBody>
                  <a:tcPr/>
                </a:tc>
                <a:tc>
                  <a:txBody>
                    <a:bodyPr/>
                    <a:lstStyle/>
                    <a:p>
                      <a:pPr algn="ctr"/>
                      <a:r>
                        <a:rPr lang="mn-MN" sz="2000" dirty="0" smtClean="0">
                          <a:latin typeface="Arial" panose="020B0604020202020204" pitchFamily="34" charset="0"/>
                          <a:cs typeface="Arial" panose="020B0604020202020204" pitchFamily="34" charset="0"/>
                        </a:rPr>
                        <a:t>2015</a:t>
                      </a:r>
                      <a:endParaRPr lang="en-US" sz="2000" dirty="0">
                        <a:latin typeface="Arial" panose="020B0604020202020204" pitchFamily="34" charset="0"/>
                        <a:cs typeface="Arial" panose="020B0604020202020204" pitchFamily="34" charset="0"/>
                      </a:endParaRPr>
                    </a:p>
                  </a:txBody>
                  <a:tcPr/>
                </a:tc>
                <a:tc>
                  <a:txBody>
                    <a:bodyPr/>
                    <a:lstStyle/>
                    <a:p>
                      <a:pPr algn="ctr"/>
                      <a:r>
                        <a:rPr lang="mn-MN" sz="2000" dirty="0" smtClean="0">
                          <a:latin typeface="Arial" panose="020B0604020202020204" pitchFamily="34" charset="0"/>
                          <a:cs typeface="Arial" panose="020B0604020202020204" pitchFamily="34" charset="0"/>
                        </a:rPr>
                        <a:t>2016</a:t>
                      </a:r>
                      <a:endParaRPr lang="en-US" sz="2000" dirty="0">
                        <a:latin typeface="Arial" panose="020B0604020202020204" pitchFamily="34" charset="0"/>
                        <a:cs typeface="Arial" panose="020B0604020202020204" pitchFamily="34" charset="0"/>
                      </a:endParaRPr>
                    </a:p>
                  </a:txBody>
                  <a:tcPr/>
                </a:tc>
                <a:tc>
                  <a:txBody>
                    <a:bodyPr/>
                    <a:lstStyle/>
                    <a:p>
                      <a:pPr algn="ctr"/>
                      <a:r>
                        <a:rPr lang="mn-MN" sz="2000" dirty="0" smtClean="0">
                          <a:latin typeface="Arial" panose="020B0604020202020204" pitchFamily="34" charset="0"/>
                          <a:cs typeface="Arial" panose="020B0604020202020204" pitchFamily="34" charset="0"/>
                        </a:rPr>
                        <a:t>2017</a:t>
                      </a:r>
                      <a:endParaRPr lang="en-US" sz="2000" dirty="0">
                        <a:latin typeface="Arial" panose="020B0604020202020204" pitchFamily="34" charset="0"/>
                        <a:cs typeface="Arial" panose="020B0604020202020204" pitchFamily="34" charset="0"/>
                      </a:endParaRPr>
                    </a:p>
                  </a:txBody>
                  <a:tcPr/>
                </a:tc>
                <a:tc>
                  <a:txBody>
                    <a:bodyPr/>
                    <a:lstStyle/>
                    <a:p>
                      <a:pPr algn="ctr"/>
                      <a:r>
                        <a:rPr lang="mn-MN" sz="2000" dirty="0" smtClean="0">
                          <a:latin typeface="Arial" panose="020B0604020202020204" pitchFamily="34" charset="0"/>
                          <a:cs typeface="Arial" panose="020B0604020202020204" pitchFamily="34" charset="0"/>
                        </a:rPr>
                        <a:t>2018</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531725426"/>
                  </a:ext>
                </a:extLst>
              </a:tr>
              <a:tr h="656035">
                <a:tc>
                  <a:txBody>
                    <a:bodyPr/>
                    <a:lstStyle/>
                    <a:p>
                      <a:pPr algn="ctr"/>
                      <a:r>
                        <a:rPr lang="mn-MN" sz="2000" dirty="0" smtClean="0">
                          <a:latin typeface="Arial" panose="020B0604020202020204" pitchFamily="34" charset="0"/>
                          <a:cs typeface="Arial" panose="020B0604020202020204" pitchFamily="34" charset="0"/>
                        </a:rPr>
                        <a:t>Тэмээ</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1320</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1388</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1458</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1523</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1608</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268584491"/>
                  </a:ext>
                </a:extLst>
              </a:tr>
              <a:tr h="656035">
                <a:tc>
                  <a:txBody>
                    <a:bodyPr/>
                    <a:lstStyle/>
                    <a:p>
                      <a:pPr algn="ctr"/>
                      <a:r>
                        <a:rPr lang="mn-MN" sz="2000" dirty="0" smtClean="0">
                          <a:latin typeface="Arial" panose="020B0604020202020204" pitchFamily="34" charset="0"/>
                          <a:cs typeface="Arial" panose="020B0604020202020204" pitchFamily="34" charset="0"/>
                        </a:rPr>
                        <a:t>Адуу</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8082</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9210</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9874</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11261</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10501</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925027216"/>
                  </a:ext>
                </a:extLst>
              </a:tr>
              <a:tr h="656035">
                <a:tc>
                  <a:txBody>
                    <a:bodyPr/>
                    <a:lstStyle/>
                    <a:p>
                      <a:pPr algn="ctr"/>
                      <a:r>
                        <a:rPr lang="mn-MN" sz="2000" dirty="0" smtClean="0">
                          <a:latin typeface="Arial" panose="020B0604020202020204" pitchFamily="34" charset="0"/>
                          <a:cs typeface="Arial" panose="020B0604020202020204" pitchFamily="34" charset="0"/>
                        </a:rPr>
                        <a:t>Үхэр</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3457</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4153</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4610</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5316</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5302</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812579534"/>
                  </a:ext>
                </a:extLst>
              </a:tr>
              <a:tr h="656035">
                <a:tc>
                  <a:txBody>
                    <a:bodyPr/>
                    <a:lstStyle/>
                    <a:p>
                      <a:pPr algn="ctr"/>
                      <a:r>
                        <a:rPr lang="mn-MN" sz="2000" dirty="0" smtClean="0">
                          <a:latin typeface="Arial" panose="020B0604020202020204" pitchFamily="34" charset="0"/>
                          <a:cs typeface="Arial" panose="020B0604020202020204" pitchFamily="34" charset="0"/>
                        </a:rPr>
                        <a:t>Хонь </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76169</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86314</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99572</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112778</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122759</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339086993"/>
                  </a:ext>
                </a:extLst>
              </a:tr>
              <a:tr h="656035">
                <a:tc>
                  <a:txBody>
                    <a:bodyPr/>
                    <a:lstStyle/>
                    <a:p>
                      <a:pPr algn="ctr"/>
                      <a:r>
                        <a:rPr lang="mn-MN" sz="2000" dirty="0" smtClean="0">
                          <a:latin typeface="Arial" panose="020B0604020202020204" pitchFamily="34" charset="0"/>
                          <a:cs typeface="Arial" panose="020B0604020202020204" pitchFamily="34" charset="0"/>
                        </a:rPr>
                        <a:t>Ямаа</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75717</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85356</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94799</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109379</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113723</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179529317"/>
                  </a:ext>
                </a:extLst>
              </a:tr>
              <a:tr h="656035">
                <a:tc>
                  <a:txBody>
                    <a:bodyPr/>
                    <a:lstStyle/>
                    <a:p>
                      <a:pPr algn="ctr"/>
                      <a:r>
                        <a:rPr lang="mn-MN" sz="2000" dirty="0" smtClean="0">
                          <a:latin typeface="Arial" panose="020B0604020202020204" pitchFamily="34" charset="0"/>
                          <a:cs typeface="Arial" panose="020B0604020202020204" pitchFamily="34" charset="0"/>
                        </a:rPr>
                        <a:t>Нийт</a:t>
                      </a:r>
                      <a:r>
                        <a:rPr lang="mn-MN" sz="2000" baseline="0" dirty="0" smtClean="0">
                          <a:latin typeface="Arial" panose="020B0604020202020204" pitchFamily="34" charset="0"/>
                          <a:cs typeface="Arial" panose="020B0604020202020204" pitchFamily="34" charset="0"/>
                        </a:rPr>
                        <a:t> дүн</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164745</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186421</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210313</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240258</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253893</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467681644"/>
                  </a:ext>
                </a:extLst>
              </a:tr>
            </a:tbl>
          </a:graphicData>
        </a:graphic>
      </p:graphicFrame>
      <p:pic>
        <p:nvPicPr>
          <p:cNvPr id="12" name="Picture 2" descr="https://scontent.fuln5-1.fna.fbcdn.net/v/t1.15752-9/53088182_2142049762773494_7315051851731173376_n.png?_nc_cat=100&amp;_nc_oc=AQlZ1argn6aE9YTBEltBPwAYXhxrCeEa0mYtdRVoUFx3UkYUosNT8f7hdGs2gCsYz4Q&amp;_nc_ht=scontent.fuln5-1.fna&amp;oh=6addcb20aea9dace9274079b19f6ecfb&amp;oe=5E358C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373" y="138278"/>
            <a:ext cx="1119869" cy="75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983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xmlns="" id="{A20C4CD4-0B49-4670-A0F6-8DCA7E4AE3BC}"/>
              </a:ext>
            </a:extLst>
          </p:cNvPr>
          <p:cNvGraphicFramePr/>
          <p:nvPr>
            <p:extLst>
              <p:ext uri="{D42A27DB-BD31-4B8C-83A1-F6EECF244321}">
                <p14:modId xmlns:p14="http://schemas.microsoft.com/office/powerpoint/2010/main" val="1328438147"/>
              </p:ext>
            </p:extLst>
          </p:nvPr>
        </p:nvGraphicFramePr>
        <p:xfrm>
          <a:off x="1857041" y="1016262"/>
          <a:ext cx="9036780" cy="5343636"/>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xmlns="" id="{316C386F-F634-4BC0-8FEA-1176350B0639}"/>
              </a:ext>
            </a:extLst>
          </p:cNvPr>
          <p:cNvSpPr txBox="1"/>
          <p:nvPr/>
        </p:nvSpPr>
        <p:spPr>
          <a:xfrm>
            <a:off x="6198999" y="1603014"/>
            <a:ext cx="4362810" cy="2153485"/>
          </a:xfrm>
          <a:prstGeom prst="rect">
            <a:avLst/>
          </a:prstGeom>
          <a:noFill/>
        </p:spPr>
        <p:txBody>
          <a:bodyPr wrap="square" lIns="182699" tIns="91350" rIns="182699" bIns="91350" rtlCol="0">
            <a:spAutoFit/>
          </a:bodyPr>
          <a:lstStyle/>
          <a:p>
            <a:pPr algn="just"/>
            <a:r>
              <a:rPr lang="mn-MN" sz="1999" dirty="0">
                <a:solidFill>
                  <a:srgbClr val="002060"/>
                </a:solidFill>
                <a:latin typeface="Arial" panose="020B0604020202020204" pitchFamily="34" charset="0"/>
                <a:cs typeface="Arial" panose="020B0604020202020204" pitchFamily="34" charset="0"/>
              </a:rPr>
              <a:t>Мал сүргийн</a:t>
            </a:r>
            <a:r>
              <a:rPr lang="mn-MN" sz="1999" dirty="0">
                <a:solidFill>
                  <a:schemeClr val="accent1"/>
                </a:solidFill>
                <a:latin typeface="Arial" panose="020B0604020202020204" pitchFamily="34" charset="0"/>
                <a:cs typeface="Arial" panose="020B0604020202020204" pitchFamily="34" charset="0"/>
              </a:rPr>
              <a:t> дотор хонин сүрэг </a:t>
            </a:r>
            <a:r>
              <a:rPr lang="mn-MN" sz="2399" dirty="0" smtClean="0">
                <a:solidFill>
                  <a:srgbClr val="002060"/>
                </a:solidFill>
                <a:latin typeface="Arial" panose="020B0604020202020204" pitchFamily="34" charset="0"/>
                <a:cs typeface="Arial" panose="020B0604020202020204" pitchFamily="34" charset="0"/>
              </a:rPr>
              <a:t>48.3</a:t>
            </a:r>
            <a:r>
              <a:rPr lang="mn-MN" sz="1999" dirty="0" smtClean="0">
                <a:solidFill>
                  <a:schemeClr val="accent1"/>
                </a:solidFill>
                <a:latin typeface="Arial" panose="020B0604020202020204" pitchFamily="34" charset="0"/>
                <a:cs typeface="Arial" panose="020B0604020202020204" pitchFamily="34" charset="0"/>
              </a:rPr>
              <a:t>, </a:t>
            </a:r>
            <a:r>
              <a:rPr lang="mn-MN" sz="1999" dirty="0">
                <a:solidFill>
                  <a:schemeClr val="accent1"/>
                </a:solidFill>
                <a:latin typeface="Arial" panose="020B0604020202020204" pitchFamily="34" charset="0"/>
                <a:cs typeface="Arial" panose="020B0604020202020204" pitchFamily="34" charset="0"/>
              </a:rPr>
              <a:t>ямаан сүрэг </a:t>
            </a:r>
            <a:r>
              <a:rPr lang="mn-MN" sz="2399" dirty="0" smtClean="0">
                <a:solidFill>
                  <a:schemeClr val="tx2"/>
                </a:solidFill>
                <a:latin typeface="Arial" panose="020B0604020202020204" pitchFamily="34" charset="0"/>
                <a:cs typeface="Arial" panose="020B0604020202020204" pitchFamily="34" charset="0"/>
              </a:rPr>
              <a:t>44.7%</a:t>
            </a:r>
            <a:r>
              <a:rPr lang="en-US" sz="1999" dirty="0" smtClean="0">
                <a:solidFill>
                  <a:schemeClr val="accent1"/>
                </a:solidFill>
                <a:latin typeface="Arial" panose="020B0604020202020204" pitchFamily="34" charset="0"/>
                <a:cs typeface="Arial" panose="020B0604020202020204" pitchFamily="34" charset="0"/>
              </a:rPr>
              <a:t>-</a:t>
            </a:r>
            <a:r>
              <a:rPr lang="mn-MN" sz="1999" dirty="0">
                <a:solidFill>
                  <a:schemeClr val="accent1"/>
                </a:solidFill>
                <a:latin typeface="Arial" panose="020B0604020202020204" pitchFamily="34" charset="0"/>
                <a:cs typeface="Arial" panose="020B0604020202020204" pitchFamily="34" charset="0"/>
              </a:rPr>
              <a:t>ийг тус тус эзэлж байгаа нь </a:t>
            </a:r>
            <a:r>
              <a:rPr lang="mn-MN" sz="1999" dirty="0">
                <a:solidFill>
                  <a:srgbClr val="002060"/>
                </a:solidFill>
                <a:latin typeface="Arial" panose="020B0604020202020204" pitchFamily="34" charset="0"/>
                <a:cs typeface="Arial" panose="020B0604020202020204" pitchFamily="34" charset="0"/>
              </a:rPr>
              <a:t>уламжлалт харьцаа</a:t>
            </a:r>
            <a:r>
              <a:rPr lang="mn-MN" sz="1999" dirty="0">
                <a:solidFill>
                  <a:schemeClr val="accent1"/>
                </a:solidFill>
                <a:latin typeface="Arial" panose="020B0604020202020204" pitchFamily="34" charset="0"/>
                <a:cs typeface="Arial" panose="020B0604020202020204" pitchFamily="34" charset="0"/>
              </a:rPr>
              <a:t> сүүлийн жилүүдэд </a:t>
            </a:r>
            <a:r>
              <a:rPr lang="mn-MN" sz="1999" dirty="0">
                <a:solidFill>
                  <a:srgbClr val="002060"/>
                </a:solidFill>
                <a:latin typeface="Arial" panose="020B0604020202020204" pitchFamily="34" charset="0"/>
                <a:cs typeface="Arial" panose="020B0604020202020204" pitchFamily="34" charset="0"/>
              </a:rPr>
              <a:t>ихээхэн алдагдаж</a:t>
            </a:r>
            <a:r>
              <a:rPr lang="mn-MN" sz="1999" dirty="0">
                <a:solidFill>
                  <a:schemeClr val="accent1"/>
                </a:solidFill>
                <a:latin typeface="Arial" panose="020B0604020202020204" pitchFamily="34" charset="0"/>
                <a:cs typeface="Arial" panose="020B0604020202020204" pitchFamily="34" charset="0"/>
              </a:rPr>
              <a:t> байгааг илэрхийлж байна. </a:t>
            </a:r>
          </a:p>
        </p:txBody>
      </p:sp>
      <p:sp>
        <p:nvSpPr>
          <p:cNvPr id="15" name="TextBox 14">
            <a:extLst>
              <a:ext uri="{FF2B5EF4-FFF2-40B4-BE49-F238E27FC236}">
                <a16:creationId xmlns:a16="http://schemas.microsoft.com/office/drawing/2014/main" xmlns="" id="{90BB7EED-AF79-450E-A31A-3B7EFB7D8C73}"/>
              </a:ext>
            </a:extLst>
          </p:cNvPr>
          <p:cNvSpPr txBox="1"/>
          <p:nvPr/>
        </p:nvSpPr>
        <p:spPr>
          <a:xfrm>
            <a:off x="1863414" y="451187"/>
            <a:ext cx="3019436" cy="430577"/>
          </a:xfrm>
          <a:prstGeom prst="rect">
            <a:avLst/>
          </a:prstGeom>
          <a:noFill/>
        </p:spPr>
        <p:txBody>
          <a:bodyPr wrap="none" lIns="182699" tIns="91350" rIns="182699" bIns="91350" rtlCol="0">
            <a:spAutoFit/>
          </a:bodyPr>
          <a:lstStyle/>
          <a:p>
            <a:r>
              <a:rPr lang="mn-MN" sz="1599" dirty="0">
                <a:solidFill>
                  <a:srgbClr val="002060"/>
                </a:solidFill>
                <a:latin typeface="Arial" panose="020B0604020202020204" pitchFamily="34" charset="0"/>
                <a:cs typeface="Arial" panose="020B0604020202020204" pitchFamily="34" charset="0"/>
              </a:rPr>
              <a:t>Мал сүргийн бүтэц, 2018 он</a:t>
            </a:r>
          </a:p>
        </p:txBody>
      </p:sp>
      <p:cxnSp>
        <p:nvCxnSpPr>
          <p:cNvPr id="17" name="Straight Connector 16">
            <a:extLst>
              <a:ext uri="{FF2B5EF4-FFF2-40B4-BE49-F238E27FC236}">
                <a16:creationId xmlns:a16="http://schemas.microsoft.com/office/drawing/2014/main" xmlns="" id="{0E26C38C-FA70-42B0-AC7D-CEE8456DF53B}"/>
              </a:ext>
            </a:extLst>
          </p:cNvPr>
          <p:cNvCxnSpPr>
            <a:cxnSpLocks/>
          </p:cNvCxnSpPr>
          <p:nvPr/>
        </p:nvCxnSpPr>
        <p:spPr>
          <a:xfrm flipH="1">
            <a:off x="1863414" y="353622"/>
            <a:ext cx="6980768"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4FE90570-5FA7-406A-8789-A110D5A7152E}"/>
              </a:ext>
            </a:extLst>
          </p:cNvPr>
          <p:cNvSpPr txBox="1"/>
          <p:nvPr/>
        </p:nvSpPr>
        <p:spPr>
          <a:xfrm>
            <a:off x="8774638" y="138280"/>
            <a:ext cx="2119183" cy="430577"/>
          </a:xfrm>
          <a:prstGeom prst="rect">
            <a:avLst/>
          </a:prstGeom>
          <a:noFill/>
        </p:spPr>
        <p:txBody>
          <a:bodyPr wrap="square" lIns="182699" tIns="91350" rIns="182699" bIns="91350" rtlCol="0">
            <a:spAutoFit/>
          </a:bodyPr>
          <a:lstStyle/>
          <a:p>
            <a:r>
              <a:rPr lang="mn-MN" sz="1599" dirty="0">
                <a:solidFill>
                  <a:srgbClr val="002060"/>
                </a:solidFill>
                <a:latin typeface="Arial" panose="020B0604020202020204" pitchFamily="34" charset="0"/>
                <a:cs typeface="Arial" panose="020B0604020202020204" pitchFamily="34" charset="0"/>
              </a:rPr>
              <a:t>ХӨДӨӨ АЖ АХУЙ</a:t>
            </a:r>
          </a:p>
        </p:txBody>
      </p:sp>
      <p:grpSp>
        <p:nvGrpSpPr>
          <p:cNvPr id="11" name="Group 10">
            <a:extLst>
              <a:ext uri="{FF2B5EF4-FFF2-40B4-BE49-F238E27FC236}">
                <a16:creationId xmlns:a16="http://schemas.microsoft.com/office/drawing/2014/main" xmlns="" id="{1A99EC02-A0BF-41A1-836A-F9A365B6B033}"/>
              </a:ext>
            </a:extLst>
          </p:cNvPr>
          <p:cNvGrpSpPr/>
          <p:nvPr/>
        </p:nvGrpSpPr>
        <p:grpSpPr>
          <a:xfrm>
            <a:off x="1463495" y="6359889"/>
            <a:ext cx="9552532" cy="359833"/>
            <a:chOff x="159171" y="3181417"/>
            <a:chExt cx="4778477" cy="180000"/>
          </a:xfrm>
        </p:grpSpPr>
        <p:sp>
          <p:nvSpPr>
            <p:cNvPr id="13" name="Rectangle: Rounded Corners 12">
              <a:extLst>
                <a:ext uri="{FF2B5EF4-FFF2-40B4-BE49-F238E27FC236}">
                  <a16:creationId xmlns:a16="http://schemas.microsoft.com/office/drawing/2014/main" xmlns="" id="{07E256B8-BA27-4FD9-84EB-3BF1EF44D6FB}"/>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dirty="0" smtClean="0">
                  <a:solidFill>
                    <a:srgbClr val="002060"/>
                  </a:solidFill>
                  <a:latin typeface="Arial" panose="020B0604020202020204" pitchFamily="34" charset="0"/>
                  <a:cs typeface="Arial" panose="020B0604020202020204" pitchFamily="34" charset="0"/>
                </a:rPr>
                <a:t>1</a:t>
              </a:r>
              <a:r>
                <a:rPr lang="mn-MN" sz="1799" dirty="0">
                  <a:solidFill>
                    <a:srgbClr val="002060"/>
                  </a:solidFill>
                  <a:latin typeface="Arial" panose="020B0604020202020204" pitchFamily="34" charset="0"/>
                  <a:cs typeface="Arial" panose="020B0604020202020204" pitchFamily="34" charset="0"/>
                </a:rPr>
                <a:t>5</a:t>
              </a:r>
            </a:p>
          </p:txBody>
        </p:sp>
        <p:cxnSp>
          <p:nvCxnSpPr>
            <p:cNvPr id="14" name="Straight Connector 13">
              <a:extLst>
                <a:ext uri="{FF2B5EF4-FFF2-40B4-BE49-F238E27FC236}">
                  <a16:creationId xmlns:a16="http://schemas.microsoft.com/office/drawing/2014/main" xmlns="" id="{2C59BACB-517E-4C67-BBA3-A76A0B8211F6}"/>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6988CE16-B8B9-4457-AB5F-812F57949556}"/>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2" descr="https://scontent.fuln5-1.fna.fbcdn.net/v/t1.15752-9/53088182_2142049762773494_7315051851731173376_n.png?_nc_cat=100&amp;_nc_oc=AQlZ1argn6aE9YTBEltBPwAYXhxrCeEa0mYtdRVoUFx3UkYUosNT8f7hdGs2gCsYz4Q&amp;_nc_ht=scontent.fuln5-1.fna&amp;oh=6addcb20aea9dace9274079b19f6ecfb&amp;oe=5E358C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373" y="138278"/>
            <a:ext cx="1119869" cy="75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844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76E0EC16-3339-4241-8BE4-3FCEC6E3A3B1}"/>
              </a:ext>
            </a:extLst>
          </p:cNvPr>
          <p:cNvSpPr txBox="1"/>
          <p:nvPr/>
        </p:nvSpPr>
        <p:spPr>
          <a:xfrm>
            <a:off x="1587087" y="587265"/>
            <a:ext cx="9459621" cy="861336"/>
          </a:xfrm>
          <a:prstGeom prst="rect">
            <a:avLst/>
          </a:prstGeom>
          <a:noFill/>
        </p:spPr>
        <p:txBody>
          <a:bodyPr wrap="square" lIns="182699" tIns="91350" rIns="182699" bIns="91350" rtlCol="0">
            <a:spAutoFit/>
          </a:bodyPr>
          <a:lstStyle/>
          <a:p>
            <a:pPr algn="just"/>
            <a:r>
              <a:rPr lang="en-US" sz="2399" dirty="0">
                <a:latin typeface="Arial" panose="020B0604020202020204" pitchFamily="34" charset="0"/>
                <a:cs typeface="Arial" panose="020B0604020202020204" pitchFamily="34" charset="0"/>
              </a:rPr>
              <a:t>201</a:t>
            </a:r>
            <a:r>
              <a:rPr lang="mn-MN" sz="2399" dirty="0">
                <a:latin typeface="Arial" panose="020B0604020202020204" pitchFamily="34" charset="0"/>
                <a:cs typeface="Arial" panose="020B0604020202020204" pitchFamily="34" charset="0"/>
              </a:rPr>
              <a:t>8</a:t>
            </a:r>
            <a:r>
              <a:rPr lang="en-US" sz="1999" dirty="0">
                <a:latin typeface="Arial" panose="020B0604020202020204" pitchFamily="34" charset="0"/>
                <a:cs typeface="Arial" panose="020B0604020202020204" pitchFamily="34" charset="0"/>
              </a:rPr>
              <a:t> </a:t>
            </a:r>
            <a:r>
              <a:rPr lang="mn-MN" sz="1999" dirty="0">
                <a:latin typeface="Arial" panose="020B0604020202020204" pitchFamily="34" charset="0"/>
                <a:cs typeface="Arial" panose="020B0604020202020204" pitchFamily="34" charset="0"/>
              </a:rPr>
              <a:t>оны жилийн эцсийн мал тооллогын дүнгээр </a:t>
            </a:r>
            <a:r>
              <a:rPr lang="mn-MN" sz="1999" dirty="0" smtClean="0">
                <a:latin typeface="Arial" panose="020B0604020202020204" pitchFamily="34" charset="0"/>
                <a:cs typeface="Arial" panose="020B0604020202020204" pitchFamily="34" charset="0"/>
              </a:rPr>
              <a:t>Дэрэн  сумын хэмжээнд 253893  толгой </a:t>
            </a:r>
            <a:r>
              <a:rPr lang="mn-MN" sz="1999" dirty="0">
                <a:latin typeface="Arial" panose="020B0604020202020204" pitchFamily="34" charset="0"/>
                <a:cs typeface="Arial" panose="020B0604020202020204" pitchFamily="34" charset="0"/>
              </a:rPr>
              <a:t>мал тоологдсон байна. </a:t>
            </a:r>
          </a:p>
        </p:txBody>
      </p:sp>
      <p:pic>
        <p:nvPicPr>
          <p:cNvPr id="14" name="Picture 2" descr="hurgat honi">
            <a:extLst>
              <a:ext uri="{FF2B5EF4-FFF2-40B4-BE49-F238E27FC236}">
                <a16:creationId xmlns:a16="http://schemas.microsoft.com/office/drawing/2014/main" xmlns="" id="{9EB823B7-0E4B-4DDA-9D81-E42ABFE317D8}"/>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19309" y="4521948"/>
            <a:ext cx="2180001" cy="14393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6" name="Picture 3" descr="images (2)">
            <a:extLst>
              <a:ext uri="{FF2B5EF4-FFF2-40B4-BE49-F238E27FC236}">
                <a16:creationId xmlns:a16="http://schemas.microsoft.com/office/drawing/2014/main" xmlns="" id="{33F6800C-AECB-4616-AA4E-04C54BBA02D9}"/>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97096" y="1855126"/>
            <a:ext cx="1727200" cy="14393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7" name="Picture 4" descr="temee">
            <a:extLst>
              <a:ext uri="{FF2B5EF4-FFF2-40B4-BE49-F238E27FC236}">
                <a16:creationId xmlns:a16="http://schemas.microsoft.com/office/drawing/2014/main" xmlns="" id="{4ECE54E4-9EC2-4A67-9EDF-823532E774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5689" y="1665006"/>
            <a:ext cx="2061692" cy="14393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8" name="Picture 5" descr="uher">
            <a:extLst>
              <a:ext uri="{FF2B5EF4-FFF2-40B4-BE49-F238E27FC236}">
                <a16:creationId xmlns:a16="http://schemas.microsoft.com/office/drawing/2014/main" xmlns="" id="{4FD3758E-6B69-4113-BCF0-7DA14733571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39669" y="4576483"/>
            <a:ext cx="1710634" cy="14393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9" name="Picture 6" descr="ymaa">
            <a:extLst>
              <a:ext uri="{FF2B5EF4-FFF2-40B4-BE49-F238E27FC236}">
                <a16:creationId xmlns:a16="http://schemas.microsoft.com/office/drawing/2014/main" xmlns="" id="{16B0C252-9909-4704-AB77-218F4536917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8544" y="3592828"/>
            <a:ext cx="1727198" cy="14393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0" name="Rectangle: Rounded Corners 19">
            <a:extLst>
              <a:ext uri="{FF2B5EF4-FFF2-40B4-BE49-F238E27FC236}">
                <a16:creationId xmlns:a16="http://schemas.microsoft.com/office/drawing/2014/main" xmlns="" id="{3221F338-A764-4DCE-8AA9-45130300D2C4}"/>
              </a:ext>
            </a:extLst>
          </p:cNvPr>
          <p:cNvSpPr/>
          <p:nvPr/>
        </p:nvSpPr>
        <p:spPr>
          <a:xfrm>
            <a:off x="6255657" y="1748510"/>
            <a:ext cx="2158200" cy="719667"/>
          </a:xfrm>
          <a:prstGeom prst="roundRect">
            <a:avLst/>
          </a:prstGeom>
          <a:solidFill>
            <a:srgbClr val="B2540C"/>
          </a:solidFill>
          <a:ln>
            <a:noFill/>
          </a:ln>
        </p:spPr>
        <p:style>
          <a:lnRef idx="2">
            <a:schemeClr val="accent1">
              <a:shade val="50000"/>
            </a:schemeClr>
          </a:lnRef>
          <a:fillRef idx="1">
            <a:schemeClr val="accent1"/>
          </a:fillRef>
          <a:effectRef idx="0">
            <a:schemeClr val="accent1"/>
          </a:effectRef>
          <a:fontRef idx="minor">
            <a:schemeClr val="lt1"/>
          </a:fontRef>
        </p:style>
        <p:txBody>
          <a:bodyPr lIns="182699" tIns="91350" rIns="182699" bIns="91350" rtlCol="0" anchor="ctr"/>
          <a:lstStyle/>
          <a:p>
            <a:pPr algn="ctr"/>
            <a:r>
              <a:rPr lang="mn-MN" sz="4798" dirty="0" smtClean="0">
                <a:latin typeface="Arial" panose="020B0604020202020204" pitchFamily="34" charset="0"/>
                <a:cs typeface="Arial" panose="020B0604020202020204" pitchFamily="34" charset="0"/>
              </a:rPr>
              <a:t>1608</a:t>
            </a:r>
            <a:endParaRPr lang="mn-MN" sz="4798" dirty="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xmlns="" id="{6A04B195-DB81-46FE-A339-F5E0D1B24870}"/>
              </a:ext>
            </a:extLst>
          </p:cNvPr>
          <p:cNvSpPr/>
          <p:nvPr/>
        </p:nvSpPr>
        <p:spPr>
          <a:xfrm>
            <a:off x="3799305" y="2574793"/>
            <a:ext cx="2209609" cy="719667"/>
          </a:xfrm>
          <a:prstGeom prst="roundRect">
            <a:avLst/>
          </a:prstGeom>
          <a:solidFill>
            <a:schemeClr val="bg1"/>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lIns="182699" tIns="91350" rIns="182699" bIns="91350" rtlCol="0" anchor="ctr"/>
          <a:lstStyle/>
          <a:p>
            <a:pPr algn="ctr"/>
            <a:r>
              <a:rPr lang="mn-MN" sz="4798" dirty="0" smtClean="0">
                <a:solidFill>
                  <a:srgbClr val="1D4999"/>
                </a:solidFill>
                <a:latin typeface="Arial" panose="020B0604020202020204" pitchFamily="34" charset="0"/>
                <a:cs typeface="Arial" panose="020B0604020202020204" pitchFamily="34" charset="0"/>
              </a:rPr>
              <a:t>10501</a:t>
            </a:r>
            <a:endParaRPr lang="mn-MN" sz="4798" dirty="0">
              <a:solidFill>
                <a:srgbClr val="1D4999"/>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xmlns="" id="{710209E4-DDC2-416E-9547-E242DC5FEF43}"/>
              </a:ext>
            </a:extLst>
          </p:cNvPr>
          <p:cNvSpPr/>
          <p:nvPr/>
        </p:nvSpPr>
        <p:spPr>
          <a:xfrm>
            <a:off x="8419074" y="3553682"/>
            <a:ext cx="2374901" cy="719667"/>
          </a:xfrm>
          <a:prstGeom prst="roundRect">
            <a:avLst/>
          </a:prstGeom>
          <a:solidFill>
            <a:srgbClr val="B01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699" tIns="91350" rIns="182699" bIns="91350" rtlCol="0" anchor="ctr"/>
          <a:lstStyle/>
          <a:p>
            <a:pPr algn="ctr"/>
            <a:r>
              <a:rPr lang="mn-MN" sz="4798" dirty="0" smtClean="0">
                <a:latin typeface="Arial" panose="020B0604020202020204" pitchFamily="34" charset="0"/>
                <a:cs typeface="Arial" panose="020B0604020202020204" pitchFamily="34" charset="0"/>
              </a:rPr>
              <a:t>5302</a:t>
            </a:r>
            <a:endParaRPr lang="mn-MN" sz="4798" dirty="0">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xmlns="" id="{932065BD-76FB-4815-9B55-D9E8FE7B7446}"/>
              </a:ext>
            </a:extLst>
          </p:cNvPr>
          <p:cNvSpPr/>
          <p:nvPr/>
        </p:nvSpPr>
        <p:spPr>
          <a:xfrm>
            <a:off x="2109533" y="3705586"/>
            <a:ext cx="2955679" cy="719667"/>
          </a:xfrm>
          <a:prstGeom prst="round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lIns="182699" tIns="91350" rIns="182699" bIns="91350" rtlCol="0" anchor="ctr"/>
          <a:lstStyle/>
          <a:p>
            <a:pPr algn="ctr"/>
            <a:r>
              <a:rPr lang="mn-MN" sz="4798" dirty="0" smtClean="0">
                <a:latin typeface="Arial" panose="020B0604020202020204" pitchFamily="34" charset="0"/>
                <a:cs typeface="Arial" panose="020B0604020202020204" pitchFamily="34" charset="0"/>
              </a:rPr>
              <a:t>122759</a:t>
            </a:r>
            <a:endParaRPr lang="mn-MN" sz="4798" dirty="0">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xmlns="" id="{D041FFB9-2820-42D4-93AE-B34758B2B5ED}"/>
              </a:ext>
            </a:extLst>
          </p:cNvPr>
          <p:cNvSpPr/>
          <p:nvPr/>
        </p:nvSpPr>
        <p:spPr>
          <a:xfrm>
            <a:off x="4904109" y="5296150"/>
            <a:ext cx="3166534" cy="719667"/>
          </a:xfrm>
          <a:prstGeom prst="roundRect">
            <a:avLst/>
          </a:prstGeom>
          <a:solidFill>
            <a:srgbClr val="FFB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699" tIns="91350" rIns="182699" bIns="91350" rtlCol="0" anchor="ctr"/>
          <a:lstStyle/>
          <a:p>
            <a:pPr algn="ctr"/>
            <a:r>
              <a:rPr lang="mn-MN" sz="4798" dirty="0" smtClean="0">
                <a:latin typeface="Arial" panose="020B0604020202020204" pitchFamily="34" charset="0"/>
                <a:cs typeface="Arial" panose="020B0604020202020204" pitchFamily="34" charset="0"/>
              </a:rPr>
              <a:t>113723</a:t>
            </a:r>
            <a:endParaRPr lang="mn-MN" sz="4798" dirty="0">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xmlns="" id="{C6BA2C73-BDFB-4A15-82AE-CBFF12C72F0C}"/>
              </a:ext>
            </a:extLst>
          </p:cNvPr>
          <p:cNvCxnSpPr>
            <a:cxnSpLocks/>
          </p:cNvCxnSpPr>
          <p:nvPr/>
        </p:nvCxnSpPr>
        <p:spPr>
          <a:xfrm flipH="1">
            <a:off x="1863414" y="353622"/>
            <a:ext cx="6980768"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3A17E024-9D54-4185-97A1-41AABB2977D7}"/>
              </a:ext>
            </a:extLst>
          </p:cNvPr>
          <p:cNvSpPr txBox="1"/>
          <p:nvPr/>
        </p:nvSpPr>
        <p:spPr>
          <a:xfrm>
            <a:off x="8774638" y="138280"/>
            <a:ext cx="2119183" cy="430577"/>
          </a:xfrm>
          <a:prstGeom prst="rect">
            <a:avLst/>
          </a:prstGeom>
          <a:noFill/>
        </p:spPr>
        <p:txBody>
          <a:bodyPr wrap="square" lIns="182699" tIns="91350" rIns="182699" bIns="91350" rtlCol="0">
            <a:spAutoFit/>
          </a:bodyPr>
          <a:lstStyle/>
          <a:p>
            <a:r>
              <a:rPr lang="mn-MN" sz="1599" dirty="0">
                <a:solidFill>
                  <a:srgbClr val="002060"/>
                </a:solidFill>
                <a:latin typeface="Arial" panose="020B0604020202020204" pitchFamily="34" charset="0"/>
                <a:cs typeface="Arial" panose="020B0604020202020204" pitchFamily="34" charset="0"/>
              </a:rPr>
              <a:t>ХӨДӨӨ АЖ АХУЙ</a:t>
            </a:r>
          </a:p>
        </p:txBody>
      </p:sp>
      <p:grpSp>
        <p:nvGrpSpPr>
          <p:cNvPr id="28" name="Group 27">
            <a:extLst>
              <a:ext uri="{FF2B5EF4-FFF2-40B4-BE49-F238E27FC236}">
                <a16:creationId xmlns:a16="http://schemas.microsoft.com/office/drawing/2014/main" xmlns="" id="{E6E8DDA2-8C22-4DBB-ABE3-8015F8FC42F0}"/>
              </a:ext>
            </a:extLst>
          </p:cNvPr>
          <p:cNvGrpSpPr/>
          <p:nvPr/>
        </p:nvGrpSpPr>
        <p:grpSpPr>
          <a:xfrm>
            <a:off x="1463495" y="6359889"/>
            <a:ext cx="9552532" cy="359833"/>
            <a:chOff x="159171" y="3181417"/>
            <a:chExt cx="4778477" cy="180000"/>
          </a:xfrm>
        </p:grpSpPr>
        <p:sp>
          <p:nvSpPr>
            <p:cNvPr id="29" name="Rectangle: Rounded Corners 28">
              <a:extLst>
                <a:ext uri="{FF2B5EF4-FFF2-40B4-BE49-F238E27FC236}">
                  <a16:creationId xmlns:a16="http://schemas.microsoft.com/office/drawing/2014/main" xmlns="" id="{B1482988-C06D-4BA5-804F-3FF1A8C900EB}"/>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dirty="0" smtClean="0">
                  <a:solidFill>
                    <a:srgbClr val="002060"/>
                  </a:solidFill>
                  <a:latin typeface="Arial" panose="020B0604020202020204" pitchFamily="34" charset="0"/>
                  <a:cs typeface="Arial" panose="020B0604020202020204" pitchFamily="34" charset="0"/>
                </a:rPr>
                <a:t>1</a:t>
              </a:r>
              <a:r>
                <a:rPr lang="mn-MN" sz="1799" dirty="0">
                  <a:solidFill>
                    <a:srgbClr val="002060"/>
                  </a:solidFill>
                  <a:latin typeface="Arial" panose="020B0604020202020204" pitchFamily="34" charset="0"/>
                  <a:cs typeface="Arial" panose="020B0604020202020204" pitchFamily="34" charset="0"/>
                </a:rPr>
                <a:t>6</a:t>
              </a:r>
            </a:p>
          </p:txBody>
        </p:sp>
        <p:cxnSp>
          <p:nvCxnSpPr>
            <p:cNvPr id="30" name="Straight Connector 29">
              <a:extLst>
                <a:ext uri="{FF2B5EF4-FFF2-40B4-BE49-F238E27FC236}">
                  <a16:creationId xmlns:a16="http://schemas.microsoft.com/office/drawing/2014/main" xmlns="" id="{D7913793-DDC7-475C-9CC4-34EFF0782742}"/>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4A0FC01E-F349-4CAF-9F57-F5BA36379C4F}"/>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32" name="Picture 2" descr="https://scontent.fuln5-1.fna.fbcdn.net/v/t1.15752-9/53088182_2142049762773494_7315051851731173376_n.png?_nc_cat=100&amp;_nc_oc=AQlZ1argn6aE9YTBEltBPwAYXhxrCeEa0mYtdRVoUFx3UkYUosNT8f7hdGs2gCsYz4Q&amp;_nc_ht=scontent.fuln5-1.fna&amp;oh=6addcb20aea9dace9274079b19f6ecfb&amp;oe=5E358C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373" y="138278"/>
            <a:ext cx="1119869" cy="75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082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xmlns="" id="{C6BA2C73-BDFB-4A15-82AE-CBFF12C72F0C}"/>
              </a:ext>
            </a:extLst>
          </p:cNvPr>
          <p:cNvCxnSpPr>
            <a:cxnSpLocks/>
          </p:cNvCxnSpPr>
          <p:nvPr/>
        </p:nvCxnSpPr>
        <p:spPr>
          <a:xfrm flipH="1">
            <a:off x="1844652" y="451424"/>
            <a:ext cx="6980768"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3A17E024-9D54-4185-97A1-41AABB2977D7}"/>
              </a:ext>
            </a:extLst>
          </p:cNvPr>
          <p:cNvSpPr txBox="1"/>
          <p:nvPr/>
        </p:nvSpPr>
        <p:spPr>
          <a:xfrm>
            <a:off x="8774638" y="138280"/>
            <a:ext cx="2119183" cy="430577"/>
          </a:xfrm>
          <a:prstGeom prst="rect">
            <a:avLst/>
          </a:prstGeom>
          <a:noFill/>
        </p:spPr>
        <p:txBody>
          <a:bodyPr wrap="square" lIns="182699" tIns="91350" rIns="182699" bIns="91350" rtlCol="0">
            <a:spAutoFit/>
          </a:bodyPr>
          <a:lstStyle/>
          <a:p>
            <a:r>
              <a:rPr lang="mn-MN" sz="1599" dirty="0">
                <a:solidFill>
                  <a:srgbClr val="002060"/>
                </a:solidFill>
                <a:latin typeface="Arial" panose="020B0604020202020204" pitchFamily="34" charset="0"/>
                <a:cs typeface="Arial" panose="020B0604020202020204" pitchFamily="34" charset="0"/>
              </a:rPr>
              <a:t>ХӨДӨӨ АЖ АХУЙ</a:t>
            </a:r>
          </a:p>
        </p:txBody>
      </p:sp>
      <p:grpSp>
        <p:nvGrpSpPr>
          <p:cNvPr id="15" name="Group 14">
            <a:extLst>
              <a:ext uri="{FF2B5EF4-FFF2-40B4-BE49-F238E27FC236}">
                <a16:creationId xmlns:a16="http://schemas.microsoft.com/office/drawing/2014/main" xmlns="" id="{E6E8DDA2-8C22-4DBB-ABE3-8015F8FC42F0}"/>
              </a:ext>
            </a:extLst>
          </p:cNvPr>
          <p:cNvGrpSpPr/>
          <p:nvPr/>
        </p:nvGrpSpPr>
        <p:grpSpPr>
          <a:xfrm>
            <a:off x="1463495" y="6359889"/>
            <a:ext cx="9552532" cy="359833"/>
            <a:chOff x="159171" y="3181417"/>
            <a:chExt cx="4778477" cy="180000"/>
          </a:xfrm>
        </p:grpSpPr>
        <p:sp>
          <p:nvSpPr>
            <p:cNvPr id="16" name="Rectangle: Rounded Corners 28">
              <a:extLst>
                <a:ext uri="{FF2B5EF4-FFF2-40B4-BE49-F238E27FC236}">
                  <a16:creationId xmlns:a16="http://schemas.microsoft.com/office/drawing/2014/main" xmlns="" id="{B1482988-C06D-4BA5-804F-3FF1A8C900EB}"/>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dirty="0" smtClean="0">
                  <a:solidFill>
                    <a:srgbClr val="002060"/>
                  </a:solidFill>
                  <a:latin typeface="Arial" panose="020B0604020202020204" pitchFamily="34" charset="0"/>
                  <a:cs typeface="Arial" panose="020B0604020202020204" pitchFamily="34" charset="0"/>
                </a:rPr>
                <a:t>1</a:t>
              </a:r>
              <a:r>
                <a:rPr lang="mn-MN" sz="1799" dirty="0">
                  <a:solidFill>
                    <a:srgbClr val="002060"/>
                  </a:solidFill>
                  <a:latin typeface="Arial" panose="020B0604020202020204" pitchFamily="34" charset="0"/>
                  <a:cs typeface="Arial" panose="020B0604020202020204" pitchFamily="34" charset="0"/>
                </a:rPr>
                <a:t>7</a:t>
              </a:r>
            </a:p>
          </p:txBody>
        </p:sp>
        <p:cxnSp>
          <p:nvCxnSpPr>
            <p:cNvPr id="17" name="Straight Connector 16">
              <a:extLst>
                <a:ext uri="{FF2B5EF4-FFF2-40B4-BE49-F238E27FC236}">
                  <a16:creationId xmlns:a16="http://schemas.microsoft.com/office/drawing/2014/main" xmlns="" id="{D7913793-DDC7-475C-9CC4-34EFF0782742}"/>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A0FC01E-F349-4CAF-9F57-F5BA36379C4F}"/>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20" name="Chart 19">
            <a:extLst>
              <a:ext uri="{FF2B5EF4-FFF2-40B4-BE49-F238E27FC236}">
                <a16:creationId xmlns:a16="http://schemas.microsoft.com/office/drawing/2014/main" xmlns="" id="{AEA3ACBF-CAAD-4897-A692-03863D9DB5DA}"/>
              </a:ext>
            </a:extLst>
          </p:cNvPr>
          <p:cNvGraphicFramePr/>
          <p:nvPr>
            <p:extLst>
              <p:ext uri="{D42A27DB-BD31-4B8C-83A1-F6EECF244321}">
                <p14:modId xmlns:p14="http://schemas.microsoft.com/office/powerpoint/2010/main" val="3927613703"/>
              </p:ext>
            </p:extLst>
          </p:nvPr>
        </p:nvGraphicFramePr>
        <p:xfrm>
          <a:off x="1844652" y="1258544"/>
          <a:ext cx="9430326"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23" name="Rectangle 22"/>
          <p:cNvSpPr/>
          <p:nvPr/>
        </p:nvSpPr>
        <p:spPr>
          <a:xfrm>
            <a:off x="1844652" y="551007"/>
            <a:ext cx="3333027" cy="369332"/>
          </a:xfrm>
          <a:prstGeom prst="rect">
            <a:avLst/>
          </a:prstGeom>
        </p:spPr>
        <p:txBody>
          <a:bodyPr wrap="none">
            <a:spAutoFit/>
          </a:bodyPr>
          <a:lstStyle/>
          <a:p>
            <a:pPr algn="ctr"/>
            <a:r>
              <a:rPr lang="mn-MN" dirty="0">
                <a:solidFill>
                  <a:srgbClr val="B2540C"/>
                </a:solidFill>
                <a:latin typeface="Arial" panose="020B0604020202020204" pitchFamily="34" charset="0"/>
                <a:cs typeface="Arial" panose="020B0604020202020204" pitchFamily="34" charset="0"/>
              </a:rPr>
              <a:t>Малын төрлөөр нь авч үзвэл:</a:t>
            </a:r>
          </a:p>
        </p:txBody>
      </p:sp>
      <p:pic>
        <p:nvPicPr>
          <p:cNvPr id="24" name="Picture 4" descr="temee">
            <a:extLst>
              <a:ext uri="{FF2B5EF4-FFF2-40B4-BE49-F238E27FC236}">
                <a16:creationId xmlns:a16="http://schemas.microsoft.com/office/drawing/2014/main" xmlns="" id="{4ECE54E4-9EC2-4A67-9EDF-823532E774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4638" y="3532909"/>
            <a:ext cx="2380074"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6" name="Rectangle 25"/>
          <p:cNvSpPr/>
          <p:nvPr/>
        </p:nvSpPr>
        <p:spPr>
          <a:xfrm>
            <a:off x="5196565" y="636090"/>
            <a:ext cx="3628855" cy="5684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mn-MN" dirty="0" smtClean="0">
                <a:solidFill>
                  <a:schemeClr val="tx1"/>
                </a:solidFill>
                <a:latin typeface="Arial" panose="020B0604020202020204" pitchFamily="34" charset="0"/>
                <a:cs typeface="Arial" panose="020B0604020202020204" pitchFamily="34" charset="0"/>
              </a:rPr>
              <a:t>Тэмээ</a:t>
            </a:r>
            <a:endParaRPr lang="en-US" dirty="0">
              <a:solidFill>
                <a:schemeClr val="tx1"/>
              </a:solidFill>
              <a:latin typeface="Arial" panose="020B0604020202020204" pitchFamily="34" charset="0"/>
              <a:cs typeface="Arial" panose="020B0604020202020204" pitchFamily="34" charset="0"/>
            </a:endParaRPr>
          </a:p>
        </p:txBody>
      </p:sp>
      <p:pic>
        <p:nvPicPr>
          <p:cNvPr id="21" name="Picture 2" descr="https://scontent.fuln5-1.fna.fbcdn.net/v/t1.15752-9/53088182_2142049762773494_7315051851731173376_n.png?_nc_cat=100&amp;_nc_oc=AQlZ1argn6aE9YTBEltBPwAYXhxrCeEa0mYtdRVoUFx3UkYUosNT8f7hdGs2gCsYz4Q&amp;_nc_ht=scontent.fuln5-1.fna&amp;oh=6addcb20aea9dace9274079b19f6ecfb&amp;oe=5E358C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373" y="138278"/>
            <a:ext cx="1119869" cy="75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795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xmlns="" id="{C6BA2C73-BDFB-4A15-82AE-CBFF12C72F0C}"/>
              </a:ext>
            </a:extLst>
          </p:cNvPr>
          <p:cNvCxnSpPr>
            <a:cxnSpLocks/>
          </p:cNvCxnSpPr>
          <p:nvPr/>
        </p:nvCxnSpPr>
        <p:spPr>
          <a:xfrm flipH="1">
            <a:off x="1863414" y="353622"/>
            <a:ext cx="6980768"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3A17E024-9D54-4185-97A1-41AABB2977D7}"/>
              </a:ext>
            </a:extLst>
          </p:cNvPr>
          <p:cNvSpPr txBox="1"/>
          <p:nvPr/>
        </p:nvSpPr>
        <p:spPr>
          <a:xfrm>
            <a:off x="8774638" y="138280"/>
            <a:ext cx="2119183" cy="430577"/>
          </a:xfrm>
          <a:prstGeom prst="rect">
            <a:avLst/>
          </a:prstGeom>
          <a:noFill/>
        </p:spPr>
        <p:txBody>
          <a:bodyPr wrap="square" lIns="182699" tIns="91350" rIns="182699" bIns="91350" rtlCol="0">
            <a:spAutoFit/>
          </a:bodyPr>
          <a:lstStyle/>
          <a:p>
            <a:r>
              <a:rPr lang="mn-MN" sz="1599" dirty="0">
                <a:solidFill>
                  <a:srgbClr val="002060"/>
                </a:solidFill>
                <a:latin typeface="Arial" panose="020B0604020202020204" pitchFamily="34" charset="0"/>
                <a:cs typeface="Arial" panose="020B0604020202020204" pitchFamily="34" charset="0"/>
              </a:rPr>
              <a:t>ХӨДӨӨ АЖ АХУЙ</a:t>
            </a:r>
          </a:p>
        </p:txBody>
      </p:sp>
      <p:grpSp>
        <p:nvGrpSpPr>
          <p:cNvPr id="15" name="Group 14">
            <a:extLst>
              <a:ext uri="{FF2B5EF4-FFF2-40B4-BE49-F238E27FC236}">
                <a16:creationId xmlns:a16="http://schemas.microsoft.com/office/drawing/2014/main" xmlns="" id="{E6E8DDA2-8C22-4DBB-ABE3-8015F8FC42F0}"/>
              </a:ext>
            </a:extLst>
          </p:cNvPr>
          <p:cNvGrpSpPr/>
          <p:nvPr/>
        </p:nvGrpSpPr>
        <p:grpSpPr>
          <a:xfrm>
            <a:off x="1463495" y="6359889"/>
            <a:ext cx="9552532" cy="359833"/>
            <a:chOff x="159171" y="3181417"/>
            <a:chExt cx="4778477" cy="180000"/>
          </a:xfrm>
        </p:grpSpPr>
        <p:sp>
          <p:nvSpPr>
            <p:cNvPr id="16" name="Rectangle: Rounded Corners 28">
              <a:extLst>
                <a:ext uri="{FF2B5EF4-FFF2-40B4-BE49-F238E27FC236}">
                  <a16:creationId xmlns:a16="http://schemas.microsoft.com/office/drawing/2014/main" xmlns="" id="{B1482988-C06D-4BA5-804F-3FF1A8C900EB}"/>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dirty="0" smtClean="0">
                  <a:solidFill>
                    <a:srgbClr val="002060"/>
                  </a:solidFill>
                  <a:latin typeface="Arial" panose="020B0604020202020204" pitchFamily="34" charset="0"/>
                  <a:cs typeface="Arial" panose="020B0604020202020204" pitchFamily="34" charset="0"/>
                </a:rPr>
                <a:t>1</a:t>
              </a:r>
              <a:r>
                <a:rPr lang="mn-MN" sz="1799" dirty="0">
                  <a:solidFill>
                    <a:srgbClr val="002060"/>
                  </a:solidFill>
                  <a:latin typeface="Arial" panose="020B0604020202020204" pitchFamily="34" charset="0"/>
                  <a:cs typeface="Arial" panose="020B0604020202020204" pitchFamily="34" charset="0"/>
                </a:rPr>
                <a:t>8</a:t>
              </a:r>
            </a:p>
          </p:txBody>
        </p:sp>
        <p:cxnSp>
          <p:nvCxnSpPr>
            <p:cNvPr id="17" name="Straight Connector 16">
              <a:extLst>
                <a:ext uri="{FF2B5EF4-FFF2-40B4-BE49-F238E27FC236}">
                  <a16:creationId xmlns:a16="http://schemas.microsoft.com/office/drawing/2014/main" xmlns="" id="{D7913793-DDC7-475C-9CC4-34EFF0782742}"/>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A0FC01E-F349-4CAF-9F57-F5BA36379C4F}"/>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20" name="Chart 19">
            <a:extLst>
              <a:ext uri="{FF2B5EF4-FFF2-40B4-BE49-F238E27FC236}">
                <a16:creationId xmlns:a16="http://schemas.microsoft.com/office/drawing/2014/main" xmlns="" id="{AEA3ACBF-CAAD-4897-A692-03863D9DB5DA}"/>
              </a:ext>
            </a:extLst>
          </p:cNvPr>
          <p:cNvGraphicFramePr/>
          <p:nvPr>
            <p:extLst>
              <p:ext uri="{D42A27DB-BD31-4B8C-83A1-F6EECF244321}">
                <p14:modId xmlns:p14="http://schemas.microsoft.com/office/powerpoint/2010/main" val="319866206"/>
              </p:ext>
            </p:extLst>
          </p:nvPr>
        </p:nvGraphicFramePr>
        <p:xfrm>
          <a:off x="1463495" y="1094509"/>
          <a:ext cx="9430326" cy="4876800"/>
        </p:xfrm>
        <a:graphic>
          <a:graphicData uri="http://schemas.openxmlformats.org/drawingml/2006/chart">
            <c:chart xmlns:c="http://schemas.openxmlformats.org/drawingml/2006/chart" xmlns:r="http://schemas.openxmlformats.org/officeDocument/2006/relationships" r:id="rId2"/>
          </a:graphicData>
        </a:graphic>
      </p:graphicFrame>
      <p:pic>
        <p:nvPicPr>
          <p:cNvPr id="21" name="Picture 3" descr="images (2)">
            <a:extLst>
              <a:ext uri="{FF2B5EF4-FFF2-40B4-BE49-F238E27FC236}">
                <a16:creationId xmlns:a16="http://schemas.microsoft.com/office/drawing/2014/main" xmlns="" id="{33F6800C-AECB-4616-AA4E-04C54BBA02D9}"/>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41673" y="3186546"/>
            <a:ext cx="3288361" cy="2979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2" name="Rectangle 21"/>
          <p:cNvSpPr/>
          <p:nvPr/>
        </p:nvSpPr>
        <p:spPr>
          <a:xfrm>
            <a:off x="3717361" y="498534"/>
            <a:ext cx="3768436" cy="623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latin typeface="Arial" panose="020B0604020202020204" pitchFamily="34" charset="0"/>
                <a:cs typeface="Arial" panose="020B0604020202020204" pitchFamily="34" charset="0"/>
              </a:rPr>
              <a:t>Адуу</a:t>
            </a:r>
            <a:endParaRPr lang="en-US" dirty="0">
              <a:latin typeface="Arial" panose="020B0604020202020204" pitchFamily="34" charset="0"/>
              <a:cs typeface="Arial" panose="020B0604020202020204" pitchFamily="34" charset="0"/>
            </a:endParaRPr>
          </a:p>
        </p:txBody>
      </p:sp>
      <p:pic>
        <p:nvPicPr>
          <p:cNvPr id="12" name="Picture 2" descr="https://scontent.fuln5-1.fna.fbcdn.net/v/t1.15752-9/53088182_2142049762773494_7315051851731173376_n.png?_nc_cat=100&amp;_nc_oc=AQlZ1argn6aE9YTBEltBPwAYXhxrCeEa0mYtdRVoUFx3UkYUosNT8f7hdGs2gCsYz4Q&amp;_nc_ht=scontent.fuln5-1.fna&amp;oh=6addcb20aea9dace9274079b19f6ecfb&amp;oe=5E358C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373" y="138278"/>
            <a:ext cx="1119869" cy="75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840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1863414" y="353622"/>
            <a:ext cx="7196668"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flipH="1">
            <a:off x="923479" y="258376"/>
            <a:ext cx="9356196" cy="430650"/>
          </a:xfrm>
          <a:prstGeom prst="rect">
            <a:avLst/>
          </a:prstGeom>
          <a:noFill/>
        </p:spPr>
        <p:txBody>
          <a:bodyPr wrap="square" lIns="182765" tIns="91386" rIns="182765" bIns="91386" rtlCol="0">
            <a:spAutoFit/>
          </a:bodyPr>
          <a:lstStyle/>
          <a:p>
            <a:r>
              <a:rPr lang="mn-MN" sz="1599" dirty="0" smtClean="0">
                <a:solidFill>
                  <a:srgbClr val="002060"/>
                </a:solidFill>
                <a:latin typeface="Arial" panose="020B0604020202020204" pitchFamily="34" charset="0"/>
                <a:cs typeface="Arial" panose="020B0604020202020204" pitchFamily="34" charset="0"/>
              </a:rPr>
              <a:t>      </a:t>
            </a:r>
            <a:endParaRPr lang="en-US" sz="1599" dirty="0" smtClean="0">
              <a:solidFill>
                <a:srgbClr val="00206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EF8B295E-51B1-4390-85C5-FEA10D8FCD56}"/>
              </a:ext>
            </a:extLst>
          </p:cNvPr>
          <p:cNvSpPr txBox="1"/>
          <p:nvPr/>
        </p:nvSpPr>
        <p:spPr>
          <a:xfrm>
            <a:off x="923479" y="637571"/>
            <a:ext cx="10322276" cy="3477766"/>
          </a:xfrm>
          <a:prstGeom prst="rect">
            <a:avLst/>
          </a:prstGeom>
          <a:noFill/>
        </p:spPr>
        <p:txBody>
          <a:bodyPr wrap="square" lIns="182765" tIns="91386" rIns="182765" bIns="91386" rtlCol="0">
            <a:spAutoFit/>
          </a:bodyPr>
          <a:lstStyle/>
          <a:p>
            <a:pPr algn="just"/>
            <a:r>
              <a:rPr lang="mn-MN" sz="20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Дундговь</a:t>
            </a:r>
            <a:r>
              <a:rPr lang="mn-MN" sz="20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аймгийн Дэрэн сум нь </a:t>
            </a:r>
            <a:r>
              <a:rPr lang="mn-MN" sz="20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1924  онд Богд хан уулын аймгийн Дэлгэрцогт уулын хошууны Дэрэн сум нэртэйгээр байгуулагдсан.Төв аймгийн Баянцагаан, Баян Өнжүүл өөрийн аймгийн Цагаандэлгэр,ГовьУгтаал Гурвансайхан Сайнцагаан ,Дэлгэрцогт сумдтай хил залган говь тал хээрийн бүсэд </a:t>
            </a:r>
            <a:r>
              <a:rPr lang="mn-MN" sz="20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оршдог. Сумын төв нь Цант уулын энгэрт төвлөрдөг ба нийслэл </a:t>
            </a:r>
            <a:r>
              <a:rPr lang="mn-MN" sz="20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Улаанбаатар </a:t>
            </a:r>
            <a:r>
              <a:rPr lang="mn-MN" sz="20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хотоос </a:t>
            </a:r>
            <a:r>
              <a:rPr lang="mn-MN" sz="20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210</a:t>
            </a:r>
            <a:r>
              <a:rPr lang="mn-MN" sz="20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км зайтай</a:t>
            </a:r>
            <a:r>
              <a:rPr lang="mn-MN" sz="2000" dirty="0" smtClean="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a:t>
            </a:r>
            <a:r>
              <a:rPr lang="en-US" sz="2000" smtClean="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mn-MN" sz="2000" smtClean="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Аймгийн </a:t>
            </a:r>
            <a:r>
              <a:rPr lang="mn-MN" sz="20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төвөөс зүүн хойш 68 км зайтай.  </a:t>
            </a:r>
            <a:r>
              <a:rPr lang="mn-MN" sz="20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392,2 </a:t>
            </a:r>
            <a:r>
              <a:rPr lang="ru-RU" sz="20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 </a:t>
            </a:r>
            <a:r>
              <a:rPr lang="ru-RU" sz="20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мянган </a:t>
            </a:r>
            <a:r>
              <a:rPr lang="mn-MN" sz="20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га  ну</a:t>
            </a:r>
            <a:r>
              <a:rPr lang="ru-RU" sz="20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таг дэвсгэртэй</a:t>
            </a:r>
            <a:r>
              <a:rPr lang="mn-MN" sz="20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бөгөөд Хүн амын дийлэнх хувийг </a:t>
            </a:r>
            <a:r>
              <a:rPr lang="mn-MN" sz="20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халхчууд</a:t>
            </a:r>
            <a:r>
              <a:rPr lang="mn-MN" sz="20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эзэлдэг. 201</a:t>
            </a:r>
            <a:r>
              <a:rPr lang="en-US" sz="20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8</a:t>
            </a:r>
            <a:r>
              <a:rPr lang="mn-MN" sz="20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оны жилийн эцсийн байдлаар </a:t>
            </a:r>
            <a:r>
              <a:rPr lang="mn-MN" sz="20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2105 хүн ам, 637</a:t>
            </a:r>
            <a:r>
              <a:rPr lang="mn-MN" sz="20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mn-MN" sz="20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өрх, 689 хүүхэд </a:t>
            </a:r>
            <a:r>
              <a:rPr lang="mn-MN" sz="20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багачууд амьдарч байна. Сумын эдийн засгийн болон иргэдийн амьжиргааны гол эх үүсвэр,хөдөлмөр эрхэлт нь мал аж ахуй бөгөөд 2018 оны жилийн эцсээр 253893 мянган толгой мал тооллуулсан.</a:t>
            </a:r>
          </a:p>
          <a:p>
            <a:pPr algn="just"/>
            <a:endParaRPr lang="en-US" sz="14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7" name="Group 6">
            <a:extLst>
              <a:ext uri="{FF2B5EF4-FFF2-40B4-BE49-F238E27FC236}">
                <a16:creationId xmlns:a16="http://schemas.microsoft.com/office/drawing/2014/main" xmlns="" id="{EC58D224-E1D0-4D70-83B4-3F50377520CC}"/>
              </a:ext>
            </a:extLst>
          </p:cNvPr>
          <p:cNvGrpSpPr/>
          <p:nvPr/>
        </p:nvGrpSpPr>
        <p:grpSpPr>
          <a:xfrm>
            <a:off x="1463493" y="6359889"/>
            <a:ext cx="9552532" cy="359833"/>
            <a:chOff x="159171" y="3181417"/>
            <a:chExt cx="4778477" cy="180000"/>
          </a:xfrm>
        </p:grpSpPr>
        <p:sp>
          <p:nvSpPr>
            <p:cNvPr id="8" name="Rectangle: Rounded Corners 7">
              <a:extLst>
                <a:ext uri="{FF2B5EF4-FFF2-40B4-BE49-F238E27FC236}">
                  <a16:creationId xmlns:a16="http://schemas.microsoft.com/office/drawing/2014/main" xmlns="" id="{AA8CB0AE-708A-4357-957D-D04F7DF056C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dirty="0">
                  <a:solidFill>
                    <a:srgbClr val="002060"/>
                  </a:solidFill>
                  <a:latin typeface="Arial" panose="020B0604020202020204" pitchFamily="34" charset="0"/>
                  <a:cs typeface="Arial" panose="020B0604020202020204" pitchFamily="34" charset="0"/>
                </a:rPr>
                <a:t>1</a:t>
              </a:r>
              <a:endParaRPr lang="mn-MN" sz="1799" dirty="0">
                <a:solidFill>
                  <a:srgbClr val="002060"/>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xmlns="" id="{2E8EB1DD-5DD3-47BC-97E8-9A684569F9C8}"/>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2F5A7D04-A026-4ACA-8DEA-E05218C9CE3E}"/>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xmlns="" id="{98C6ECB6-45EC-493C-8C47-21AB21A72AEA}"/>
              </a:ext>
            </a:extLst>
          </p:cNvPr>
          <p:cNvSpPr txBox="1"/>
          <p:nvPr/>
        </p:nvSpPr>
        <p:spPr>
          <a:xfrm>
            <a:off x="9062170" y="138277"/>
            <a:ext cx="1953855" cy="430650"/>
          </a:xfrm>
          <a:prstGeom prst="rect">
            <a:avLst/>
          </a:prstGeom>
          <a:noFill/>
        </p:spPr>
        <p:txBody>
          <a:bodyPr wrap="square" lIns="182765" tIns="91386" rIns="182765" bIns="91386" rtlCol="0">
            <a:spAutoFit/>
          </a:bodyPr>
          <a:lstStyle/>
          <a:p>
            <a:r>
              <a:rPr lang="mn-MN" sz="1599" dirty="0" smtClean="0">
                <a:solidFill>
                  <a:srgbClr val="002060"/>
                </a:solidFill>
                <a:latin typeface="Arial" panose="020B0604020202020204" pitchFamily="34" charset="0"/>
                <a:cs typeface="Arial" panose="020B0604020202020204" pitchFamily="34" charset="0"/>
              </a:rPr>
              <a:t>      ТОВЧ ТҮҮХ</a:t>
            </a:r>
            <a:endParaRPr lang="en-US" sz="1599" dirty="0" smtClean="0">
              <a:solidFill>
                <a:srgbClr val="002060"/>
              </a:solidFill>
              <a:latin typeface="Arial" panose="020B0604020202020204" pitchFamily="34" charset="0"/>
              <a:cs typeface="Arial" panose="020B0604020202020204" pitchFamily="34" charset="0"/>
            </a:endParaRPr>
          </a:p>
        </p:txBody>
      </p:sp>
      <p:pic>
        <p:nvPicPr>
          <p:cNvPr id="14" name="Picture 2" descr="C:\Users\user\Desktop\72890297_2612859762123851_3507500650189553664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939" y="3916680"/>
            <a:ext cx="10055815" cy="23317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scontent.fuln5-1.fna.fbcdn.net/v/t1.15752-9/53088182_2142049762773494_7315051851731173376_n.png?_nc_cat=100&amp;_nc_oc=AQlZ1argn6aE9YTBEltBPwAYXhxrCeEa0mYtdRVoUFx3UkYUosNT8f7hdGs2gCsYz4Q&amp;_nc_ht=scontent.fuln5-1.fna&amp;oh=6addcb20aea9dace9274079b19f6ecfb&amp;oe=5E358C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545" y="74073"/>
            <a:ext cx="1009055" cy="563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82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xmlns="" id="{C6BA2C73-BDFB-4A15-82AE-CBFF12C72F0C}"/>
              </a:ext>
            </a:extLst>
          </p:cNvPr>
          <p:cNvCxnSpPr>
            <a:cxnSpLocks/>
          </p:cNvCxnSpPr>
          <p:nvPr/>
        </p:nvCxnSpPr>
        <p:spPr>
          <a:xfrm flipH="1">
            <a:off x="1863414" y="353622"/>
            <a:ext cx="6980768"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3A17E024-9D54-4185-97A1-41AABB2977D7}"/>
              </a:ext>
            </a:extLst>
          </p:cNvPr>
          <p:cNvSpPr txBox="1"/>
          <p:nvPr/>
        </p:nvSpPr>
        <p:spPr>
          <a:xfrm>
            <a:off x="8774638" y="138280"/>
            <a:ext cx="2119183" cy="430577"/>
          </a:xfrm>
          <a:prstGeom prst="rect">
            <a:avLst/>
          </a:prstGeom>
          <a:noFill/>
        </p:spPr>
        <p:txBody>
          <a:bodyPr wrap="square" lIns="182699" tIns="91350" rIns="182699" bIns="91350" rtlCol="0">
            <a:spAutoFit/>
          </a:bodyPr>
          <a:lstStyle/>
          <a:p>
            <a:r>
              <a:rPr lang="mn-MN" sz="1599" dirty="0">
                <a:solidFill>
                  <a:srgbClr val="002060"/>
                </a:solidFill>
                <a:latin typeface="Arial" panose="020B0604020202020204" pitchFamily="34" charset="0"/>
                <a:cs typeface="Arial" panose="020B0604020202020204" pitchFamily="34" charset="0"/>
              </a:rPr>
              <a:t>ХӨДӨӨ АЖ АХУЙ</a:t>
            </a:r>
          </a:p>
        </p:txBody>
      </p:sp>
      <p:grpSp>
        <p:nvGrpSpPr>
          <p:cNvPr id="15" name="Group 14">
            <a:extLst>
              <a:ext uri="{FF2B5EF4-FFF2-40B4-BE49-F238E27FC236}">
                <a16:creationId xmlns:a16="http://schemas.microsoft.com/office/drawing/2014/main" xmlns="" id="{E6E8DDA2-8C22-4DBB-ABE3-8015F8FC42F0}"/>
              </a:ext>
            </a:extLst>
          </p:cNvPr>
          <p:cNvGrpSpPr/>
          <p:nvPr/>
        </p:nvGrpSpPr>
        <p:grpSpPr>
          <a:xfrm>
            <a:off x="1463495" y="6359889"/>
            <a:ext cx="9552532" cy="359833"/>
            <a:chOff x="159171" y="3181417"/>
            <a:chExt cx="4778477" cy="180000"/>
          </a:xfrm>
        </p:grpSpPr>
        <p:sp>
          <p:nvSpPr>
            <p:cNvPr id="16" name="Rectangle: Rounded Corners 28">
              <a:extLst>
                <a:ext uri="{FF2B5EF4-FFF2-40B4-BE49-F238E27FC236}">
                  <a16:creationId xmlns:a16="http://schemas.microsoft.com/office/drawing/2014/main" xmlns="" id="{B1482988-C06D-4BA5-804F-3FF1A8C900EB}"/>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dirty="0" smtClean="0">
                  <a:solidFill>
                    <a:srgbClr val="002060"/>
                  </a:solidFill>
                  <a:latin typeface="Arial" panose="020B0604020202020204" pitchFamily="34" charset="0"/>
                  <a:cs typeface="Arial" panose="020B0604020202020204" pitchFamily="34" charset="0"/>
                </a:rPr>
                <a:t>1</a:t>
              </a:r>
              <a:r>
                <a:rPr lang="mn-MN" sz="1799" dirty="0">
                  <a:solidFill>
                    <a:srgbClr val="002060"/>
                  </a:solidFill>
                  <a:latin typeface="Arial" panose="020B0604020202020204" pitchFamily="34" charset="0"/>
                  <a:cs typeface="Arial" panose="020B0604020202020204" pitchFamily="34" charset="0"/>
                </a:rPr>
                <a:t>9</a:t>
              </a:r>
            </a:p>
          </p:txBody>
        </p:sp>
        <p:cxnSp>
          <p:nvCxnSpPr>
            <p:cNvPr id="17" name="Straight Connector 16">
              <a:extLst>
                <a:ext uri="{FF2B5EF4-FFF2-40B4-BE49-F238E27FC236}">
                  <a16:creationId xmlns:a16="http://schemas.microsoft.com/office/drawing/2014/main" xmlns="" id="{D7913793-DDC7-475C-9CC4-34EFF0782742}"/>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A0FC01E-F349-4CAF-9F57-F5BA36379C4F}"/>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20" name="Chart 19">
            <a:extLst>
              <a:ext uri="{FF2B5EF4-FFF2-40B4-BE49-F238E27FC236}">
                <a16:creationId xmlns:a16="http://schemas.microsoft.com/office/drawing/2014/main" xmlns="" id="{AEA3ACBF-CAAD-4897-A692-03863D9DB5DA}"/>
              </a:ext>
            </a:extLst>
          </p:cNvPr>
          <p:cNvGraphicFramePr/>
          <p:nvPr>
            <p:extLst>
              <p:ext uri="{D42A27DB-BD31-4B8C-83A1-F6EECF244321}">
                <p14:modId xmlns:p14="http://schemas.microsoft.com/office/powerpoint/2010/main" val="3390315065"/>
              </p:ext>
            </p:extLst>
          </p:nvPr>
        </p:nvGraphicFramePr>
        <p:xfrm>
          <a:off x="1463495" y="1094509"/>
          <a:ext cx="9430326" cy="4876800"/>
        </p:xfrm>
        <a:graphic>
          <a:graphicData uri="http://schemas.openxmlformats.org/drawingml/2006/chart">
            <c:chart xmlns:c="http://schemas.openxmlformats.org/drawingml/2006/chart" xmlns:r="http://schemas.openxmlformats.org/officeDocument/2006/relationships" r:id="rId2"/>
          </a:graphicData>
        </a:graphic>
      </p:graphicFrame>
      <p:pic>
        <p:nvPicPr>
          <p:cNvPr id="21" name="Picture 5" descr="uher">
            <a:extLst>
              <a:ext uri="{FF2B5EF4-FFF2-40B4-BE49-F238E27FC236}">
                <a16:creationId xmlns:a16="http://schemas.microsoft.com/office/drawing/2014/main" xmlns="" id="{4FD3758E-6B69-4113-BCF0-7DA1473357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3673" y="3357014"/>
            <a:ext cx="2808630" cy="2898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2" name="Rectangle 21"/>
          <p:cNvSpPr/>
          <p:nvPr/>
        </p:nvSpPr>
        <p:spPr>
          <a:xfrm>
            <a:off x="4641273" y="568857"/>
            <a:ext cx="2687782" cy="52565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mn-MN" dirty="0" smtClean="0">
                <a:latin typeface="Arial" panose="020B0604020202020204" pitchFamily="34" charset="0"/>
                <a:cs typeface="Arial" panose="020B0604020202020204" pitchFamily="34" charset="0"/>
              </a:rPr>
              <a:t>Үхэр</a:t>
            </a:r>
            <a:endParaRPr lang="en-US" dirty="0">
              <a:latin typeface="Arial" panose="020B0604020202020204" pitchFamily="34" charset="0"/>
              <a:cs typeface="Arial" panose="020B0604020202020204" pitchFamily="34" charset="0"/>
            </a:endParaRPr>
          </a:p>
        </p:txBody>
      </p:sp>
      <p:pic>
        <p:nvPicPr>
          <p:cNvPr id="12" name="Picture 2" descr="https://scontent.fuln5-1.fna.fbcdn.net/v/t1.15752-9/53088182_2142049762773494_7315051851731173376_n.png?_nc_cat=100&amp;_nc_oc=AQlZ1argn6aE9YTBEltBPwAYXhxrCeEa0mYtdRVoUFx3UkYUosNT8f7hdGs2gCsYz4Q&amp;_nc_ht=scontent.fuln5-1.fna&amp;oh=6addcb20aea9dace9274079b19f6ecfb&amp;oe=5E358C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373" y="138278"/>
            <a:ext cx="1119869" cy="75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4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xmlns="" id="{C6BA2C73-BDFB-4A15-82AE-CBFF12C72F0C}"/>
              </a:ext>
            </a:extLst>
          </p:cNvPr>
          <p:cNvCxnSpPr>
            <a:cxnSpLocks/>
          </p:cNvCxnSpPr>
          <p:nvPr/>
        </p:nvCxnSpPr>
        <p:spPr>
          <a:xfrm flipH="1">
            <a:off x="1863414" y="353622"/>
            <a:ext cx="6980768"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3A17E024-9D54-4185-97A1-41AABB2977D7}"/>
              </a:ext>
            </a:extLst>
          </p:cNvPr>
          <p:cNvSpPr txBox="1"/>
          <p:nvPr/>
        </p:nvSpPr>
        <p:spPr>
          <a:xfrm>
            <a:off x="8774638" y="138280"/>
            <a:ext cx="2119183" cy="430577"/>
          </a:xfrm>
          <a:prstGeom prst="rect">
            <a:avLst/>
          </a:prstGeom>
          <a:noFill/>
        </p:spPr>
        <p:txBody>
          <a:bodyPr wrap="square" lIns="182699" tIns="91350" rIns="182699" bIns="91350" rtlCol="0">
            <a:spAutoFit/>
          </a:bodyPr>
          <a:lstStyle/>
          <a:p>
            <a:r>
              <a:rPr lang="mn-MN" sz="1599" dirty="0">
                <a:solidFill>
                  <a:srgbClr val="002060"/>
                </a:solidFill>
                <a:latin typeface="Arial" panose="020B0604020202020204" pitchFamily="34" charset="0"/>
                <a:cs typeface="Arial" panose="020B0604020202020204" pitchFamily="34" charset="0"/>
              </a:rPr>
              <a:t>ХӨДӨӨ АЖ АХУЙ</a:t>
            </a:r>
          </a:p>
        </p:txBody>
      </p:sp>
      <p:grpSp>
        <p:nvGrpSpPr>
          <p:cNvPr id="15" name="Group 14">
            <a:extLst>
              <a:ext uri="{FF2B5EF4-FFF2-40B4-BE49-F238E27FC236}">
                <a16:creationId xmlns:a16="http://schemas.microsoft.com/office/drawing/2014/main" xmlns="" id="{E6E8DDA2-8C22-4DBB-ABE3-8015F8FC42F0}"/>
              </a:ext>
            </a:extLst>
          </p:cNvPr>
          <p:cNvGrpSpPr/>
          <p:nvPr/>
        </p:nvGrpSpPr>
        <p:grpSpPr>
          <a:xfrm>
            <a:off x="1463495" y="6359889"/>
            <a:ext cx="9552532" cy="359833"/>
            <a:chOff x="159171" y="3181417"/>
            <a:chExt cx="4778477" cy="180000"/>
          </a:xfrm>
        </p:grpSpPr>
        <p:sp>
          <p:nvSpPr>
            <p:cNvPr id="16" name="Rectangle: Rounded Corners 28">
              <a:extLst>
                <a:ext uri="{FF2B5EF4-FFF2-40B4-BE49-F238E27FC236}">
                  <a16:creationId xmlns:a16="http://schemas.microsoft.com/office/drawing/2014/main" xmlns="" id="{B1482988-C06D-4BA5-804F-3FF1A8C900EB}"/>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799" dirty="0" smtClean="0">
                  <a:solidFill>
                    <a:srgbClr val="002060"/>
                  </a:solidFill>
                  <a:latin typeface="Arial" panose="020B0604020202020204" pitchFamily="34" charset="0"/>
                  <a:cs typeface="Arial" panose="020B0604020202020204" pitchFamily="34" charset="0"/>
                </a:rPr>
                <a:t>20</a:t>
              </a:r>
              <a:endParaRPr lang="mn-MN" sz="1799" dirty="0">
                <a:solidFill>
                  <a:srgbClr val="002060"/>
                </a:solidFill>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xmlns="" id="{D7913793-DDC7-475C-9CC4-34EFF0782742}"/>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A0FC01E-F349-4CAF-9F57-F5BA36379C4F}"/>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20" name="Chart 19">
            <a:extLst>
              <a:ext uri="{FF2B5EF4-FFF2-40B4-BE49-F238E27FC236}">
                <a16:creationId xmlns:a16="http://schemas.microsoft.com/office/drawing/2014/main" xmlns="" id="{AEA3ACBF-CAAD-4897-A692-03863D9DB5DA}"/>
              </a:ext>
            </a:extLst>
          </p:cNvPr>
          <p:cNvGraphicFramePr/>
          <p:nvPr>
            <p:extLst>
              <p:ext uri="{D42A27DB-BD31-4B8C-83A1-F6EECF244321}">
                <p14:modId xmlns:p14="http://schemas.microsoft.com/office/powerpoint/2010/main" val="3922832780"/>
              </p:ext>
            </p:extLst>
          </p:nvPr>
        </p:nvGraphicFramePr>
        <p:xfrm>
          <a:off x="1463495" y="1094509"/>
          <a:ext cx="9430326" cy="4876800"/>
        </p:xfrm>
        <a:graphic>
          <a:graphicData uri="http://schemas.openxmlformats.org/drawingml/2006/chart">
            <c:chart xmlns:c="http://schemas.openxmlformats.org/drawingml/2006/chart" xmlns:r="http://schemas.openxmlformats.org/officeDocument/2006/relationships" r:id="rId2"/>
          </a:graphicData>
        </a:graphic>
      </p:graphicFrame>
      <p:pic>
        <p:nvPicPr>
          <p:cNvPr id="21" name="Picture 2" descr="hurgat honi">
            <a:extLst>
              <a:ext uri="{FF2B5EF4-FFF2-40B4-BE49-F238E27FC236}">
                <a16:creationId xmlns:a16="http://schemas.microsoft.com/office/drawing/2014/main" xmlns="" id="{9EB823B7-0E4B-4DDA-9D81-E42ABFE317D8}"/>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326580" y="3283527"/>
            <a:ext cx="3200401" cy="2792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2" name="Rectangle 21"/>
          <p:cNvSpPr/>
          <p:nvPr/>
        </p:nvSpPr>
        <p:spPr>
          <a:xfrm>
            <a:off x="4613564" y="567107"/>
            <a:ext cx="2867891" cy="65034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mn-MN" dirty="0" smtClean="0"/>
              <a:t>Хонь</a:t>
            </a:r>
            <a:endParaRPr lang="en-US" dirty="0"/>
          </a:p>
        </p:txBody>
      </p:sp>
      <p:pic>
        <p:nvPicPr>
          <p:cNvPr id="12" name="Picture 2" descr="https://scontent.fuln5-1.fna.fbcdn.net/v/t1.15752-9/53088182_2142049762773494_7315051851731173376_n.png?_nc_cat=100&amp;_nc_oc=AQlZ1argn6aE9YTBEltBPwAYXhxrCeEa0mYtdRVoUFx3UkYUosNT8f7hdGs2gCsYz4Q&amp;_nc_ht=scontent.fuln5-1.fna&amp;oh=6addcb20aea9dace9274079b19f6ecfb&amp;oe=5E358C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373" y="138278"/>
            <a:ext cx="1119869" cy="75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507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xmlns="" id="{C6BA2C73-BDFB-4A15-82AE-CBFF12C72F0C}"/>
              </a:ext>
            </a:extLst>
          </p:cNvPr>
          <p:cNvCxnSpPr>
            <a:cxnSpLocks/>
          </p:cNvCxnSpPr>
          <p:nvPr/>
        </p:nvCxnSpPr>
        <p:spPr>
          <a:xfrm flipH="1">
            <a:off x="1863414" y="353622"/>
            <a:ext cx="6980768"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3A17E024-9D54-4185-97A1-41AABB2977D7}"/>
              </a:ext>
            </a:extLst>
          </p:cNvPr>
          <p:cNvSpPr txBox="1"/>
          <p:nvPr/>
        </p:nvSpPr>
        <p:spPr>
          <a:xfrm>
            <a:off x="8774638" y="138280"/>
            <a:ext cx="2119183" cy="430577"/>
          </a:xfrm>
          <a:prstGeom prst="rect">
            <a:avLst/>
          </a:prstGeom>
          <a:noFill/>
        </p:spPr>
        <p:txBody>
          <a:bodyPr wrap="square" lIns="182699" tIns="91350" rIns="182699" bIns="91350" rtlCol="0">
            <a:spAutoFit/>
          </a:bodyPr>
          <a:lstStyle/>
          <a:p>
            <a:r>
              <a:rPr lang="mn-MN" sz="1599" dirty="0">
                <a:solidFill>
                  <a:srgbClr val="002060"/>
                </a:solidFill>
                <a:latin typeface="Arial" panose="020B0604020202020204" pitchFamily="34" charset="0"/>
                <a:cs typeface="Arial" panose="020B0604020202020204" pitchFamily="34" charset="0"/>
              </a:rPr>
              <a:t>ХӨДӨӨ АЖ АХУЙ</a:t>
            </a:r>
          </a:p>
        </p:txBody>
      </p:sp>
      <p:grpSp>
        <p:nvGrpSpPr>
          <p:cNvPr id="15" name="Group 14">
            <a:extLst>
              <a:ext uri="{FF2B5EF4-FFF2-40B4-BE49-F238E27FC236}">
                <a16:creationId xmlns:a16="http://schemas.microsoft.com/office/drawing/2014/main" xmlns="" id="{E6E8DDA2-8C22-4DBB-ABE3-8015F8FC42F0}"/>
              </a:ext>
            </a:extLst>
          </p:cNvPr>
          <p:cNvGrpSpPr/>
          <p:nvPr/>
        </p:nvGrpSpPr>
        <p:grpSpPr>
          <a:xfrm>
            <a:off x="1463495" y="6359889"/>
            <a:ext cx="9552532" cy="359833"/>
            <a:chOff x="159171" y="3181417"/>
            <a:chExt cx="4778477" cy="180000"/>
          </a:xfrm>
        </p:grpSpPr>
        <p:sp>
          <p:nvSpPr>
            <p:cNvPr id="16" name="Rectangle: Rounded Corners 28">
              <a:extLst>
                <a:ext uri="{FF2B5EF4-FFF2-40B4-BE49-F238E27FC236}">
                  <a16:creationId xmlns:a16="http://schemas.microsoft.com/office/drawing/2014/main" xmlns="" id="{B1482988-C06D-4BA5-804F-3FF1A8C900EB}"/>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799" dirty="0" smtClean="0">
                  <a:solidFill>
                    <a:srgbClr val="002060"/>
                  </a:solidFill>
                  <a:latin typeface="Arial" panose="020B0604020202020204" pitchFamily="34" charset="0"/>
                  <a:cs typeface="Arial" panose="020B0604020202020204" pitchFamily="34" charset="0"/>
                </a:rPr>
                <a:t>21</a:t>
              </a:r>
              <a:endParaRPr lang="mn-MN" sz="1799" dirty="0">
                <a:solidFill>
                  <a:srgbClr val="002060"/>
                </a:solidFill>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xmlns="" id="{D7913793-DDC7-475C-9CC4-34EFF0782742}"/>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A0FC01E-F349-4CAF-9F57-F5BA36379C4F}"/>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20" name="Chart 19">
            <a:extLst>
              <a:ext uri="{FF2B5EF4-FFF2-40B4-BE49-F238E27FC236}">
                <a16:creationId xmlns:a16="http://schemas.microsoft.com/office/drawing/2014/main" xmlns="" id="{AEA3ACBF-CAAD-4897-A692-03863D9DB5DA}"/>
              </a:ext>
            </a:extLst>
          </p:cNvPr>
          <p:cNvGraphicFramePr/>
          <p:nvPr>
            <p:extLst>
              <p:ext uri="{D42A27DB-BD31-4B8C-83A1-F6EECF244321}">
                <p14:modId xmlns:p14="http://schemas.microsoft.com/office/powerpoint/2010/main" val="3943073910"/>
              </p:ext>
            </p:extLst>
          </p:nvPr>
        </p:nvGraphicFramePr>
        <p:xfrm>
          <a:off x="1463495" y="1094509"/>
          <a:ext cx="9430326" cy="4876800"/>
        </p:xfrm>
        <a:graphic>
          <a:graphicData uri="http://schemas.openxmlformats.org/drawingml/2006/chart">
            <c:chart xmlns:c="http://schemas.openxmlformats.org/drawingml/2006/chart" xmlns:r="http://schemas.openxmlformats.org/officeDocument/2006/relationships" r:id="rId2"/>
          </a:graphicData>
        </a:graphic>
      </p:graphicFrame>
      <p:pic>
        <p:nvPicPr>
          <p:cNvPr id="21" name="Picture 6" descr="ymaa">
            <a:extLst>
              <a:ext uri="{FF2B5EF4-FFF2-40B4-BE49-F238E27FC236}">
                <a16:creationId xmlns:a16="http://schemas.microsoft.com/office/drawing/2014/main" xmlns="" id="{16B0C252-9909-4704-AB77-218F453691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298873" y="3574474"/>
            <a:ext cx="3522840" cy="2750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2" name="Rectangle 21"/>
          <p:cNvSpPr/>
          <p:nvPr/>
        </p:nvSpPr>
        <p:spPr>
          <a:xfrm>
            <a:off x="4779818" y="568857"/>
            <a:ext cx="2673927" cy="52565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mn-MN" dirty="0" smtClean="0">
                <a:latin typeface="Arial" panose="020B0604020202020204" pitchFamily="34" charset="0"/>
                <a:cs typeface="Arial" panose="020B0604020202020204" pitchFamily="34" charset="0"/>
              </a:rPr>
              <a:t>Ямаа</a:t>
            </a:r>
            <a:endParaRPr lang="en-US" dirty="0">
              <a:latin typeface="Arial" panose="020B0604020202020204" pitchFamily="34" charset="0"/>
              <a:cs typeface="Arial" panose="020B0604020202020204" pitchFamily="34" charset="0"/>
            </a:endParaRPr>
          </a:p>
        </p:txBody>
      </p:sp>
      <p:pic>
        <p:nvPicPr>
          <p:cNvPr id="12" name="Picture 2" descr="https://scontent.fuln5-1.fna.fbcdn.net/v/t1.15752-9/53088182_2142049762773494_7315051851731173376_n.png?_nc_cat=100&amp;_nc_oc=AQlZ1argn6aE9YTBEltBPwAYXhxrCeEa0mYtdRVoUFx3UkYUosNT8f7hdGs2gCsYz4Q&amp;_nc_ht=scontent.fuln5-1.fna&amp;oh=6addcb20aea9dace9274079b19f6ecfb&amp;oe=5E358C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373" y="138278"/>
            <a:ext cx="1119869" cy="75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0487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6DA05852-6DE2-46BF-8510-417C8DD11220}"/>
              </a:ext>
            </a:extLst>
          </p:cNvPr>
          <p:cNvGrpSpPr/>
          <p:nvPr/>
        </p:nvGrpSpPr>
        <p:grpSpPr>
          <a:xfrm>
            <a:off x="1836135" y="114756"/>
            <a:ext cx="9240688" cy="338425"/>
            <a:chOff x="359235" y="92237"/>
            <a:chExt cx="4622483" cy="169291"/>
          </a:xfrm>
        </p:grpSpPr>
        <p:cxnSp>
          <p:nvCxnSpPr>
            <p:cNvPr id="4" name="Straight Connector 3">
              <a:extLst>
                <a:ext uri="{FF2B5EF4-FFF2-40B4-BE49-F238E27FC236}">
                  <a16:creationId xmlns:a16="http://schemas.microsoft.com/office/drawing/2014/main" xmlns="" id="{3C4D6C66-4042-49C1-BDD8-50AC3BF273F4}"/>
                </a:ext>
              </a:extLst>
            </p:cNvPr>
            <p:cNvCxnSpPr>
              <a:cxnSpLocks/>
              <a:stCxn id="5" idx="1"/>
            </p:cNvCxnSpPr>
            <p:nvPr/>
          </p:nvCxnSpPr>
          <p:spPr>
            <a:xfrm flipH="1">
              <a:off x="359235" y="176883"/>
              <a:ext cx="3656066" cy="1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98C6ECB6-45EC-493C-8C47-21AB21A72AEA}"/>
                </a:ext>
              </a:extLst>
            </p:cNvPr>
            <p:cNvSpPr txBox="1"/>
            <p:nvPr/>
          </p:nvSpPr>
          <p:spPr>
            <a:xfrm>
              <a:off x="4015301" y="92237"/>
              <a:ext cx="966417" cy="169291"/>
            </a:xfrm>
            <a:prstGeom prst="rect">
              <a:avLst/>
            </a:prstGeom>
            <a:noFill/>
          </p:spPr>
          <p:txBody>
            <a:bodyPr wrap="none" rtlCol="0">
              <a:spAutoFit/>
            </a:bodyPr>
            <a:lstStyle/>
            <a:p>
              <a:r>
                <a:rPr lang="mn-MN" sz="1599" dirty="0" smtClean="0">
                  <a:solidFill>
                    <a:srgbClr val="002060"/>
                  </a:solidFill>
                  <a:latin typeface="Arial" panose="020B0604020202020204" pitchFamily="34" charset="0"/>
                  <a:cs typeface="Arial" panose="020B0604020202020204" pitchFamily="34" charset="0"/>
                </a:rPr>
                <a:t>ХӨДӨӨ АЖ АХУЙ</a:t>
              </a:r>
              <a:endParaRPr lang="mn-MN" sz="1599" dirty="0">
                <a:solidFill>
                  <a:srgbClr val="002060"/>
                </a:solidFill>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xmlns="" id="{0F4FC7D5-AA91-438F-805B-ED398A7E96A0}"/>
              </a:ext>
            </a:extLst>
          </p:cNvPr>
          <p:cNvGrpSpPr/>
          <p:nvPr/>
        </p:nvGrpSpPr>
        <p:grpSpPr>
          <a:xfrm>
            <a:off x="1436197" y="6290257"/>
            <a:ext cx="9552532" cy="359833"/>
            <a:chOff x="159171" y="3181417"/>
            <a:chExt cx="4778477" cy="180000"/>
          </a:xfrm>
        </p:grpSpPr>
        <p:sp>
          <p:nvSpPr>
            <p:cNvPr id="7" name="Rectangle: Rounded Corners 8">
              <a:extLst>
                <a:ext uri="{FF2B5EF4-FFF2-40B4-BE49-F238E27FC236}">
                  <a16:creationId xmlns:a16="http://schemas.microsoft.com/office/drawing/2014/main" xmlns="" id="{FD713E3E-67FE-494F-A54A-7FE8E9884DA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799" dirty="0" smtClean="0">
                  <a:solidFill>
                    <a:srgbClr val="002060"/>
                  </a:solidFill>
                  <a:latin typeface="Arial" panose="020B0604020202020204" pitchFamily="34" charset="0"/>
                  <a:cs typeface="Arial" panose="020B0604020202020204" pitchFamily="34" charset="0"/>
                </a:rPr>
                <a:t>22</a:t>
              </a:r>
              <a:endParaRPr lang="mn-MN" sz="1799" dirty="0">
                <a:solidFill>
                  <a:srgbClr val="002060"/>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xmlns="" id="{BDC33717-0D17-4179-ACE1-EF25BF70C2D7}"/>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939A738C-9D7F-43EA-B535-D30C3C407F5D}"/>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1836121" y="567938"/>
            <a:ext cx="8620281" cy="45564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mn-MN" sz="2400" dirty="0" smtClean="0">
                <a:latin typeface="Arial" panose="020B0604020202020204" pitchFamily="34" charset="0"/>
                <a:cs typeface="Arial" panose="020B0604020202020204" pitchFamily="34" charset="0"/>
              </a:rPr>
              <a:t>Малын</a:t>
            </a:r>
            <a:r>
              <a:rPr lang="en-US" sz="2400" dirty="0" smtClean="0">
                <a:latin typeface="Arial" panose="020B0604020202020204" pitchFamily="34" charset="0"/>
                <a:cs typeface="Arial" panose="020B0604020202020204" pitchFamily="34" charset="0"/>
              </a:rPr>
              <a:t> </a:t>
            </a:r>
            <a:r>
              <a:rPr lang="mn-MN" sz="2400" dirty="0" smtClean="0">
                <a:latin typeface="Arial" panose="020B0604020202020204" pitchFamily="34" charset="0"/>
                <a:cs typeface="Arial" panose="020B0604020202020204" pitchFamily="34" charset="0"/>
              </a:rPr>
              <a:t>тоо багаар</a:t>
            </a:r>
            <a:endParaRPr lang="en-US" sz="2400" dirty="0">
              <a:latin typeface="Arial" panose="020B0604020202020204" pitchFamily="34" charset="0"/>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636636846"/>
              </p:ext>
            </p:extLst>
          </p:nvPr>
        </p:nvGraphicFramePr>
        <p:xfrm>
          <a:off x="1295401" y="1813561"/>
          <a:ext cx="9723119" cy="4766853"/>
        </p:xfrm>
        <a:graphic>
          <a:graphicData uri="http://schemas.openxmlformats.org/drawingml/2006/table">
            <a:tbl>
              <a:tblPr firstRow="1" bandRow="1">
                <a:tableStyleId>{1E171933-4619-4E11-9A3F-F7608DF75F80}</a:tableStyleId>
              </a:tblPr>
              <a:tblGrid>
                <a:gridCol w="2484119">
                  <a:extLst>
                    <a:ext uri="{9D8B030D-6E8A-4147-A177-3AD203B41FA5}">
                      <a16:colId xmlns:a16="http://schemas.microsoft.com/office/drawing/2014/main" xmlns="" val="2960747964"/>
                    </a:ext>
                  </a:extLst>
                </a:gridCol>
                <a:gridCol w="1508760">
                  <a:extLst>
                    <a:ext uri="{9D8B030D-6E8A-4147-A177-3AD203B41FA5}">
                      <a16:colId xmlns:a16="http://schemas.microsoft.com/office/drawing/2014/main" xmlns="" val="528571383"/>
                    </a:ext>
                  </a:extLst>
                </a:gridCol>
                <a:gridCol w="1539240">
                  <a:extLst>
                    <a:ext uri="{9D8B030D-6E8A-4147-A177-3AD203B41FA5}">
                      <a16:colId xmlns:a16="http://schemas.microsoft.com/office/drawing/2014/main" xmlns="" val="649109681"/>
                    </a:ext>
                  </a:extLst>
                </a:gridCol>
                <a:gridCol w="1188720">
                  <a:extLst>
                    <a:ext uri="{9D8B030D-6E8A-4147-A177-3AD203B41FA5}">
                      <a16:colId xmlns:a16="http://schemas.microsoft.com/office/drawing/2014/main" xmlns="" val="3628640688"/>
                    </a:ext>
                  </a:extLst>
                </a:gridCol>
                <a:gridCol w="1432560">
                  <a:extLst>
                    <a:ext uri="{9D8B030D-6E8A-4147-A177-3AD203B41FA5}">
                      <a16:colId xmlns:a16="http://schemas.microsoft.com/office/drawing/2014/main" xmlns="" val="3290426236"/>
                    </a:ext>
                  </a:extLst>
                </a:gridCol>
                <a:gridCol w="1569720">
                  <a:extLst>
                    <a:ext uri="{9D8B030D-6E8A-4147-A177-3AD203B41FA5}">
                      <a16:colId xmlns:a16="http://schemas.microsoft.com/office/drawing/2014/main" xmlns="" val="1689145340"/>
                    </a:ext>
                  </a:extLst>
                </a:gridCol>
              </a:tblGrid>
              <a:tr h="764989">
                <a:tc>
                  <a:txBody>
                    <a:bodyPr/>
                    <a:lstStyle/>
                    <a:p>
                      <a:pPr algn="ctr"/>
                      <a:r>
                        <a:rPr lang="mn-MN" sz="2000" dirty="0" smtClean="0">
                          <a:latin typeface="Arial" panose="020B0604020202020204" pitchFamily="34" charset="0"/>
                          <a:cs typeface="Arial" panose="020B0604020202020204" pitchFamily="34" charset="0"/>
                        </a:rPr>
                        <a:t>Баг </a:t>
                      </a:r>
                      <a:endParaRPr lang="en-US" sz="2000" dirty="0">
                        <a:latin typeface="Arial" panose="020B0604020202020204" pitchFamily="34" charset="0"/>
                        <a:cs typeface="Arial" panose="020B0604020202020204" pitchFamily="34" charset="0"/>
                      </a:endParaRPr>
                    </a:p>
                  </a:txBody>
                  <a:tcPr/>
                </a:tc>
                <a:tc>
                  <a:txBody>
                    <a:bodyPr/>
                    <a:lstStyle/>
                    <a:p>
                      <a:pPr algn="ctr"/>
                      <a:r>
                        <a:rPr lang="mn-MN" sz="2000" dirty="0" smtClean="0">
                          <a:latin typeface="Arial" panose="020B0604020202020204" pitchFamily="34" charset="0"/>
                          <a:cs typeface="Arial" panose="020B0604020202020204" pitchFamily="34" charset="0"/>
                        </a:rPr>
                        <a:t>2014</a:t>
                      </a:r>
                      <a:endParaRPr lang="en-US" sz="2000" dirty="0">
                        <a:latin typeface="Arial" panose="020B0604020202020204" pitchFamily="34" charset="0"/>
                        <a:cs typeface="Arial" panose="020B0604020202020204" pitchFamily="34" charset="0"/>
                      </a:endParaRPr>
                    </a:p>
                  </a:txBody>
                  <a:tcPr/>
                </a:tc>
                <a:tc>
                  <a:txBody>
                    <a:bodyPr/>
                    <a:lstStyle/>
                    <a:p>
                      <a:pPr algn="ctr"/>
                      <a:r>
                        <a:rPr lang="mn-MN" sz="2000" dirty="0" smtClean="0">
                          <a:latin typeface="Arial" panose="020B0604020202020204" pitchFamily="34" charset="0"/>
                          <a:cs typeface="Arial" panose="020B0604020202020204" pitchFamily="34" charset="0"/>
                        </a:rPr>
                        <a:t>2015</a:t>
                      </a:r>
                      <a:endParaRPr lang="en-US" sz="2000" dirty="0">
                        <a:latin typeface="Arial" panose="020B0604020202020204" pitchFamily="34" charset="0"/>
                        <a:cs typeface="Arial" panose="020B0604020202020204" pitchFamily="34" charset="0"/>
                      </a:endParaRPr>
                    </a:p>
                  </a:txBody>
                  <a:tcPr/>
                </a:tc>
                <a:tc>
                  <a:txBody>
                    <a:bodyPr/>
                    <a:lstStyle/>
                    <a:p>
                      <a:pPr algn="ctr"/>
                      <a:r>
                        <a:rPr lang="mn-MN" sz="2000" dirty="0" smtClean="0">
                          <a:latin typeface="Arial" panose="020B0604020202020204" pitchFamily="34" charset="0"/>
                          <a:cs typeface="Arial" panose="020B0604020202020204" pitchFamily="34" charset="0"/>
                        </a:rPr>
                        <a:t>2016</a:t>
                      </a:r>
                      <a:endParaRPr lang="en-US" sz="2000" dirty="0">
                        <a:latin typeface="Arial" panose="020B0604020202020204" pitchFamily="34" charset="0"/>
                        <a:cs typeface="Arial" panose="020B0604020202020204" pitchFamily="34" charset="0"/>
                      </a:endParaRPr>
                    </a:p>
                  </a:txBody>
                  <a:tcPr/>
                </a:tc>
                <a:tc>
                  <a:txBody>
                    <a:bodyPr/>
                    <a:lstStyle/>
                    <a:p>
                      <a:pPr algn="ctr"/>
                      <a:r>
                        <a:rPr lang="mn-MN" sz="2000" dirty="0" smtClean="0">
                          <a:latin typeface="Arial" panose="020B0604020202020204" pitchFamily="34" charset="0"/>
                          <a:cs typeface="Arial" panose="020B0604020202020204" pitchFamily="34" charset="0"/>
                        </a:rPr>
                        <a:t>2017</a:t>
                      </a:r>
                      <a:endParaRPr lang="en-US" sz="2000" dirty="0">
                        <a:latin typeface="Arial" panose="020B0604020202020204" pitchFamily="34" charset="0"/>
                        <a:cs typeface="Arial" panose="020B0604020202020204" pitchFamily="34" charset="0"/>
                      </a:endParaRPr>
                    </a:p>
                  </a:txBody>
                  <a:tcPr/>
                </a:tc>
                <a:tc>
                  <a:txBody>
                    <a:bodyPr/>
                    <a:lstStyle/>
                    <a:p>
                      <a:pPr algn="ctr"/>
                      <a:r>
                        <a:rPr lang="mn-MN" sz="2000" dirty="0" smtClean="0">
                          <a:latin typeface="Arial" panose="020B0604020202020204" pitchFamily="34" charset="0"/>
                          <a:cs typeface="Arial" panose="020B0604020202020204" pitchFamily="34" charset="0"/>
                        </a:rPr>
                        <a:t>2018</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531725426"/>
                  </a:ext>
                </a:extLst>
              </a:tr>
              <a:tr h="817469">
                <a:tc>
                  <a:txBody>
                    <a:bodyPr/>
                    <a:lstStyle/>
                    <a:p>
                      <a:pPr algn="ctr"/>
                      <a:r>
                        <a:rPr lang="mn-MN" sz="2000" baseline="0" dirty="0" smtClean="0">
                          <a:latin typeface="Arial" panose="020B0604020202020204" pitchFamily="34" charset="0"/>
                          <a:cs typeface="Arial" panose="020B0604020202020204" pitchFamily="34" charset="0"/>
                        </a:rPr>
                        <a:t>Алаг өндөр  1-р баг </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39694</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44223</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50666</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61165</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65864</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268584491"/>
                  </a:ext>
                </a:extLst>
              </a:tr>
              <a:tr h="817469">
                <a:tc>
                  <a:txBody>
                    <a:bodyPr/>
                    <a:lstStyle/>
                    <a:p>
                      <a:pPr algn="ctr"/>
                      <a:r>
                        <a:rPr lang="mn-MN" sz="2000" dirty="0" smtClean="0">
                          <a:latin typeface="Arial" panose="020B0604020202020204" pitchFamily="34" charset="0"/>
                          <a:cs typeface="Arial" panose="020B0604020202020204" pitchFamily="34" charset="0"/>
                        </a:rPr>
                        <a:t>Саруул</a:t>
                      </a:r>
                      <a:r>
                        <a:rPr lang="mn-MN" sz="2000" baseline="0" dirty="0" smtClean="0">
                          <a:latin typeface="Arial" panose="020B0604020202020204" pitchFamily="34" charset="0"/>
                          <a:cs typeface="Arial" panose="020B0604020202020204" pitchFamily="34" charset="0"/>
                        </a:rPr>
                        <a:t> </a:t>
                      </a:r>
                      <a:r>
                        <a:rPr lang="mn-MN" sz="2000" dirty="0" smtClean="0">
                          <a:latin typeface="Arial" panose="020B0604020202020204" pitchFamily="34" charset="0"/>
                          <a:cs typeface="Arial" panose="020B0604020202020204" pitchFamily="34" charset="0"/>
                        </a:rPr>
                        <a:t>      2-р баг</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48302</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52356</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58129</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63042</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68267</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925027216"/>
                  </a:ext>
                </a:extLst>
              </a:tr>
              <a:tr h="836948">
                <a:tc>
                  <a:txBody>
                    <a:bodyPr/>
                    <a:lstStyle/>
                    <a:p>
                      <a:pPr algn="ctr"/>
                      <a:r>
                        <a:rPr lang="mn-MN" sz="2000" dirty="0" smtClean="0">
                          <a:latin typeface="Arial" panose="020B0604020202020204" pitchFamily="34" charset="0"/>
                          <a:cs typeface="Arial" panose="020B0604020202020204" pitchFamily="34" charset="0"/>
                        </a:rPr>
                        <a:t>Долоод        3-р баг</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35535</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42380</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46655</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52657</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54427</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812579534"/>
                  </a:ext>
                </a:extLst>
              </a:tr>
              <a:tr h="764989">
                <a:tc>
                  <a:txBody>
                    <a:bodyPr/>
                    <a:lstStyle/>
                    <a:p>
                      <a:pPr algn="ctr"/>
                      <a:r>
                        <a:rPr lang="mn-MN" sz="2000" dirty="0" smtClean="0">
                          <a:latin typeface="Arial" panose="020B0604020202020204" pitchFamily="34" charset="0"/>
                          <a:cs typeface="Arial" panose="020B0604020202020204" pitchFamily="34" charset="0"/>
                        </a:rPr>
                        <a:t>Бумбат  </a:t>
                      </a:r>
                      <a:r>
                        <a:rPr lang="mn-MN" sz="2000" baseline="0" dirty="0" smtClean="0">
                          <a:latin typeface="Arial" panose="020B0604020202020204" pitchFamily="34" charset="0"/>
                          <a:cs typeface="Arial" panose="020B0604020202020204" pitchFamily="34" charset="0"/>
                        </a:rPr>
                        <a:t> 4</a:t>
                      </a:r>
                      <a:r>
                        <a:rPr lang="en-US" sz="2000" baseline="0" dirty="0" smtClean="0">
                          <a:latin typeface="Arial" panose="020B0604020202020204" pitchFamily="34" charset="0"/>
                          <a:cs typeface="Arial" panose="020B0604020202020204" pitchFamily="34" charset="0"/>
                        </a:rPr>
                        <a:t>-</a:t>
                      </a:r>
                      <a:r>
                        <a:rPr lang="mn-MN" sz="2000" baseline="0" dirty="0" smtClean="0">
                          <a:latin typeface="Arial" panose="020B0604020202020204" pitchFamily="34" charset="0"/>
                          <a:cs typeface="Arial" panose="020B0604020202020204" pitchFamily="34" charset="0"/>
                        </a:rPr>
                        <a:t>р баг </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41214</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47462</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54863</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63374</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65335</a:t>
                      </a:r>
                      <a:endParaRPr lang="en-US" sz="2000" dirty="0">
                        <a:latin typeface="Arial" panose="020B0604020202020204" pitchFamily="34" charset="0"/>
                        <a:cs typeface="Arial" panose="020B0604020202020204" pitchFamily="34" charset="0"/>
                      </a:endParaRPr>
                    </a:p>
                  </a:txBody>
                  <a:tcPr/>
                </a:tc>
              </a:tr>
              <a:tr h="764989">
                <a:tc>
                  <a:txBody>
                    <a:bodyPr/>
                    <a:lstStyle/>
                    <a:p>
                      <a:pPr algn="ctr"/>
                      <a:r>
                        <a:rPr lang="mn-MN" sz="2000" dirty="0" smtClean="0">
                          <a:latin typeface="Arial" panose="020B0604020202020204" pitchFamily="34" charset="0"/>
                          <a:cs typeface="Arial" panose="020B0604020202020204" pitchFamily="34" charset="0"/>
                        </a:rPr>
                        <a:t>Нийт</a:t>
                      </a:r>
                      <a:r>
                        <a:rPr lang="mn-MN" sz="2000" baseline="0" dirty="0" smtClean="0">
                          <a:latin typeface="Arial" panose="020B0604020202020204" pitchFamily="34" charset="0"/>
                          <a:cs typeface="Arial" panose="020B0604020202020204" pitchFamily="34" charset="0"/>
                        </a:rPr>
                        <a:t> дүн</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129210</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186421</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210313</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240258</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253893</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467681644"/>
                  </a:ext>
                </a:extLst>
              </a:tr>
            </a:tbl>
          </a:graphicData>
        </a:graphic>
      </p:graphicFrame>
      <p:pic>
        <p:nvPicPr>
          <p:cNvPr id="13" name="Picture 2" descr="https://scontent.fuln5-1.fna.fbcdn.net/v/t1.15752-9/53088182_2142049762773494_7315051851731173376_n.png?_nc_cat=100&amp;_nc_oc=AQlZ1argn6aE9YTBEltBPwAYXhxrCeEa0mYtdRVoUFx3UkYUosNT8f7hdGs2gCsYz4Q&amp;_nc_ht=scontent.fuln5-1.fna&amp;oh=6addcb20aea9dace9274079b19f6ecfb&amp;oe=5E358C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373" y="138278"/>
            <a:ext cx="1119869" cy="75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7077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xmlns="" id="{C6BA2C73-BDFB-4A15-82AE-CBFF12C72F0C}"/>
              </a:ext>
            </a:extLst>
          </p:cNvPr>
          <p:cNvCxnSpPr>
            <a:cxnSpLocks/>
          </p:cNvCxnSpPr>
          <p:nvPr/>
        </p:nvCxnSpPr>
        <p:spPr>
          <a:xfrm flipH="1">
            <a:off x="1863414" y="353622"/>
            <a:ext cx="6980768"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3A17E024-9D54-4185-97A1-41AABB2977D7}"/>
              </a:ext>
            </a:extLst>
          </p:cNvPr>
          <p:cNvSpPr txBox="1"/>
          <p:nvPr/>
        </p:nvSpPr>
        <p:spPr>
          <a:xfrm>
            <a:off x="8774638" y="138280"/>
            <a:ext cx="2119183" cy="430577"/>
          </a:xfrm>
          <a:prstGeom prst="rect">
            <a:avLst/>
          </a:prstGeom>
          <a:noFill/>
        </p:spPr>
        <p:txBody>
          <a:bodyPr wrap="square" lIns="182699" tIns="91350" rIns="182699" bIns="91350" rtlCol="0">
            <a:spAutoFit/>
          </a:bodyPr>
          <a:lstStyle/>
          <a:p>
            <a:r>
              <a:rPr lang="mn-MN" sz="1599" dirty="0">
                <a:solidFill>
                  <a:srgbClr val="002060"/>
                </a:solidFill>
                <a:latin typeface="Arial" panose="020B0604020202020204" pitchFamily="34" charset="0"/>
                <a:cs typeface="Arial" panose="020B0604020202020204" pitchFamily="34" charset="0"/>
              </a:rPr>
              <a:t>ХӨДӨӨ АЖ АХУЙ</a:t>
            </a:r>
          </a:p>
        </p:txBody>
      </p:sp>
      <p:grpSp>
        <p:nvGrpSpPr>
          <p:cNvPr id="15" name="Group 14">
            <a:extLst>
              <a:ext uri="{FF2B5EF4-FFF2-40B4-BE49-F238E27FC236}">
                <a16:creationId xmlns:a16="http://schemas.microsoft.com/office/drawing/2014/main" xmlns="" id="{E6E8DDA2-8C22-4DBB-ABE3-8015F8FC42F0}"/>
              </a:ext>
            </a:extLst>
          </p:cNvPr>
          <p:cNvGrpSpPr/>
          <p:nvPr/>
        </p:nvGrpSpPr>
        <p:grpSpPr>
          <a:xfrm>
            <a:off x="1463495" y="6359889"/>
            <a:ext cx="9552532" cy="359833"/>
            <a:chOff x="159171" y="3181417"/>
            <a:chExt cx="4778477" cy="180000"/>
          </a:xfrm>
        </p:grpSpPr>
        <p:sp>
          <p:nvSpPr>
            <p:cNvPr id="16" name="Rectangle: Rounded Corners 28">
              <a:extLst>
                <a:ext uri="{FF2B5EF4-FFF2-40B4-BE49-F238E27FC236}">
                  <a16:creationId xmlns:a16="http://schemas.microsoft.com/office/drawing/2014/main" xmlns="" id="{B1482988-C06D-4BA5-804F-3FF1A8C900EB}"/>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799" dirty="0" smtClean="0">
                  <a:solidFill>
                    <a:srgbClr val="002060"/>
                  </a:solidFill>
                  <a:latin typeface="Arial" panose="020B0604020202020204" pitchFamily="34" charset="0"/>
                  <a:cs typeface="Arial" panose="020B0604020202020204" pitchFamily="34" charset="0"/>
                </a:rPr>
                <a:t>23</a:t>
              </a:r>
              <a:endParaRPr lang="mn-MN" sz="1799" dirty="0">
                <a:solidFill>
                  <a:srgbClr val="002060"/>
                </a:solidFill>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xmlns="" id="{D7913793-DDC7-475C-9CC4-34EFF0782742}"/>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A0FC01E-F349-4CAF-9F57-F5BA36379C4F}"/>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0" name="Picture 2" descr="https://scontent.fuln5-1.fna.fbcdn.net/v/t1.15752-9/53088182_2142049762773494_7315051851731173376_n.png?_nc_cat=100&amp;_nc_oc=AQlZ1argn6aE9YTBEltBPwAYXhxrCeEa0mYtdRVoUFx3UkYUosNT8f7hdGs2gCsYz4Q&amp;_nc_ht=scontent.fuln5-1.fna&amp;oh=6addcb20aea9dace9274079b19f6ecfb&amp;oe=5E358C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373" y="138278"/>
            <a:ext cx="1119869" cy="7528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63494" y="891097"/>
            <a:ext cx="9890305" cy="799591"/>
          </a:xfrm>
        </p:spPr>
        <p:txBody>
          <a:bodyPr/>
          <a:lstStyle/>
          <a:p>
            <a:r>
              <a:rPr lang="mn-MN" dirty="0" smtClean="0"/>
              <a:t>       Малтай өрх малчин өрх </a:t>
            </a: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55013682"/>
              </p:ext>
            </p:extLst>
          </p:nvPr>
        </p:nvGraphicFramePr>
        <p:xfrm>
          <a:off x="914400" y="1825625"/>
          <a:ext cx="10439400" cy="4346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7994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C6BA2C73-BDFB-4A15-82AE-CBFF12C72F0C}"/>
              </a:ext>
            </a:extLst>
          </p:cNvPr>
          <p:cNvCxnSpPr>
            <a:cxnSpLocks/>
          </p:cNvCxnSpPr>
          <p:nvPr/>
        </p:nvCxnSpPr>
        <p:spPr>
          <a:xfrm flipH="1">
            <a:off x="1863414" y="353622"/>
            <a:ext cx="6980768"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3A17E024-9D54-4185-97A1-41AABB2977D7}"/>
              </a:ext>
            </a:extLst>
          </p:cNvPr>
          <p:cNvSpPr txBox="1"/>
          <p:nvPr/>
        </p:nvSpPr>
        <p:spPr>
          <a:xfrm>
            <a:off x="8774638" y="138280"/>
            <a:ext cx="2119183" cy="430577"/>
          </a:xfrm>
          <a:prstGeom prst="rect">
            <a:avLst/>
          </a:prstGeom>
          <a:noFill/>
        </p:spPr>
        <p:txBody>
          <a:bodyPr wrap="square" lIns="182699" tIns="91350" rIns="182699" bIns="91350" rtlCol="0">
            <a:spAutoFit/>
          </a:bodyPr>
          <a:lstStyle/>
          <a:p>
            <a:r>
              <a:rPr lang="mn-MN" sz="1599" dirty="0">
                <a:solidFill>
                  <a:srgbClr val="002060"/>
                </a:solidFill>
                <a:latin typeface="Arial" panose="020B0604020202020204" pitchFamily="34" charset="0"/>
                <a:cs typeface="Arial" panose="020B0604020202020204" pitchFamily="34" charset="0"/>
              </a:rPr>
              <a:t>ХӨДӨӨ АЖ АХУЙ</a:t>
            </a:r>
          </a:p>
        </p:txBody>
      </p:sp>
      <p:grpSp>
        <p:nvGrpSpPr>
          <p:cNvPr id="5" name="Group 4">
            <a:extLst>
              <a:ext uri="{FF2B5EF4-FFF2-40B4-BE49-F238E27FC236}">
                <a16:creationId xmlns:a16="http://schemas.microsoft.com/office/drawing/2014/main" xmlns="" id="{E6E8DDA2-8C22-4DBB-ABE3-8015F8FC42F0}"/>
              </a:ext>
            </a:extLst>
          </p:cNvPr>
          <p:cNvGrpSpPr/>
          <p:nvPr/>
        </p:nvGrpSpPr>
        <p:grpSpPr>
          <a:xfrm>
            <a:off x="1463495" y="6359889"/>
            <a:ext cx="9552532" cy="359833"/>
            <a:chOff x="159171" y="3181417"/>
            <a:chExt cx="4778477" cy="180000"/>
          </a:xfrm>
        </p:grpSpPr>
        <p:sp>
          <p:nvSpPr>
            <p:cNvPr id="6" name="Rectangle: Rounded Corners 28">
              <a:extLst>
                <a:ext uri="{FF2B5EF4-FFF2-40B4-BE49-F238E27FC236}">
                  <a16:creationId xmlns:a16="http://schemas.microsoft.com/office/drawing/2014/main" xmlns="" id="{B1482988-C06D-4BA5-804F-3FF1A8C900EB}"/>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799" dirty="0" smtClean="0">
                  <a:solidFill>
                    <a:srgbClr val="002060"/>
                  </a:solidFill>
                  <a:latin typeface="Arial" panose="020B0604020202020204" pitchFamily="34" charset="0"/>
                  <a:cs typeface="Arial" panose="020B0604020202020204" pitchFamily="34" charset="0"/>
                </a:rPr>
                <a:t>24</a:t>
              </a:r>
              <a:endParaRPr lang="mn-MN" sz="1799" dirty="0">
                <a:solidFill>
                  <a:srgbClr val="002060"/>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xmlns="" id="{D7913793-DDC7-475C-9CC4-34EFF0782742}"/>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4A0FC01E-F349-4CAF-9F57-F5BA36379C4F}"/>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026" name="Picture 2" descr="C:\Users\user\Desktop\72303077_409072809804466_109130954161573068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880" y="571500"/>
            <a:ext cx="9309147" cy="5715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scontent.fuln5-1.fna.fbcdn.net/v/t1.15752-9/53088182_2142049762773494_7315051851731173376_n.png?_nc_cat=100&amp;_nc_oc=AQlZ1argn6aE9YTBEltBPwAYXhxrCeEa0mYtdRVoUFx3UkYUosNT8f7hdGs2gCsYz4Q&amp;_nc_ht=scontent.fuln5-1.fna&amp;oh=6addcb20aea9dace9274079b19f6ecfb&amp;oe=5E358C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373" y="138278"/>
            <a:ext cx="1119869" cy="75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848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45BD47E9-F592-4804-8F63-82B386D54426}"/>
              </a:ext>
            </a:extLst>
          </p:cNvPr>
          <p:cNvGrpSpPr/>
          <p:nvPr/>
        </p:nvGrpSpPr>
        <p:grpSpPr>
          <a:xfrm>
            <a:off x="1577334" y="1140282"/>
            <a:ext cx="9308147" cy="2516549"/>
            <a:chOff x="5173084" y="4062513"/>
            <a:chExt cx="4656228" cy="1258857"/>
          </a:xfrm>
        </p:grpSpPr>
        <p:sp>
          <p:nvSpPr>
            <p:cNvPr id="11" name="TextBox 10">
              <a:extLst>
                <a:ext uri="{FF2B5EF4-FFF2-40B4-BE49-F238E27FC236}">
                  <a16:creationId xmlns:a16="http://schemas.microsoft.com/office/drawing/2014/main" xmlns="" id="{582E0D42-62F9-4251-AEC6-921CC381EC7F}"/>
                </a:ext>
              </a:extLst>
            </p:cNvPr>
            <p:cNvSpPr txBox="1"/>
            <p:nvPr/>
          </p:nvSpPr>
          <p:spPr>
            <a:xfrm>
              <a:off x="5173084" y="4062513"/>
              <a:ext cx="4656228" cy="661705"/>
            </a:xfrm>
            <a:prstGeom prst="rect">
              <a:avLst/>
            </a:prstGeom>
            <a:noFill/>
          </p:spPr>
          <p:txBody>
            <a:bodyPr wrap="square" rtlCol="0">
              <a:spAutoFit/>
            </a:bodyPr>
            <a:lstStyle/>
            <a:p>
              <a:pPr algn="ctr"/>
              <a:r>
                <a:rPr lang="mn-MN" sz="3998" dirty="0">
                  <a:solidFill>
                    <a:srgbClr val="002060"/>
                  </a:solidFill>
                  <a:latin typeface="Arial" panose="020B0604020202020204" pitchFamily="34" charset="0"/>
                  <a:cs typeface="Arial" panose="020B0604020202020204" pitchFamily="34" charset="0"/>
                </a:rPr>
                <a:t>Дундговь аймагтай</a:t>
              </a:r>
              <a:r>
                <a:rPr lang="mn-MN" sz="3998" dirty="0">
                  <a:solidFill>
                    <a:schemeClr val="accent1"/>
                  </a:solidFill>
                  <a:latin typeface="Arial" panose="020B0604020202020204" pitchFamily="34" charset="0"/>
                  <a:cs typeface="Arial" panose="020B0604020202020204" pitchFamily="34" charset="0"/>
                </a:rPr>
                <a:t> холбоотой </a:t>
              </a:r>
              <a:r>
                <a:rPr lang="mn-MN" sz="3998" dirty="0">
                  <a:solidFill>
                    <a:srgbClr val="002060"/>
                  </a:solidFill>
                  <a:latin typeface="Arial" panose="020B0604020202020204" pitchFamily="34" charset="0"/>
                  <a:cs typeface="Arial" panose="020B0604020202020204" pitchFamily="34" charset="0"/>
                </a:rPr>
                <a:t>ВЭБ</a:t>
              </a:r>
              <a:r>
                <a:rPr lang="mn-MN" sz="3998" dirty="0">
                  <a:solidFill>
                    <a:schemeClr val="accent1"/>
                  </a:solidFill>
                  <a:latin typeface="Arial" panose="020B0604020202020204" pitchFamily="34" charset="0"/>
                  <a:cs typeface="Arial" panose="020B0604020202020204" pitchFamily="34" charset="0"/>
                </a:rPr>
                <a:t> хуудсууд</a:t>
              </a:r>
            </a:p>
          </p:txBody>
        </p:sp>
        <p:sp>
          <p:nvSpPr>
            <p:cNvPr id="14" name="TextBox 13">
              <a:extLst>
                <a:ext uri="{FF2B5EF4-FFF2-40B4-BE49-F238E27FC236}">
                  <a16:creationId xmlns:a16="http://schemas.microsoft.com/office/drawing/2014/main" xmlns="" id="{A180871B-BBAC-4266-9EDF-F2916756B1D6}"/>
                </a:ext>
              </a:extLst>
            </p:cNvPr>
            <p:cNvSpPr txBox="1"/>
            <p:nvPr/>
          </p:nvSpPr>
          <p:spPr>
            <a:xfrm>
              <a:off x="6027927" y="4782640"/>
              <a:ext cx="3801385" cy="538730"/>
            </a:xfrm>
            <a:prstGeom prst="rect">
              <a:avLst/>
            </a:prstGeom>
            <a:noFill/>
          </p:spPr>
          <p:txBody>
            <a:bodyPr wrap="square" rtlCol="0">
              <a:spAutoFit/>
            </a:bodyPr>
            <a:lstStyle/>
            <a:p>
              <a:pPr marL="685381" indent="-685381">
                <a:buFont typeface="Wingdings" panose="05000000000000000000" pitchFamily="2" charset="2"/>
                <a:buChar char="Ø"/>
              </a:pPr>
              <a:r>
                <a:rPr lang="en-US" sz="3199" dirty="0">
                  <a:solidFill>
                    <a:schemeClr val="accent2"/>
                  </a:solidFill>
                  <a:latin typeface="Arial" panose="020B0604020202020204" pitchFamily="34" charset="0"/>
                  <a:cs typeface="Arial" panose="020B0604020202020204" pitchFamily="34" charset="0"/>
                </a:rPr>
                <a:t>http://</a:t>
              </a:r>
              <a:r>
                <a:rPr lang="en-US" sz="3199" dirty="0">
                  <a:solidFill>
                    <a:schemeClr val="accent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www.</a:t>
              </a:r>
              <a:r>
                <a:rPr lang="en-US" sz="3199" dirty="0">
                  <a:solidFill>
                    <a:schemeClr val="accent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dundgovi</a:t>
              </a:r>
              <a:r>
                <a:rPr lang="en-US" sz="3199" dirty="0">
                  <a:solidFill>
                    <a:schemeClr val="accent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.gov.mn</a:t>
              </a:r>
              <a:endParaRPr lang="en-US" sz="3199" dirty="0">
                <a:solidFill>
                  <a:schemeClr val="accent2"/>
                </a:solidFill>
                <a:latin typeface="Arial" panose="020B0604020202020204" pitchFamily="34" charset="0"/>
                <a:cs typeface="Arial" panose="020B0604020202020204" pitchFamily="34" charset="0"/>
              </a:endParaRPr>
            </a:p>
            <a:p>
              <a:pPr marL="685381" indent="-685381">
                <a:buFont typeface="Wingdings" panose="05000000000000000000" pitchFamily="2" charset="2"/>
                <a:buChar char="Ø"/>
              </a:pPr>
              <a:r>
                <a:rPr lang="en-US" sz="3199" dirty="0">
                  <a:solidFill>
                    <a:schemeClr val="accent2"/>
                  </a:solidFill>
                  <a:latin typeface="Arial" panose="020B0604020202020204" pitchFamily="34" charset="0"/>
                  <a:cs typeface="Arial" panose="020B0604020202020204" pitchFamily="34" charset="0"/>
                </a:rPr>
                <a:t>http://www.dundgovi.nso.mn</a:t>
              </a:r>
            </a:p>
          </p:txBody>
        </p:sp>
      </p:grpSp>
      <p:cxnSp>
        <p:nvCxnSpPr>
          <p:cNvPr id="16" name="Straight Connector 15">
            <a:extLst>
              <a:ext uri="{FF2B5EF4-FFF2-40B4-BE49-F238E27FC236}">
                <a16:creationId xmlns:a16="http://schemas.microsoft.com/office/drawing/2014/main" xmlns="" id="{98EC9CFC-3F79-43D4-BD85-A9F962ACCD76}"/>
              </a:ext>
            </a:extLst>
          </p:cNvPr>
          <p:cNvCxnSpPr>
            <a:cxnSpLocks/>
          </p:cNvCxnSpPr>
          <p:nvPr/>
        </p:nvCxnSpPr>
        <p:spPr>
          <a:xfrm flipH="1">
            <a:off x="1863414" y="353622"/>
            <a:ext cx="6764868"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xmlns="" id="{6633C753-03B1-47CD-BE0B-01F40D3F1B0E}"/>
              </a:ext>
            </a:extLst>
          </p:cNvPr>
          <p:cNvGrpSpPr/>
          <p:nvPr/>
        </p:nvGrpSpPr>
        <p:grpSpPr>
          <a:xfrm>
            <a:off x="1463493" y="6359889"/>
            <a:ext cx="9552532" cy="359833"/>
            <a:chOff x="159171" y="3181417"/>
            <a:chExt cx="4778477" cy="180000"/>
          </a:xfrm>
        </p:grpSpPr>
        <p:sp>
          <p:nvSpPr>
            <p:cNvPr id="13" name="Rectangle: Rounded Corners 12">
              <a:extLst>
                <a:ext uri="{FF2B5EF4-FFF2-40B4-BE49-F238E27FC236}">
                  <a16:creationId xmlns:a16="http://schemas.microsoft.com/office/drawing/2014/main" xmlns="" id="{084920CE-7284-4024-9AD5-C3CAF436765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799" smtClean="0">
                  <a:solidFill>
                    <a:srgbClr val="002060"/>
                  </a:solidFill>
                  <a:latin typeface="Arial" panose="020B0604020202020204" pitchFamily="34" charset="0"/>
                  <a:cs typeface="Arial" panose="020B0604020202020204" pitchFamily="34" charset="0"/>
                </a:rPr>
                <a:t>25</a:t>
              </a:r>
              <a:endParaRPr lang="mn-MN" sz="1799" dirty="0">
                <a:solidFill>
                  <a:srgbClr val="002060"/>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xmlns="" id="{FC9766E5-F428-47DA-91F0-DC4D84C2B68D}"/>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E36650F1-D75B-4049-9475-0E2C1AAD1E6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8705945" y="91663"/>
            <a:ext cx="2835837" cy="4788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mn-MN" dirty="0" smtClean="0"/>
              <a:t>ЦАХИМ ХАЯГ</a:t>
            </a:r>
            <a:endParaRPr lang="en-US" dirty="0"/>
          </a:p>
        </p:txBody>
      </p:sp>
      <p:pic>
        <p:nvPicPr>
          <p:cNvPr id="15" name="Picture 2" descr="https://scontent.fuln5-1.fna.fbcdn.net/v/t1.15752-9/53088182_2142049762773494_7315051851731173376_n.png?_nc_cat=100&amp;_nc_oc=AQlZ1argn6aE9YTBEltBPwAYXhxrCeEa0mYtdRVoUFx3UkYUosNT8f7hdGs2gCsYz4Q&amp;_nc_ht=scontent.fuln5-1.fna&amp;oh=6addcb20aea9dace9274079b19f6ecfb&amp;oe=5E358C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373" y="138278"/>
            <a:ext cx="1119869" cy="75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728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5927" y="563008"/>
            <a:ext cx="10108067" cy="400110"/>
          </a:xfrm>
          <a:prstGeom prst="rect">
            <a:avLst/>
          </a:prstGeom>
        </p:spPr>
        <p:txBody>
          <a:bodyPr wrap="square">
            <a:spAutoFit/>
          </a:bodyPr>
          <a:lstStyle/>
          <a:p>
            <a:pPr algn="just" fontAlgn="base"/>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xmlns="" id="{3C4D6C66-4042-49C1-BDD8-50AC3BF273F4}"/>
              </a:ext>
            </a:extLst>
          </p:cNvPr>
          <p:cNvCxnSpPr>
            <a:cxnSpLocks/>
          </p:cNvCxnSpPr>
          <p:nvPr/>
        </p:nvCxnSpPr>
        <p:spPr>
          <a:xfrm flipH="1">
            <a:off x="1863414" y="353622"/>
            <a:ext cx="7196668"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9062170" y="138277"/>
            <a:ext cx="1953855" cy="430650"/>
          </a:xfrm>
          <a:prstGeom prst="rect">
            <a:avLst/>
          </a:prstGeom>
          <a:noFill/>
        </p:spPr>
        <p:txBody>
          <a:bodyPr wrap="square" lIns="182765" tIns="91386" rIns="182765" bIns="91386" rtlCol="0">
            <a:spAutoFit/>
          </a:bodyPr>
          <a:lstStyle/>
          <a:p>
            <a:r>
              <a:rPr lang="mn-MN" sz="1599" dirty="0" smtClean="0">
                <a:solidFill>
                  <a:srgbClr val="002060"/>
                </a:solidFill>
                <a:latin typeface="Arial" panose="020B0604020202020204" pitchFamily="34" charset="0"/>
                <a:cs typeface="Arial" panose="020B0604020202020204" pitchFamily="34" charset="0"/>
              </a:rPr>
              <a:t>      ТОВЧ ТҮҮХ</a:t>
            </a:r>
            <a:endParaRPr lang="en-US" sz="1599" dirty="0" smtClean="0">
              <a:solidFill>
                <a:srgbClr val="002060"/>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xmlns="" id="{EC58D224-E1D0-4D70-83B4-3F50377520CC}"/>
              </a:ext>
            </a:extLst>
          </p:cNvPr>
          <p:cNvGrpSpPr/>
          <p:nvPr/>
        </p:nvGrpSpPr>
        <p:grpSpPr>
          <a:xfrm>
            <a:off x="1463493" y="6359889"/>
            <a:ext cx="9552532" cy="359833"/>
            <a:chOff x="159171" y="3181417"/>
            <a:chExt cx="4778477" cy="180000"/>
          </a:xfrm>
        </p:grpSpPr>
        <p:sp>
          <p:nvSpPr>
            <p:cNvPr id="8" name="Rectangle: Rounded Corners 7">
              <a:extLst>
                <a:ext uri="{FF2B5EF4-FFF2-40B4-BE49-F238E27FC236}">
                  <a16:creationId xmlns:a16="http://schemas.microsoft.com/office/drawing/2014/main" xmlns="" id="{AA8CB0AE-708A-4357-957D-D04F7DF056C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dirty="0">
                  <a:solidFill>
                    <a:srgbClr val="002060"/>
                  </a:solidFill>
                  <a:latin typeface="Arial" panose="020B0604020202020204" pitchFamily="34" charset="0"/>
                  <a:cs typeface="Arial" panose="020B0604020202020204" pitchFamily="34" charset="0"/>
                </a:rPr>
                <a:t>2</a:t>
              </a:r>
              <a:endParaRPr lang="mn-MN" sz="1799" dirty="0">
                <a:solidFill>
                  <a:srgbClr val="002060"/>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xmlns="" id="{2E8EB1DD-5DD3-47BC-97E8-9A684569F9C8}"/>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2F5A7D04-A026-4ACA-8DEA-E05218C9CE3E}"/>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1" name="Picture 2" descr="https://scontent.fuln5-1.fna.fbcdn.net/v/t1.15752-9/53088182_2142049762773494_7315051851731173376_n.png?_nc_cat=100&amp;_nc_oc=AQlZ1argn6aE9YTBEltBPwAYXhxrCeEa0mYtdRVoUFx3UkYUosNT8f7hdGs2gCsYz4Q&amp;_nc_ht=scontent.fuln5-1.fna&amp;oh=6addcb20aea9dace9274079b19f6ecfb&amp;oe=5E358C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545" y="-60014"/>
            <a:ext cx="1119869" cy="7882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05927" y="963118"/>
            <a:ext cx="10285033" cy="3016210"/>
          </a:xfrm>
          <a:prstGeom prst="rect">
            <a:avLst/>
          </a:prstGeom>
        </p:spPr>
        <p:txBody>
          <a:bodyPr wrap="square">
            <a:spAutoFit/>
          </a:bodyPr>
          <a:lstStyle/>
          <a:p>
            <a:pPr algn="just"/>
            <a:r>
              <a:rPr lang="mn-MN" sz="28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Уур амьсгал</a:t>
            </a:r>
            <a:endParaRPr lang="en-US" sz="28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algn="just"/>
            <a:r>
              <a:rPr lang="mn-MN" dirty="0">
                <a:solidFill>
                  <a:srgbClr val="4472C4"/>
                </a:solidFill>
                <a:latin typeface="Arial" panose="020B0604020202020204" pitchFamily="34" charset="0"/>
                <a:ea typeface="Times New Roman" panose="02020603050405020304" pitchFamily="18" charset="0"/>
                <a:cs typeface="Arial" panose="020B0604020202020204" pitchFamily="34" charset="0"/>
              </a:rPr>
              <a:t>	Сумын  нутаг дэвсгэрийг уур амьсгалын хувьд  говирхуу гол төлөв жижиг ухаа толгод, тал хонхордуу үргэлжилнэ.Байгаль цаг агаарын хувьд говийн бүсэд хамрагддаг, тал хээр хосолсон нутагтай. Хайлааст, Булгийн эх Саруул, Давстын говь зэрэг байгалийн үзэсгэлэнт газруудтай</a:t>
            </a:r>
            <a:r>
              <a:rPr lang="mn-MN"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.Шохой чулуу,өнгө бүрийн зосон будаг,шавар,давс,хужир,нүүрс зэрэг ашиг малтмалуудтай.Алагийн зос Ёлын хужир гэх мэт зос хужирын арвин нөөцтэй.Исэглэн хэмээх хүний эрүүл мэндэд чухал ач холбогдол бүхий рашаан устай .</a:t>
            </a:r>
            <a:endParaRPr lang="mn-MN" dirty="0">
              <a:solidFill>
                <a:srgbClr val="4472C4"/>
              </a:solidFill>
              <a:latin typeface="Arial" panose="020B0604020202020204" pitchFamily="34" charset="0"/>
              <a:ea typeface="Times New Roman" panose="02020603050405020304" pitchFamily="18" charset="0"/>
              <a:cs typeface="Arial" panose="020B0604020202020204" pitchFamily="34" charset="0"/>
            </a:endParaRPr>
          </a:p>
          <a:p>
            <a:pPr algn="just"/>
            <a:r>
              <a:rPr lang="mn-MN" dirty="0">
                <a:solidFill>
                  <a:srgbClr val="4472C4"/>
                </a:solidFill>
                <a:latin typeface="Arial" panose="020B0604020202020204" pitchFamily="34" charset="0"/>
                <a:ea typeface="Times New Roman" panose="02020603050405020304" pitchFamily="18" charset="0"/>
                <a:cs typeface="Arial" panose="020B0604020202020204" pitchFamily="34" charset="0"/>
              </a:rPr>
              <a:t>Агаарын температурын дундаж хэмжээ </a:t>
            </a:r>
            <a:r>
              <a:rPr lang="mn-MN"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өвлийн</a:t>
            </a:r>
            <a:r>
              <a:rPr lang="mn-MN" dirty="0">
                <a:solidFill>
                  <a:srgbClr val="4472C4"/>
                </a:solidFill>
                <a:latin typeface="Arial" panose="020B0604020202020204" pitchFamily="34" charset="0"/>
                <a:ea typeface="Times New Roman" panose="02020603050405020304" pitchFamily="18" charset="0"/>
                <a:cs typeface="Arial" panose="020B0604020202020204" pitchFamily="34" charset="0"/>
              </a:rPr>
              <a:t> сард </a:t>
            </a:r>
            <a:r>
              <a:rPr lang="mn-MN"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 1</a:t>
            </a:r>
            <a:r>
              <a:rPr lang="en-US"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5-20</a:t>
            </a:r>
            <a:r>
              <a:rPr lang="mn-MN"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 градус</a:t>
            </a:r>
            <a:r>
              <a:rPr lang="mn-MN" dirty="0">
                <a:solidFill>
                  <a:srgbClr val="4472C4"/>
                </a:solidFill>
                <a:latin typeface="Arial" panose="020B0604020202020204" pitchFamily="34" charset="0"/>
                <a:ea typeface="Times New Roman" panose="02020603050405020304" pitchFamily="18" charset="0"/>
                <a:cs typeface="Arial" panose="020B0604020202020204" pitchFamily="34" charset="0"/>
              </a:rPr>
              <a:t>, </a:t>
            </a:r>
            <a:r>
              <a:rPr lang="mn-MN"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зуны</a:t>
            </a:r>
            <a:r>
              <a:rPr lang="mn-MN" dirty="0">
                <a:solidFill>
                  <a:srgbClr val="4472C4"/>
                </a:solidFill>
                <a:latin typeface="Arial" panose="020B0604020202020204" pitchFamily="34" charset="0"/>
                <a:ea typeface="Times New Roman" panose="02020603050405020304" pitchFamily="18" charset="0"/>
                <a:cs typeface="Arial" panose="020B0604020202020204" pitchFamily="34" charset="0"/>
              </a:rPr>
              <a:t> сард </a:t>
            </a:r>
            <a:r>
              <a:rPr lang="mn-MN"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+17</a:t>
            </a:r>
            <a:r>
              <a:rPr lang="en-US"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a:t>
            </a:r>
            <a:r>
              <a:rPr lang="mn-MN"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21 градус</a:t>
            </a:r>
            <a:r>
              <a:rPr lang="mn-MN" dirty="0">
                <a:solidFill>
                  <a:srgbClr val="4472C4"/>
                </a:solidFill>
                <a:latin typeface="Arial" panose="020B0604020202020204" pitchFamily="34" charset="0"/>
                <a:ea typeface="Times New Roman" panose="02020603050405020304" pitchFamily="18" charset="0"/>
                <a:cs typeface="Arial" panose="020B0604020202020204" pitchFamily="34" charset="0"/>
              </a:rPr>
              <a:t>, жилд орох </a:t>
            </a:r>
            <a:r>
              <a:rPr lang="mn-MN"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хур тундасны </a:t>
            </a:r>
            <a:r>
              <a:rPr lang="mn-MN" dirty="0">
                <a:solidFill>
                  <a:srgbClr val="4472C4"/>
                </a:solidFill>
                <a:latin typeface="Arial" panose="020B0604020202020204" pitchFamily="34" charset="0"/>
                <a:ea typeface="Times New Roman" panose="02020603050405020304" pitchFamily="18" charset="0"/>
                <a:cs typeface="Arial" panose="020B0604020202020204" pitchFamily="34" charset="0"/>
              </a:rPr>
              <a:t>хэмжээ </a:t>
            </a:r>
            <a:r>
              <a:rPr lang="en-US"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147.6 </a:t>
            </a:r>
            <a:r>
              <a:rPr lang="mn-MN" dirty="0">
                <a:solidFill>
                  <a:srgbClr val="4472C4"/>
                </a:solidFill>
                <a:latin typeface="Arial" panose="020B0604020202020204" pitchFamily="34" charset="0"/>
                <a:ea typeface="Times New Roman" panose="02020603050405020304" pitchFamily="18" charset="0"/>
                <a:cs typeface="Arial" panose="020B0604020202020204" pitchFamily="34" charset="0"/>
              </a:rPr>
              <a:t>мм хур тундас унадаг. </a:t>
            </a:r>
          </a:p>
          <a:p>
            <a:pPr algn="just"/>
            <a:endParaRPr lang="mn-MN" dirty="0">
              <a:solidFill>
                <a:srgbClr val="4472C4"/>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2" name="Picture 2" descr="C:\Users\user\Desktop\72890297_2612859762123851_3507500650189553664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939" y="3916680"/>
            <a:ext cx="10055815" cy="2331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107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A2D3006C-2E4D-4745-8397-4CD786FBD66F}"/>
              </a:ext>
            </a:extLst>
          </p:cNvPr>
          <p:cNvSpPr txBox="1"/>
          <p:nvPr/>
        </p:nvSpPr>
        <p:spPr>
          <a:xfrm>
            <a:off x="1649243" y="3936754"/>
            <a:ext cx="9397465" cy="492205"/>
          </a:xfrm>
          <a:prstGeom prst="rect">
            <a:avLst/>
          </a:prstGeom>
          <a:noFill/>
        </p:spPr>
        <p:txBody>
          <a:bodyPr wrap="square" lIns="182765" tIns="91386" rIns="182765" bIns="91386" rtlCol="0">
            <a:spAutoFit/>
          </a:bodyPr>
          <a:lstStyle/>
          <a:p>
            <a:pPr algn="just"/>
            <a:r>
              <a:rPr lang="mn-MN" sz="1999"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endParaRPr lang="en-US" sz="1999"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13" name="Group 12">
            <a:extLst>
              <a:ext uri="{FF2B5EF4-FFF2-40B4-BE49-F238E27FC236}">
                <a16:creationId xmlns:a16="http://schemas.microsoft.com/office/drawing/2014/main" xmlns="" id="{2FE64C1D-6AD6-4CB6-8542-07BC9E0B6E4E}"/>
              </a:ext>
            </a:extLst>
          </p:cNvPr>
          <p:cNvGrpSpPr/>
          <p:nvPr/>
        </p:nvGrpSpPr>
        <p:grpSpPr>
          <a:xfrm>
            <a:off x="1463493" y="6359889"/>
            <a:ext cx="9552532" cy="359833"/>
            <a:chOff x="159171" y="3181417"/>
            <a:chExt cx="4778477" cy="180000"/>
          </a:xfrm>
        </p:grpSpPr>
        <p:sp>
          <p:nvSpPr>
            <p:cNvPr id="14" name="Rectangle: Rounded Corners 13">
              <a:extLst>
                <a:ext uri="{FF2B5EF4-FFF2-40B4-BE49-F238E27FC236}">
                  <a16:creationId xmlns:a16="http://schemas.microsoft.com/office/drawing/2014/main" xmlns="" id="{042D8BBF-9C05-41A8-B4B7-7D9D05C23FBF}"/>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dirty="0">
                  <a:solidFill>
                    <a:srgbClr val="002060"/>
                  </a:solidFill>
                  <a:latin typeface="Arial" panose="020B0604020202020204" pitchFamily="34" charset="0"/>
                  <a:cs typeface="Arial" panose="020B0604020202020204" pitchFamily="34" charset="0"/>
                </a:rPr>
                <a:t>3</a:t>
              </a:r>
              <a:endParaRPr lang="mn-MN" sz="1799" dirty="0">
                <a:solidFill>
                  <a:srgbClr val="002060"/>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xmlns="" id="{9A64E780-2EAA-40CA-9900-8DF3F5987BAF}"/>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D52C29D-C679-479D-8E31-49FC6FAE6ED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1342307" y="891097"/>
            <a:ext cx="8624653" cy="21683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mn-MN" sz="2400" dirty="0" smtClean="0">
                <a:solidFill>
                  <a:srgbClr val="0070C0"/>
                </a:solidFill>
                <a:latin typeface="Arial" panose="020B0604020202020204" pitchFamily="34" charset="0"/>
                <a:cs typeface="Arial" panose="020B0604020202020204" pitchFamily="34" charset="0"/>
              </a:rPr>
              <a:t>Сумын нийт хүн ам </a:t>
            </a:r>
            <a:r>
              <a:rPr lang="en-US" sz="2400" dirty="0" smtClean="0">
                <a:solidFill>
                  <a:srgbClr val="0070C0"/>
                </a:solidFill>
                <a:latin typeface="Arial" panose="020B0604020202020204" pitchFamily="34" charset="0"/>
                <a:cs typeface="Arial" panose="020B0604020202020204" pitchFamily="34" charset="0"/>
              </a:rPr>
              <a:t>2105</a:t>
            </a:r>
            <a:r>
              <a:rPr lang="mn-MN" sz="2400" dirty="0" smtClean="0">
                <a:solidFill>
                  <a:srgbClr val="0070C0"/>
                </a:solidFill>
                <a:latin typeface="Arial" panose="020B0604020202020204" pitchFamily="34" charset="0"/>
                <a:cs typeface="Arial" panose="020B0604020202020204" pitchFamily="34" charset="0"/>
              </a:rPr>
              <a:t>  үүнээс эрэгтэй </a:t>
            </a:r>
            <a:r>
              <a:rPr lang="en-US" sz="2400" dirty="0" smtClean="0">
                <a:solidFill>
                  <a:srgbClr val="0070C0"/>
                </a:solidFill>
                <a:latin typeface="Arial" panose="020B0604020202020204" pitchFamily="34" charset="0"/>
                <a:cs typeface="Arial" panose="020B0604020202020204" pitchFamily="34" charset="0"/>
              </a:rPr>
              <a:t>1079</a:t>
            </a:r>
            <a:r>
              <a:rPr lang="mn-MN" sz="2400" dirty="0" smtClean="0">
                <a:solidFill>
                  <a:srgbClr val="0070C0"/>
                </a:solidFill>
                <a:latin typeface="Arial" panose="020B0604020202020204" pitchFamily="34" charset="0"/>
                <a:cs typeface="Arial" panose="020B0604020202020204" pitchFamily="34" charset="0"/>
              </a:rPr>
              <a:t>, </a:t>
            </a:r>
            <a:endParaRPr lang="en-US" sz="2400" dirty="0" smtClean="0">
              <a:solidFill>
                <a:srgbClr val="0070C0"/>
              </a:solidFill>
              <a:latin typeface="Arial" panose="020B0604020202020204" pitchFamily="34" charset="0"/>
              <a:cs typeface="Arial" panose="020B0604020202020204" pitchFamily="34" charset="0"/>
            </a:endParaRPr>
          </a:p>
          <a:p>
            <a:pPr algn="ctr"/>
            <a:r>
              <a:rPr lang="mn-MN" sz="2400" dirty="0" smtClean="0">
                <a:solidFill>
                  <a:srgbClr val="0070C0"/>
                </a:solidFill>
                <a:latin typeface="Arial" panose="020B0604020202020204" pitchFamily="34" charset="0"/>
                <a:cs typeface="Arial" panose="020B0604020202020204" pitchFamily="34" charset="0"/>
              </a:rPr>
              <a:t>эмэгтэй </a:t>
            </a:r>
            <a:r>
              <a:rPr lang="en-US" sz="2400" dirty="0" smtClean="0">
                <a:solidFill>
                  <a:srgbClr val="0070C0"/>
                </a:solidFill>
                <a:latin typeface="Arial" panose="020B0604020202020204" pitchFamily="34" charset="0"/>
                <a:cs typeface="Arial" panose="020B0604020202020204" pitchFamily="34" charset="0"/>
              </a:rPr>
              <a:t>1026</a:t>
            </a:r>
            <a:endParaRPr lang="mn-MN" sz="2400" dirty="0" smtClean="0">
              <a:solidFill>
                <a:srgbClr val="0070C0"/>
              </a:solidFill>
              <a:latin typeface="Arial" panose="020B0604020202020204" pitchFamily="34" charset="0"/>
              <a:cs typeface="Arial" panose="020B0604020202020204" pitchFamily="34" charset="0"/>
            </a:endParaRPr>
          </a:p>
          <a:p>
            <a:pPr algn="ctr"/>
            <a:r>
              <a:rPr lang="mn-MN" sz="2400" dirty="0" smtClean="0">
                <a:solidFill>
                  <a:srgbClr val="0070C0"/>
                </a:solidFill>
                <a:latin typeface="Arial" panose="020B0604020202020204" pitchFamily="34" charset="0"/>
                <a:cs typeface="Arial" panose="020B0604020202020204" pitchFamily="34" charset="0"/>
              </a:rPr>
              <a:t>Сумын төвд </a:t>
            </a:r>
            <a:r>
              <a:rPr lang="en-US" sz="2400" dirty="0" smtClean="0">
                <a:solidFill>
                  <a:srgbClr val="0070C0"/>
                </a:solidFill>
                <a:latin typeface="Arial" panose="020B0604020202020204" pitchFamily="34" charset="0"/>
                <a:cs typeface="Arial" panose="020B0604020202020204" pitchFamily="34" charset="0"/>
              </a:rPr>
              <a:t>482</a:t>
            </a:r>
            <a:r>
              <a:rPr lang="mn-MN" sz="2400" dirty="0" smtClean="0">
                <a:solidFill>
                  <a:srgbClr val="0070C0"/>
                </a:solidFill>
                <a:latin typeface="Arial" panose="020B0604020202020204" pitchFamily="34" charset="0"/>
                <a:cs typeface="Arial" panose="020B0604020202020204" pitchFamily="34" charset="0"/>
              </a:rPr>
              <a:t>, хөдөөд </a:t>
            </a:r>
            <a:r>
              <a:rPr lang="en-US" sz="2400" dirty="0" smtClean="0">
                <a:solidFill>
                  <a:srgbClr val="0070C0"/>
                </a:solidFill>
                <a:latin typeface="Arial" panose="020B0604020202020204" pitchFamily="34" charset="0"/>
                <a:cs typeface="Arial" panose="020B0604020202020204" pitchFamily="34" charset="0"/>
              </a:rPr>
              <a:t>1623</a:t>
            </a:r>
            <a:r>
              <a:rPr lang="mn-MN" sz="2400" dirty="0" smtClean="0">
                <a:solidFill>
                  <a:srgbClr val="0070C0"/>
                </a:solidFill>
                <a:latin typeface="Arial" panose="020B0604020202020204" pitchFamily="34" charset="0"/>
                <a:cs typeface="Arial" panose="020B0604020202020204" pitchFamily="34" charset="0"/>
              </a:rPr>
              <a:t> оршин суудаг</a:t>
            </a:r>
            <a:r>
              <a:rPr lang="mn-MN" sz="2400" dirty="0" smtClean="0">
                <a:latin typeface="Arial" panose="020B0604020202020204" pitchFamily="34" charset="0"/>
                <a:cs typeface="Arial" panose="020B0604020202020204" pitchFamily="34" charset="0"/>
              </a:rPr>
              <a:t>.</a:t>
            </a:r>
          </a:p>
          <a:p>
            <a:pPr algn="ctr"/>
            <a:r>
              <a:rPr lang="mn-MN" sz="2400" dirty="0" smtClean="0">
                <a:latin typeface="Arial" panose="020B0604020202020204" pitchFamily="34" charset="0"/>
                <a:cs typeface="Arial" panose="020B0604020202020204" pitchFamily="34" charset="0"/>
              </a:rPr>
              <a:t>Алаг Өндөр  1-р баг 576, Саруул  2-р баг 562,</a:t>
            </a:r>
            <a:endParaRPr lang="en-US" sz="2400" dirty="0" smtClean="0">
              <a:latin typeface="Arial" panose="020B0604020202020204" pitchFamily="34" charset="0"/>
              <a:cs typeface="Arial" panose="020B0604020202020204" pitchFamily="34" charset="0"/>
            </a:endParaRPr>
          </a:p>
          <a:p>
            <a:pPr algn="ctr"/>
            <a:r>
              <a:rPr lang="mn-MN" sz="2400" dirty="0" smtClean="0">
                <a:latin typeface="Arial" panose="020B0604020202020204" pitchFamily="34" charset="0"/>
                <a:cs typeface="Arial" panose="020B0604020202020204" pitchFamily="34" charset="0"/>
              </a:rPr>
              <a:t>Долоод 3-р баг 501,Бумбат 4</a:t>
            </a:r>
            <a:r>
              <a:rPr lang="en-US" sz="2400" dirty="0" smtClean="0">
                <a:latin typeface="Arial" panose="020B0604020202020204" pitchFamily="34" charset="0"/>
                <a:cs typeface="Arial" panose="020B0604020202020204" pitchFamily="34" charset="0"/>
              </a:rPr>
              <a:t>-</a:t>
            </a:r>
            <a:r>
              <a:rPr lang="mn-MN" sz="2400" dirty="0" smtClean="0">
                <a:latin typeface="Arial" panose="020B0604020202020204" pitchFamily="34" charset="0"/>
                <a:cs typeface="Arial" panose="020B0604020202020204" pitchFamily="34" charset="0"/>
              </a:rPr>
              <a:t>р баг 466</a:t>
            </a:r>
          </a:p>
          <a:p>
            <a:pPr algn="ctr"/>
            <a:endParaRPr lang="en-US" sz="2400"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656831337"/>
              </p:ext>
            </p:extLst>
          </p:nvPr>
        </p:nvGraphicFramePr>
        <p:xfrm>
          <a:off x="1463493" y="3323082"/>
          <a:ext cx="8300538" cy="2245204"/>
        </p:xfrm>
        <a:graphic>
          <a:graphicData uri="http://schemas.openxmlformats.org/drawingml/2006/table">
            <a:tbl>
              <a:tblPr firstRow="1" bandRow="1">
                <a:tableStyleId>{5C22544A-7EE6-4342-B048-85BDC9FD1C3A}</a:tableStyleId>
              </a:tblPr>
              <a:tblGrid>
                <a:gridCol w="2332275">
                  <a:extLst>
                    <a:ext uri="{9D8B030D-6E8A-4147-A177-3AD203B41FA5}">
                      <a16:colId xmlns:a16="http://schemas.microsoft.com/office/drawing/2014/main" xmlns="" val="2263001999"/>
                    </a:ext>
                  </a:extLst>
                </a:gridCol>
                <a:gridCol w="1825809">
                  <a:extLst>
                    <a:ext uri="{9D8B030D-6E8A-4147-A177-3AD203B41FA5}">
                      <a16:colId xmlns:a16="http://schemas.microsoft.com/office/drawing/2014/main" xmlns="" val="2217209560"/>
                    </a:ext>
                  </a:extLst>
                </a:gridCol>
                <a:gridCol w="2053362">
                  <a:extLst>
                    <a:ext uri="{9D8B030D-6E8A-4147-A177-3AD203B41FA5}">
                      <a16:colId xmlns:a16="http://schemas.microsoft.com/office/drawing/2014/main" xmlns="" val="779379308"/>
                    </a:ext>
                  </a:extLst>
                </a:gridCol>
                <a:gridCol w="2089092">
                  <a:extLst>
                    <a:ext uri="{9D8B030D-6E8A-4147-A177-3AD203B41FA5}">
                      <a16:colId xmlns:a16="http://schemas.microsoft.com/office/drawing/2014/main" xmlns="" val="3888102818"/>
                    </a:ext>
                  </a:extLst>
                </a:gridCol>
              </a:tblGrid>
              <a:tr h="561301">
                <a:tc>
                  <a:txBody>
                    <a:bodyPr/>
                    <a:lstStyle/>
                    <a:p>
                      <a:pPr algn="ctr"/>
                      <a:endParaRPr lang="en-US" sz="2000" dirty="0">
                        <a:latin typeface="Arial" panose="020B0604020202020204" pitchFamily="34" charset="0"/>
                        <a:cs typeface="Arial" panose="020B0604020202020204" pitchFamily="34" charset="0"/>
                      </a:endParaRPr>
                    </a:p>
                  </a:txBody>
                  <a:tcPr/>
                </a:tc>
                <a:tc>
                  <a:txBody>
                    <a:bodyPr/>
                    <a:lstStyle/>
                    <a:p>
                      <a:pPr algn="ctr"/>
                      <a:r>
                        <a:rPr lang="mn-MN" sz="2000" dirty="0" smtClean="0">
                          <a:latin typeface="Arial" panose="020B0604020202020204" pitchFamily="34" charset="0"/>
                          <a:cs typeface="Arial" panose="020B0604020202020204" pitchFamily="34" charset="0"/>
                        </a:rPr>
                        <a:t>Бүгд </a:t>
                      </a:r>
                      <a:endParaRPr lang="en-US" sz="2000" dirty="0">
                        <a:latin typeface="Arial" panose="020B0604020202020204" pitchFamily="34" charset="0"/>
                        <a:cs typeface="Arial" panose="020B0604020202020204" pitchFamily="34" charset="0"/>
                      </a:endParaRPr>
                    </a:p>
                  </a:txBody>
                  <a:tcPr/>
                </a:tc>
                <a:tc>
                  <a:txBody>
                    <a:bodyPr/>
                    <a:lstStyle/>
                    <a:p>
                      <a:pPr algn="ctr"/>
                      <a:r>
                        <a:rPr lang="mn-MN" sz="2000" dirty="0" smtClean="0">
                          <a:latin typeface="Arial" panose="020B0604020202020204" pitchFamily="34" charset="0"/>
                          <a:cs typeface="Arial" panose="020B0604020202020204" pitchFamily="34" charset="0"/>
                        </a:rPr>
                        <a:t>Эрэгтэй</a:t>
                      </a:r>
                      <a:r>
                        <a:rPr lang="mn-MN" sz="2000" baseline="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txBody>
                  <a:tcPr/>
                </a:tc>
                <a:tc>
                  <a:txBody>
                    <a:bodyPr/>
                    <a:lstStyle/>
                    <a:p>
                      <a:pPr algn="ctr"/>
                      <a:r>
                        <a:rPr lang="mn-MN" sz="2000" dirty="0" smtClean="0">
                          <a:latin typeface="Arial" panose="020B0604020202020204" pitchFamily="34" charset="0"/>
                          <a:cs typeface="Arial" panose="020B0604020202020204" pitchFamily="34" charset="0"/>
                        </a:rPr>
                        <a:t>Эмэгтэй </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813066165"/>
                  </a:ext>
                </a:extLst>
              </a:tr>
              <a:tr h="561301">
                <a:tc>
                  <a:txBody>
                    <a:bodyPr/>
                    <a:lstStyle/>
                    <a:p>
                      <a:pPr algn="ctr"/>
                      <a:r>
                        <a:rPr lang="mn-MN" sz="2000" b="1" dirty="0" smtClean="0">
                          <a:latin typeface="Arial" panose="020B0604020202020204" pitchFamily="34" charset="0"/>
                          <a:cs typeface="Arial" panose="020B0604020202020204" pitchFamily="34" charset="0"/>
                        </a:rPr>
                        <a:t>Дэрэн</a:t>
                      </a:r>
                      <a:r>
                        <a:rPr lang="mn-MN" sz="2000" b="1" baseline="0" dirty="0" smtClean="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a:txBody>
                  <a:tcPr/>
                </a:tc>
                <a:tc>
                  <a:txBody>
                    <a:bodyPr/>
                    <a:lstStyle/>
                    <a:p>
                      <a:pPr algn="ctr"/>
                      <a:r>
                        <a:rPr lang="mn-MN" sz="2000" dirty="0" smtClean="0">
                          <a:latin typeface="Arial" panose="020B0604020202020204" pitchFamily="34" charset="0"/>
                          <a:cs typeface="Arial" panose="020B0604020202020204" pitchFamily="34" charset="0"/>
                        </a:rPr>
                        <a:t>2105</a:t>
                      </a:r>
                      <a:endParaRPr lang="en-US" sz="2000" dirty="0">
                        <a:latin typeface="Arial" panose="020B0604020202020204" pitchFamily="34" charset="0"/>
                        <a:cs typeface="Arial" panose="020B0604020202020204" pitchFamily="34" charset="0"/>
                      </a:endParaRPr>
                    </a:p>
                  </a:txBody>
                  <a:tcPr/>
                </a:tc>
                <a:tc>
                  <a:txBody>
                    <a:bodyPr/>
                    <a:lstStyle/>
                    <a:p>
                      <a:pPr algn="ctr"/>
                      <a:r>
                        <a:rPr lang="mn-MN" sz="2000" dirty="0" smtClean="0">
                          <a:latin typeface="Arial" panose="020B0604020202020204" pitchFamily="34" charset="0"/>
                          <a:cs typeface="Arial" panose="020B0604020202020204" pitchFamily="34" charset="0"/>
                        </a:rPr>
                        <a:t>1079</a:t>
                      </a:r>
                      <a:endParaRPr lang="en-US" sz="2000" dirty="0">
                        <a:latin typeface="Arial" panose="020B0604020202020204" pitchFamily="34" charset="0"/>
                        <a:cs typeface="Arial" panose="020B0604020202020204" pitchFamily="34" charset="0"/>
                      </a:endParaRPr>
                    </a:p>
                  </a:txBody>
                  <a:tcPr/>
                </a:tc>
                <a:tc>
                  <a:txBody>
                    <a:bodyPr/>
                    <a:lstStyle/>
                    <a:p>
                      <a:pPr algn="ctr"/>
                      <a:r>
                        <a:rPr lang="mn-MN" sz="2000" dirty="0" smtClean="0">
                          <a:latin typeface="Arial" panose="020B0604020202020204" pitchFamily="34" charset="0"/>
                          <a:cs typeface="Arial" panose="020B0604020202020204" pitchFamily="34" charset="0"/>
                        </a:rPr>
                        <a:t>1026</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284948061"/>
                  </a:ext>
                </a:extLst>
              </a:tr>
              <a:tr h="561301">
                <a:tc>
                  <a:txBody>
                    <a:bodyPr/>
                    <a:lstStyle/>
                    <a:p>
                      <a:pPr algn="ctr"/>
                      <a:r>
                        <a:rPr lang="mn-MN" sz="2000" b="1" dirty="0" smtClean="0">
                          <a:latin typeface="Arial" panose="020B0604020202020204" pitchFamily="34" charset="0"/>
                          <a:cs typeface="Arial" panose="020B0604020202020204" pitchFamily="34" charset="0"/>
                        </a:rPr>
                        <a:t>Сумын төвд </a:t>
                      </a:r>
                      <a:endParaRPr lang="en-US" sz="2000" b="1" dirty="0">
                        <a:latin typeface="Arial" panose="020B0604020202020204" pitchFamily="34" charset="0"/>
                        <a:cs typeface="Arial" panose="020B0604020202020204" pitchFamily="34" charset="0"/>
                      </a:endParaRPr>
                    </a:p>
                  </a:txBody>
                  <a:tcPr/>
                </a:tc>
                <a:tc>
                  <a:txBody>
                    <a:bodyPr/>
                    <a:lstStyle/>
                    <a:p>
                      <a:pPr algn="ctr"/>
                      <a:r>
                        <a:rPr lang="mn-MN" sz="2000" dirty="0" smtClean="0">
                          <a:latin typeface="Arial" panose="020B0604020202020204" pitchFamily="34" charset="0"/>
                          <a:cs typeface="Arial" panose="020B0604020202020204" pitchFamily="34" charset="0"/>
                        </a:rPr>
                        <a:t>482</a:t>
                      </a:r>
                      <a:endParaRPr lang="en-US" sz="2000" dirty="0">
                        <a:latin typeface="Arial" panose="020B0604020202020204" pitchFamily="34" charset="0"/>
                        <a:cs typeface="Arial" panose="020B0604020202020204" pitchFamily="34" charset="0"/>
                      </a:endParaRPr>
                    </a:p>
                  </a:txBody>
                  <a:tcPr/>
                </a:tc>
                <a:tc>
                  <a:txBody>
                    <a:bodyPr/>
                    <a:lstStyle/>
                    <a:p>
                      <a:pPr algn="ctr"/>
                      <a:r>
                        <a:rPr lang="mn-MN" sz="2000" dirty="0" smtClean="0">
                          <a:latin typeface="Arial" panose="020B0604020202020204" pitchFamily="34" charset="0"/>
                          <a:cs typeface="Arial" panose="020B0604020202020204" pitchFamily="34" charset="0"/>
                        </a:rPr>
                        <a:t>247</a:t>
                      </a:r>
                      <a:endParaRPr lang="en-US" sz="2000" dirty="0">
                        <a:latin typeface="Arial" panose="020B0604020202020204" pitchFamily="34" charset="0"/>
                        <a:cs typeface="Arial" panose="020B0604020202020204" pitchFamily="34" charset="0"/>
                      </a:endParaRPr>
                    </a:p>
                  </a:txBody>
                  <a:tcPr/>
                </a:tc>
                <a:tc>
                  <a:txBody>
                    <a:bodyPr/>
                    <a:lstStyle/>
                    <a:p>
                      <a:pPr algn="ctr"/>
                      <a:r>
                        <a:rPr lang="mn-MN" sz="2000" dirty="0" smtClean="0">
                          <a:latin typeface="Arial" panose="020B0604020202020204" pitchFamily="34" charset="0"/>
                          <a:cs typeface="Arial" panose="020B0604020202020204" pitchFamily="34" charset="0"/>
                        </a:rPr>
                        <a:t>235</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375902363"/>
                  </a:ext>
                </a:extLst>
              </a:tr>
              <a:tr h="561301">
                <a:tc>
                  <a:txBody>
                    <a:bodyPr/>
                    <a:lstStyle/>
                    <a:p>
                      <a:pPr algn="ctr"/>
                      <a:r>
                        <a:rPr lang="mn-MN" sz="2000" b="1" dirty="0" smtClean="0">
                          <a:latin typeface="Arial" panose="020B0604020202020204" pitchFamily="34" charset="0"/>
                          <a:cs typeface="Arial" panose="020B0604020202020204" pitchFamily="34" charset="0"/>
                        </a:rPr>
                        <a:t>Хөдөөд </a:t>
                      </a:r>
                      <a:endParaRPr lang="en-US" sz="2000" b="1" dirty="0">
                        <a:latin typeface="Arial" panose="020B0604020202020204" pitchFamily="34" charset="0"/>
                        <a:cs typeface="Arial" panose="020B0604020202020204" pitchFamily="34" charset="0"/>
                      </a:endParaRPr>
                    </a:p>
                  </a:txBody>
                  <a:tcPr/>
                </a:tc>
                <a:tc>
                  <a:txBody>
                    <a:bodyPr/>
                    <a:lstStyle/>
                    <a:p>
                      <a:pPr algn="ctr"/>
                      <a:r>
                        <a:rPr lang="mn-MN" sz="2000" dirty="0" smtClean="0">
                          <a:latin typeface="Arial" panose="020B0604020202020204" pitchFamily="34" charset="0"/>
                          <a:cs typeface="Arial" panose="020B0604020202020204" pitchFamily="34" charset="0"/>
                        </a:rPr>
                        <a:t>1623</a:t>
                      </a:r>
                      <a:endParaRPr lang="en-US" sz="2000" dirty="0">
                        <a:latin typeface="Arial" panose="020B0604020202020204" pitchFamily="34" charset="0"/>
                        <a:cs typeface="Arial" panose="020B0604020202020204" pitchFamily="34" charset="0"/>
                      </a:endParaRPr>
                    </a:p>
                  </a:txBody>
                  <a:tcPr/>
                </a:tc>
                <a:tc>
                  <a:txBody>
                    <a:bodyPr/>
                    <a:lstStyle/>
                    <a:p>
                      <a:pPr algn="ctr"/>
                      <a:r>
                        <a:rPr lang="mn-MN" sz="2000" dirty="0" smtClean="0">
                          <a:latin typeface="Arial" panose="020B0604020202020204" pitchFamily="34" charset="0"/>
                          <a:cs typeface="Arial" panose="020B0604020202020204" pitchFamily="34" charset="0"/>
                        </a:rPr>
                        <a:t>832</a:t>
                      </a:r>
                      <a:endParaRPr lang="en-US" sz="2000" dirty="0">
                        <a:latin typeface="Arial" panose="020B0604020202020204" pitchFamily="34" charset="0"/>
                        <a:cs typeface="Arial" panose="020B0604020202020204" pitchFamily="34" charset="0"/>
                      </a:endParaRPr>
                    </a:p>
                  </a:txBody>
                  <a:tcPr/>
                </a:tc>
                <a:tc>
                  <a:txBody>
                    <a:bodyPr/>
                    <a:lstStyle/>
                    <a:p>
                      <a:pPr algn="ctr"/>
                      <a:r>
                        <a:rPr lang="mn-MN" sz="2000" dirty="0" smtClean="0">
                          <a:latin typeface="Arial" panose="020B0604020202020204" pitchFamily="34" charset="0"/>
                          <a:cs typeface="Arial" panose="020B0604020202020204" pitchFamily="34" charset="0"/>
                        </a:rPr>
                        <a:t>791</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072842732"/>
                  </a:ext>
                </a:extLst>
              </a:tr>
            </a:tbl>
          </a:graphicData>
        </a:graphic>
      </p:graphicFrame>
      <p:grpSp>
        <p:nvGrpSpPr>
          <p:cNvPr id="18" name="Group 17">
            <a:extLst>
              <a:ext uri="{FF2B5EF4-FFF2-40B4-BE49-F238E27FC236}">
                <a16:creationId xmlns:a16="http://schemas.microsoft.com/office/drawing/2014/main" xmlns="" id="{29832590-F6BE-44BF-B89E-7A36F3AAC638}"/>
              </a:ext>
            </a:extLst>
          </p:cNvPr>
          <p:cNvGrpSpPr/>
          <p:nvPr/>
        </p:nvGrpSpPr>
        <p:grpSpPr>
          <a:xfrm>
            <a:off x="1863414" y="138278"/>
            <a:ext cx="9030407" cy="338425"/>
            <a:chOff x="359227" y="69171"/>
            <a:chExt cx="4517294" cy="169291"/>
          </a:xfrm>
        </p:grpSpPr>
        <p:cxnSp>
          <p:nvCxnSpPr>
            <p:cNvPr id="19" name="Straight Connector 18">
              <a:extLst>
                <a:ext uri="{FF2B5EF4-FFF2-40B4-BE49-F238E27FC236}">
                  <a16:creationId xmlns:a16="http://schemas.microsoft.com/office/drawing/2014/main" xmlns="" id="{3C4D6C66-4042-49C1-BDD8-50AC3BF273F4}"/>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98C6ECB6-45EC-493C-8C47-21AB21A72AEA}"/>
                </a:ext>
              </a:extLst>
            </p:cNvPr>
            <p:cNvSpPr txBox="1"/>
            <p:nvPr/>
          </p:nvSpPr>
          <p:spPr>
            <a:xfrm>
              <a:off x="4308737" y="69171"/>
              <a:ext cx="567784" cy="169291"/>
            </a:xfrm>
            <a:prstGeom prst="rect">
              <a:avLst/>
            </a:prstGeom>
            <a:noFill/>
          </p:spPr>
          <p:txBody>
            <a:bodyPr wrap="square" rtlCol="0">
              <a:spAutoFit/>
            </a:bodyPr>
            <a:lstStyle/>
            <a:p>
              <a:r>
                <a:rPr lang="mn-MN" sz="1599" dirty="0">
                  <a:solidFill>
                    <a:srgbClr val="002060"/>
                  </a:solidFill>
                  <a:latin typeface="Arial" panose="020B0604020202020204" pitchFamily="34" charset="0"/>
                  <a:cs typeface="Arial" panose="020B0604020202020204" pitchFamily="34" charset="0"/>
                </a:rPr>
                <a:t>ХҮН АМ</a:t>
              </a:r>
            </a:p>
          </p:txBody>
        </p:sp>
      </p:grpSp>
      <p:pic>
        <p:nvPicPr>
          <p:cNvPr id="21" name="Picture 2" descr="https://scontent.fuln5-1.fna.fbcdn.net/v/t1.15752-9/53088182_2142049762773494_7315051851731173376_n.png?_nc_cat=100&amp;_nc_oc=AQlZ1argn6aE9YTBEltBPwAYXhxrCeEa0mYtdRVoUFx3UkYUosNT8f7hdGs2gCsYz4Q&amp;_nc_ht=scontent.fuln5-1.fna&amp;oh=6addcb20aea9dace9274079b19f6ecfb&amp;oe=5E358C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373" y="138278"/>
            <a:ext cx="1119869" cy="75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807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A2D3006C-2E4D-4745-8397-4CD786FBD66F}"/>
              </a:ext>
            </a:extLst>
          </p:cNvPr>
          <p:cNvSpPr txBox="1"/>
          <p:nvPr/>
        </p:nvSpPr>
        <p:spPr>
          <a:xfrm>
            <a:off x="8316686" y="965870"/>
            <a:ext cx="3195533" cy="4924188"/>
          </a:xfrm>
          <a:prstGeom prst="rect">
            <a:avLst/>
          </a:prstGeom>
          <a:noFill/>
        </p:spPr>
        <p:txBody>
          <a:bodyPr wrap="square" lIns="182765" tIns="91386" rIns="182765" bIns="91386" rtlCol="0">
            <a:spAutoFit/>
          </a:bodyPr>
          <a:lstStyle/>
          <a:p>
            <a:pPr algn="just"/>
            <a:r>
              <a:rPr lang="mn-MN" sz="1999" dirty="0">
                <a:solidFill>
                  <a:srgbClr val="4472C4"/>
                </a:solidFill>
                <a:latin typeface="Arial" panose="020B0604020202020204" pitchFamily="34" charset="0"/>
                <a:ea typeface="Times New Roman" panose="02020603050405020304" pitchFamily="18" charset="0"/>
                <a:cs typeface="Arial" panose="020B0604020202020204" pitchFamily="34" charset="0"/>
              </a:rPr>
              <a:t>	</a:t>
            </a:r>
            <a:endParaRPr lang="mn-MN" sz="1999" dirty="0" smtClean="0">
              <a:solidFill>
                <a:srgbClr val="4472C4"/>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2400" dirty="0" smtClean="0">
                <a:solidFill>
                  <a:srgbClr val="4472C4"/>
                </a:solidFill>
                <a:latin typeface="Arial" panose="020B0604020202020204" pitchFamily="34" charset="0"/>
                <a:ea typeface="Times New Roman" panose="02020603050405020304" pitchFamily="18" charset="0"/>
                <a:cs typeface="Arial" panose="020B0604020202020204" pitchFamily="34" charset="0"/>
              </a:rPr>
              <a:t>Өмнөх онтой харьцуулахад сумын хүн ам 0.9 хувиар өссөн байна. Багуудаар нь авч үзвэл Алаг Өндөр баг</a:t>
            </a:r>
            <a:r>
              <a:rPr lang="en-US" sz="2400" dirty="0" smtClean="0">
                <a:solidFill>
                  <a:srgbClr val="4472C4"/>
                </a:solidFill>
                <a:latin typeface="Arial" panose="020B0604020202020204" pitchFamily="34" charset="0"/>
                <a:ea typeface="Times New Roman" panose="02020603050405020304" pitchFamily="18" charset="0"/>
                <a:cs typeface="Arial" panose="020B0604020202020204" pitchFamily="34" charset="0"/>
              </a:rPr>
              <a:t>,</a:t>
            </a:r>
            <a:r>
              <a:rPr lang="mn-MN" sz="2400" dirty="0" smtClean="0">
                <a:solidFill>
                  <a:srgbClr val="4472C4"/>
                </a:solidFill>
                <a:latin typeface="Arial" panose="020B0604020202020204" pitchFamily="34" charset="0"/>
                <a:ea typeface="Times New Roman" panose="02020603050405020304" pitchFamily="18" charset="0"/>
                <a:cs typeface="Arial" panose="020B0604020202020204" pitchFamily="34" charset="0"/>
              </a:rPr>
              <a:t> Саруул  баг</a:t>
            </a:r>
            <a:r>
              <a:rPr lang="en-US" sz="2400" dirty="0" smtClean="0">
                <a:solidFill>
                  <a:srgbClr val="4472C4"/>
                </a:solidFill>
                <a:latin typeface="Arial" panose="020B0604020202020204" pitchFamily="34" charset="0"/>
                <a:ea typeface="Times New Roman" panose="02020603050405020304" pitchFamily="18" charset="0"/>
                <a:cs typeface="Arial" panose="020B0604020202020204" pitchFamily="34" charset="0"/>
              </a:rPr>
              <a:t>,</a:t>
            </a:r>
            <a:r>
              <a:rPr lang="mn-MN" sz="2400" dirty="0" smtClean="0">
                <a:solidFill>
                  <a:srgbClr val="4472C4"/>
                </a:solidFill>
                <a:latin typeface="Arial" panose="020B0604020202020204" pitchFamily="34" charset="0"/>
                <a:ea typeface="Times New Roman" panose="02020603050405020304" pitchFamily="18" charset="0"/>
                <a:cs typeface="Arial" panose="020B0604020202020204" pitchFamily="34" charset="0"/>
              </a:rPr>
              <a:t>  Долоод баг</a:t>
            </a:r>
            <a:r>
              <a:rPr lang="en-US" sz="2400" dirty="0" smtClean="0">
                <a:solidFill>
                  <a:srgbClr val="4472C4"/>
                </a:solidFill>
                <a:latin typeface="Arial" panose="020B0604020202020204" pitchFamily="34" charset="0"/>
                <a:ea typeface="Times New Roman" panose="02020603050405020304" pitchFamily="18" charset="0"/>
                <a:cs typeface="Arial" panose="020B0604020202020204" pitchFamily="34" charset="0"/>
              </a:rPr>
              <a:t>,</a:t>
            </a:r>
            <a:r>
              <a:rPr lang="mn-MN" sz="2400" dirty="0" smtClean="0">
                <a:solidFill>
                  <a:srgbClr val="4472C4"/>
                </a:solidFill>
                <a:latin typeface="Arial" panose="020B0604020202020204" pitchFamily="34" charset="0"/>
                <a:ea typeface="Times New Roman" panose="02020603050405020304" pitchFamily="18" charset="0"/>
                <a:cs typeface="Arial" panose="020B0604020202020204" pitchFamily="34" charset="0"/>
              </a:rPr>
              <a:t>  Бумбат  </a:t>
            </a:r>
            <a:r>
              <a:rPr lang="en-US" sz="2400" dirty="0" smtClean="0">
                <a:solidFill>
                  <a:srgbClr val="4472C4"/>
                </a:solidFill>
                <a:latin typeface="Arial" panose="020B0604020202020204" pitchFamily="34" charset="0"/>
                <a:ea typeface="Times New Roman" panose="02020603050405020304" pitchFamily="18" charset="0"/>
                <a:cs typeface="Arial" panose="020B0604020202020204" pitchFamily="34" charset="0"/>
              </a:rPr>
              <a:t>0.</a:t>
            </a:r>
            <a:r>
              <a:rPr lang="mn-MN" sz="2400" dirty="0" smtClean="0">
                <a:solidFill>
                  <a:srgbClr val="4472C4"/>
                </a:solidFill>
                <a:latin typeface="Arial" panose="020B0604020202020204" pitchFamily="34" charset="0"/>
                <a:ea typeface="Times New Roman" panose="02020603050405020304" pitchFamily="18" charset="0"/>
                <a:cs typeface="Arial" panose="020B0604020202020204" pitchFamily="34" charset="0"/>
              </a:rPr>
              <a:t>9 хувиар тус тус өссөн байна. </a:t>
            </a:r>
          </a:p>
          <a:p>
            <a:pPr algn="just"/>
            <a:endParaRPr lang="en-US" sz="2400" dirty="0">
              <a:solidFill>
                <a:srgbClr val="4472C4"/>
              </a:solidFill>
              <a:latin typeface="Arial" panose="020B0604020202020204" pitchFamily="34" charset="0"/>
              <a:ea typeface="Times New Roman" panose="02020603050405020304" pitchFamily="18" charset="0"/>
              <a:cs typeface="Arial" panose="020B0604020202020204" pitchFamily="34" charset="0"/>
            </a:endParaRPr>
          </a:p>
        </p:txBody>
      </p:sp>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1863417" y="353786"/>
            <a:ext cx="6732727" cy="2"/>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xmlns="" id="{2FE64C1D-6AD6-4CB6-8542-07BC9E0B6E4E}"/>
              </a:ext>
            </a:extLst>
          </p:cNvPr>
          <p:cNvGrpSpPr/>
          <p:nvPr/>
        </p:nvGrpSpPr>
        <p:grpSpPr>
          <a:xfrm>
            <a:off x="1463493" y="6359889"/>
            <a:ext cx="9552532" cy="359833"/>
            <a:chOff x="159171" y="3181417"/>
            <a:chExt cx="4778477" cy="180000"/>
          </a:xfrm>
        </p:grpSpPr>
        <p:sp>
          <p:nvSpPr>
            <p:cNvPr id="14" name="Rectangle: Rounded Corners 13">
              <a:extLst>
                <a:ext uri="{FF2B5EF4-FFF2-40B4-BE49-F238E27FC236}">
                  <a16:creationId xmlns:a16="http://schemas.microsoft.com/office/drawing/2014/main" xmlns="" id="{042D8BBF-9C05-41A8-B4B7-7D9D05C23FBF}"/>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dirty="0">
                  <a:solidFill>
                    <a:srgbClr val="002060"/>
                  </a:solidFill>
                  <a:latin typeface="Arial" panose="020B0604020202020204" pitchFamily="34" charset="0"/>
                  <a:cs typeface="Arial" panose="020B0604020202020204" pitchFamily="34" charset="0"/>
                </a:rPr>
                <a:t>4</a:t>
              </a:r>
              <a:endParaRPr lang="mn-MN" sz="1799" dirty="0">
                <a:solidFill>
                  <a:srgbClr val="002060"/>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xmlns="" id="{9A64E780-2EAA-40CA-9900-8DF3F5987BAF}"/>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D52C29D-C679-479D-8E31-49FC6FAE6ED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xmlns="" id="{54E3EA3E-11B7-43AD-BD93-487D9AF1827F}"/>
              </a:ext>
            </a:extLst>
          </p:cNvPr>
          <p:cNvSpPr txBox="1"/>
          <p:nvPr/>
        </p:nvSpPr>
        <p:spPr>
          <a:xfrm>
            <a:off x="8596144" y="4597767"/>
            <a:ext cx="2681455" cy="492205"/>
          </a:xfrm>
          <a:prstGeom prst="rect">
            <a:avLst/>
          </a:prstGeom>
          <a:noFill/>
        </p:spPr>
        <p:txBody>
          <a:bodyPr wrap="square" lIns="182765" tIns="91386" rIns="182765" bIns="91386" rtlCol="0">
            <a:spAutoFit/>
          </a:bodyPr>
          <a:lstStyle/>
          <a:p>
            <a:pPr lvl="0" algn="just"/>
            <a:r>
              <a:rPr lang="mn-MN" sz="1999" dirty="0">
                <a:solidFill>
                  <a:srgbClr val="4472C4"/>
                </a:solidFill>
                <a:latin typeface="Arial" panose="020B0604020202020204" pitchFamily="34" charset="0"/>
                <a:ea typeface="Times New Roman" panose="02020603050405020304" pitchFamily="18" charset="0"/>
                <a:cs typeface="Arial" panose="020B0604020202020204" pitchFamily="34" charset="0"/>
              </a:rPr>
              <a:t> </a:t>
            </a:r>
          </a:p>
        </p:txBody>
      </p:sp>
      <p:graphicFrame>
        <p:nvGraphicFramePr>
          <p:cNvPr id="9" name="Chart 8"/>
          <p:cNvGraphicFramePr/>
          <p:nvPr>
            <p:extLst>
              <p:ext uri="{D42A27DB-BD31-4B8C-83A1-F6EECF244321}">
                <p14:modId xmlns:p14="http://schemas.microsoft.com/office/powerpoint/2010/main" val="1076500290"/>
              </p:ext>
            </p:extLst>
          </p:nvPr>
        </p:nvGraphicFramePr>
        <p:xfrm>
          <a:off x="1095396" y="637591"/>
          <a:ext cx="7003575" cy="5449264"/>
        </p:xfrm>
        <a:graphic>
          <a:graphicData uri="http://schemas.openxmlformats.org/drawingml/2006/chart">
            <c:chart xmlns:c="http://schemas.openxmlformats.org/drawingml/2006/chart" xmlns:r="http://schemas.openxmlformats.org/officeDocument/2006/relationships" r:id="rId2"/>
          </a:graphicData>
        </a:graphic>
      </p:graphicFrame>
      <p:grpSp>
        <p:nvGrpSpPr>
          <p:cNvPr id="18" name="Group 17">
            <a:extLst>
              <a:ext uri="{FF2B5EF4-FFF2-40B4-BE49-F238E27FC236}">
                <a16:creationId xmlns:a16="http://schemas.microsoft.com/office/drawing/2014/main" xmlns="" id="{29832590-F6BE-44BF-B89E-7A36F3AAC638}"/>
              </a:ext>
            </a:extLst>
          </p:cNvPr>
          <p:cNvGrpSpPr/>
          <p:nvPr/>
        </p:nvGrpSpPr>
        <p:grpSpPr>
          <a:xfrm>
            <a:off x="1863414" y="138278"/>
            <a:ext cx="9030407" cy="338425"/>
            <a:chOff x="359227" y="69171"/>
            <a:chExt cx="4517294" cy="169291"/>
          </a:xfrm>
        </p:grpSpPr>
        <p:cxnSp>
          <p:nvCxnSpPr>
            <p:cNvPr id="20" name="Straight Connector 19">
              <a:extLst>
                <a:ext uri="{FF2B5EF4-FFF2-40B4-BE49-F238E27FC236}">
                  <a16:creationId xmlns:a16="http://schemas.microsoft.com/office/drawing/2014/main" xmlns="" id="{3C4D6C66-4042-49C1-BDD8-50AC3BF273F4}"/>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98C6ECB6-45EC-493C-8C47-21AB21A72AEA}"/>
                </a:ext>
              </a:extLst>
            </p:cNvPr>
            <p:cNvSpPr txBox="1"/>
            <p:nvPr/>
          </p:nvSpPr>
          <p:spPr>
            <a:xfrm>
              <a:off x="4308737" y="69171"/>
              <a:ext cx="567784" cy="169291"/>
            </a:xfrm>
            <a:prstGeom prst="rect">
              <a:avLst/>
            </a:prstGeom>
            <a:noFill/>
          </p:spPr>
          <p:txBody>
            <a:bodyPr wrap="square" rtlCol="0">
              <a:spAutoFit/>
            </a:bodyPr>
            <a:lstStyle/>
            <a:p>
              <a:r>
                <a:rPr lang="mn-MN" sz="1599" dirty="0">
                  <a:solidFill>
                    <a:srgbClr val="002060"/>
                  </a:solidFill>
                  <a:latin typeface="Arial" panose="020B0604020202020204" pitchFamily="34" charset="0"/>
                  <a:cs typeface="Arial" panose="020B0604020202020204" pitchFamily="34" charset="0"/>
                </a:rPr>
                <a:t>ХҮН АМ</a:t>
              </a:r>
            </a:p>
          </p:txBody>
        </p:sp>
      </p:grpSp>
      <p:pic>
        <p:nvPicPr>
          <p:cNvPr id="22" name="Picture 2" descr="https://scontent.fuln5-1.fna.fbcdn.net/v/t1.15752-9/53088182_2142049762773494_7315051851731173376_n.png?_nc_cat=100&amp;_nc_oc=AQlZ1argn6aE9YTBEltBPwAYXhxrCeEa0mYtdRVoUFx3UkYUosNT8f7hdGs2gCsYz4Q&amp;_nc_ht=scontent.fuln5-1.fna&amp;oh=6addcb20aea9dace9274079b19f6ecfb&amp;oe=5E358C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557" y="-84744"/>
            <a:ext cx="959857" cy="788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526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78ED0CC2-641C-498F-88EF-3413954906E2}"/>
              </a:ext>
            </a:extLst>
          </p:cNvPr>
          <p:cNvGrpSpPr/>
          <p:nvPr/>
        </p:nvGrpSpPr>
        <p:grpSpPr>
          <a:xfrm>
            <a:off x="1463493" y="6359889"/>
            <a:ext cx="9552532" cy="359833"/>
            <a:chOff x="159171" y="3181417"/>
            <a:chExt cx="4778477" cy="180000"/>
          </a:xfrm>
        </p:grpSpPr>
        <p:sp>
          <p:nvSpPr>
            <p:cNvPr id="9" name="Rectangle: Rounded Corners 8">
              <a:extLst>
                <a:ext uri="{FF2B5EF4-FFF2-40B4-BE49-F238E27FC236}">
                  <a16:creationId xmlns:a16="http://schemas.microsoft.com/office/drawing/2014/main" xmlns="" id="{CBE01A6C-648E-44D9-BF69-94CCB8768275}"/>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dirty="0">
                  <a:solidFill>
                    <a:srgbClr val="002060"/>
                  </a:solidFill>
                  <a:latin typeface="Arial" panose="020B0604020202020204" pitchFamily="34" charset="0"/>
                  <a:cs typeface="Arial" panose="020B0604020202020204" pitchFamily="34" charset="0"/>
                </a:rPr>
                <a:t>5</a:t>
              </a:r>
              <a:endParaRPr lang="mn-MN" sz="1799"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CCF9D89B-8DE0-4F36-803E-F1F25FD6E817}"/>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CB2731EC-4A15-4748-93C7-2BC7DCF2FFA8}"/>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9" name="Chart 18"/>
          <p:cNvGraphicFramePr/>
          <p:nvPr>
            <p:extLst>
              <p:ext uri="{D42A27DB-BD31-4B8C-83A1-F6EECF244321}">
                <p14:modId xmlns:p14="http://schemas.microsoft.com/office/powerpoint/2010/main" val="285392577"/>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Group 10">
            <a:extLst>
              <a:ext uri="{FF2B5EF4-FFF2-40B4-BE49-F238E27FC236}">
                <a16:creationId xmlns:a16="http://schemas.microsoft.com/office/drawing/2014/main" xmlns="" id="{29832590-F6BE-44BF-B89E-7A36F3AAC638}"/>
              </a:ext>
            </a:extLst>
          </p:cNvPr>
          <p:cNvGrpSpPr/>
          <p:nvPr/>
        </p:nvGrpSpPr>
        <p:grpSpPr>
          <a:xfrm>
            <a:off x="1863414" y="138278"/>
            <a:ext cx="9030407" cy="338425"/>
            <a:chOff x="359227" y="69171"/>
            <a:chExt cx="4517294" cy="169291"/>
          </a:xfrm>
        </p:grpSpPr>
        <p:cxnSp>
          <p:nvCxnSpPr>
            <p:cNvPr id="12" name="Straight Connector 11">
              <a:extLst>
                <a:ext uri="{FF2B5EF4-FFF2-40B4-BE49-F238E27FC236}">
                  <a16:creationId xmlns:a16="http://schemas.microsoft.com/office/drawing/2014/main" xmlns="" id="{3C4D6C66-4042-49C1-BDD8-50AC3BF273F4}"/>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98C6ECB6-45EC-493C-8C47-21AB21A72AEA}"/>
                </a:ext>
              </a:extLst>
            </p:cNvPr>
            <p:cNvSpPr txBox="1"/>
            <p:nvPr/>
          </p:nvSpPr>
          <p:spPr>
            <a:xfrm>
              <a:off x="4308737" y="69171"/>
              <a:ext cx="567784" cy="169291"/>
            </a:xfrm>
            <a:prstGeom prst="rect">
              <a:avLst/>
            </a:prstGeom>
            <a:noFill/>
          </p:spPr>
          <p:txBody>
            <a:bodyPr wrap="square" rtlCol="0">
              <a:spAutoFit/>
            </a:bodyPr>
            <a:lstStyle/>
            <a:p>
              <a:r>
                <a:rPr lang="mn-MN" sz="1599" dirty="0">
                  <a:solidFill>
                    <a:srgbClr val="002060"/>
                  </a:solidFill>
                  <a:latin typeface="Arial" panose="020B0604020202020204" pitchFamily="34" charset="0"/>
                  <a:cs typeface="Arial" panose="020B0604020202020204" pitchFamily="34" charset="0"/>
                </a:rPr>
                <a:t>ХҮН АМ</a:t>
              </a:r>
            </a:p>
          </p:txBody>
        </p:sp>
      </p:grpSp>
      <p:pic>
        <p:nvPicPr>
          <p:cNvPr id="16" name="Picture 2" descr="https://scontent.fuln5-1.fna.fbcdn.net/v/t1.15752-9/53088182_2142049762773494_7315051851731173376_n.png?_nc_cat=100&amp;_nc_oc=AQlZ1argn6aE9YTBEltBPwAYXhxrCeEa0mYtdRVoUFx3UkYUosNT8f7hdGs2gCsYz4Q&amp;_nc_ht=scontent.fuln5-1.fna&amp;oh=6addcb20aea9dace9274079b19f6ecfb&amp;oe=5E358C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373" y="138279"/>
            <a:ext cx="1119869" cy="623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162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0F4FC7D5-AA91-438F-805B-ED398A7E96A0}"/>
              </a:ext>
            </a:extLst>
          </p:cNvPr>
          <p:cNvGrpSpPr/>
          <p:nvPr/>
        </p:nvGrpSpPr>
        <p:grpSpPr>
          <a:xfrm>
            <a:off x="1463493" y="6359889"/>
            <a:ext cx="9552532" cy="359833"/>
            <a:chOff x="159171" y="3181417"/>
            <a:chExt cx="4778477" cy="180000"/>
          </a:xfrm>
        </p:grpSpPr>
        <p:sp>
          <p:nvSpPr>
            <p:cNvPr id="9" name="Rectangle: Rounded Corners 8">
              <a:extLst>
                <a:ext uri="{FF2B5EF4-FFF2-40B4-BE49-F238E27FC236}">
                  <a16:creationId xmlns:a16="http://schemas.microsoft.com/office/drawing/2014/main" xmlns="" id="{FD713E3E-67FE-494F-A54A-7FE8E9884DA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dirty="0">
                  <a:solidFill>
                    <a:srgbClr val="002060"/>
                  </a:solidFill>
                  <a:latin typeface="Arial" panose="020B0604020202020204" pitchFamily="34" charset="0"/>
                  <a:cs typeface="Arial" panose="020B0604020202020204" pitchFamily="34" charset="0"/>
                </a:rPr>
                <a:t>6</a:t>
              </a:r>
              <a:endParaRPr lang="mn-MN" sz="1799"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BDC33717-0D17-4179-ACE1-EF25BF70C2D7}"/>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939A738C-9D7F-43EA-B535-D30C3C407F5D}"/>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5" name="Table 4"/>
          <p:cNvGraphicFramePr>
            <a:graphicFrameLocks noGrp="1"/>
          </p:cNvGraphicFramePr>
          <p:nvPr>
            <p:extLst>
              <p:ext uri="{D42A27DB-BD31-4B8C-83A1-F6EECF244321}">
                <p14:modId xmlns:p14="http://schemas.microsoft.com/office/powerpoint/2010/main" val="4112089592"/>
              </p:ext>
            </p:extLst>
          </p:nvPr>
        </p:nvGraphicFramePr>
        <p:xfrm>
          <a:off x="2032000" y="719666"/>
          <a:ext cx="8128002" cy="1651000"/>
        </p:xfrm>
        <a:graphic>
          <a:graphicData uri="http://schemas.openxmlformats.org/drawingml/2006/table">
            <a:tbl>
              <a:tblPr firstRow="1" bandRow="1">
                <a:tableStyleId>{5C22544A-7EE6-4342-B048-85BDC9FD1C3A}</a:tableStyleId>
              </a:tblPr>
              <a:tblGrid>
                <a:gridCol w="2481943">
                  <a:extLst>
                    <a:ext uri="{9D8B030D-6E8A-4147-A177-3AD203B41FA5}">
                      <a16:colId xmlns:a16="http://schemas.microsoft.com/office/drawing/2014/main" xmlns="" val="2203515860"/>
                    </a:ext>
                  </a:extLst>
                </a:gridCol>
                <a:gridCol w="1175657">
                  <a:extLst>
                    <a:ext uri="{9D8B030D-6E8A-4147-A177-3AD203B41FA5}">
                      <a16:colId xmlns:a16="http://schemas.microsoft.com/office/drawing/2014/main" xmlns="" val="4190545218"/>
                    </a:ext>
                  </a:extLst>
                </a:gridCol>
                <a:gridCol w="1132114">
                  <a:extLst>
                    <a:ext uri="{9D8B030D-6E8A-4147-A177-3AD203B41FA5}">
                      <a16:colId xmlns:a16="http://schemas.microsoft.com/office/drawing/2014/main" xmlns="" val="2953347187"/>
                    </a:ext>
                  </a:extLst>
                </a:gridCol>
                <a:gridCol w="1219200">
                  <a:extLst>
                    <a:ext uri="{9D8B030D-6E8A-4147-A177-3AD203B41FA5}">
                      <a16:colId xmlns:a16="http://schemas.microsoft.com/office/drawing/2014/main" xmlns="" val="22370492"/>
                    </a:ext>
                  </a:extLst>
                </a:gridCol>
                <a:gridCol w="1117600">
                  <a:extLst>
                    <a:ext uri="{9D8B030D-6E8A-4147-A177-3AD203B41FA5}">
                      <a16:colId xmlns:a16="http://schemas.microsoft.com/office/drawing/2014/main" xmlns="" val="2317132300"/>
                    </a:ext>
                  </a:extLst>
                </a:gridCol>
                <a:gridCol w="1001488">
                  <a:extLst>
                    <a:ext uri="{9D8B030D-6E8A-4147-A177-3AD203B41FA5}">
                      <a16:colId xmlns:a16="http://schemas.microsoft.com/office/drawing/2014/main" xmlns="" val="1667733664"/>
                    </a:ext>
                  </a:extLst>
                </a:gridCol>
              </a:tblGrid>
              <a:tr h="370840">
                <a:tc>
                  <a:txBody>
                    <a:bodyPr/>
                    <a:lstStyle/>
                    <a:p>
                      <a:pPr algn="ctr"/>
                      <a:r>
                        <a:rPr lang="mn-MN" dirty="0" smtClean="0">
                          <a:latin typeface="Arial" panose="020B0604020202020204" pitchFamily="34" charset="0"/>
                          <a:cs typeface="Arial" panose="020B0604020202020204" pitchFamily="34" charset="0"/>
                        </a:rPr>
                        <a:t>Үзүүлэлт</a:t>
                      </a:r>
                      <a:r>
                        <a:rPr lang="mn-MN" baseline="0"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txBody>
                  <a:tcPr/>
                </a:tc>
                <a:tc>
                  <a:txBody>
                    <a:bodyPr/>
                    <a:lstStyle/>
                    <a:p>
                      <a:pPr algn="ctr"/>
                      <a:r>
                        <a:rPr lang="mn-MN" dirty="0" smtClean="0">
                          <a:latin typeface="Arial" panose="020B0604020202020204" pitchFamily="34" charset="0"/>
                          <a:cs typeface="Arial" panose="020B0604020202020204" pitchFamily="34" charset="0"/>
                        </a:rPr>
                        <a:t>2014-2015</a:t>
                      </a:r>
                      <a:endParaRPr lang="en-US" dirty="0">
                        <a:latin typeface="Arial" panose="020B0604020202020204" pitchFamily="34" charset="0"/>
                        <a:cs typeface="Arial" panose="020B0604020202020204" pitchFamily="34" charset="0"/>
                      </a:endParaRPr>
                    </a:p>
                  </a:txBody>
                  <a:tcPr/>
                </a:tc>
                <a:tc>
                  <a:txBody>
                    <a:bodyPr/>
                    <a:lstStyle/>
                    <a:p>
                      <a:pPr algn="ctr"/>
                      <a:r>
                        <a:rPr lang="mn-MN" dirty="0" smtClean="0">
                          <a:latin typeface="Arial" panose="020B0604020202020204" pitchFamily="34" charset="0"/>
                          <a:cs typeface="Arial" panose="020B0604020202020204" pitchFamily="34" charset="0"/>
                        </a:rPr>
                        <a:t>2015-2016</a:t>
                      </a:r>
                      <a:endParaRPr lang="en-US" dirty="0">
                        <a:latin typeface="Arial" panose="020B0604020202020204" pitchFamily="34" charset="0"/>
                        <a:cs typeface="Arial" panose="020B0604020202020204" pitchFamily="34" charset="0"/>
                      </a:endParaRPr>
                    </a:p>
                  </a:txBody>
                  <a:tcPr/>
                </a:tc>
                <a:tc>
                  <a:txBody>
                    <a:bodyPr/>
                    <a:lstStyle/>
                    <a:p>
                      <a:pPr algn="ctr"/>
                      <a:r>
                        <a:rPr lang="mn-MN" dirty="0" smtClean="0">
                          <a:latin typeface="Arial" panose="020B0604020202020204" pitchFamily="34" charset="0"/>
                          <a:cs typeface="Arial" panose="020B0604020202020204" pitchFamily="34" charset="0"/>
                        </a:rPr>
                        <a:t> 2016-2017</a:t>
                      </a:r>
                      <a:endParaRPr lang="en-US" dirty="0">
                        <a:latin typeface="Arial" panose="020B0604020202020204" pitchFamily="34" charset="0"/>
                        <a:cs typeface="Arial" panose="020B0604020202020204" pitchFamily="34" charset="0"/>
                      </a:endParaRPr>
                    </a:p>
                  </a:txBody>
                  <a:tcPr/>
                </a:tc>
                <a:tc>
                  <a:txBody>
                    <a:bodyPr/>
                    <a:lstStyle/>
                    <a:p>
                      <a:pPr algn="ctr"/>
                      <a:r>
                        <a:rPr lang="mn-MN" dirty="0" smtClean="0">
                          <a:latin typeface="Arial" panose="020B0604020202020204" pitchFamily="34" charset="0"/>
                          <a:cs typeface="Arial" panose="020B0604020202020204" pitchFamily="34" charset="0"/>
                        </a:rPr>
                        <a:t>2017-2018</a:t>
                      </a:r>
                      <a:endParaRPr lang="en-US" dirty="0">
                        <a:latin typeface="Arial" panose="020B0604020202020204" pitchFamily="34" charset="0"/>
                        <a:cs typeface="Arial" panose="020B0604020202020204" pitchFamily="34" charset="0"/>
                      </a:endParaRPr>
                    </a:p>
                  </a:txBody>
                  <a:tcPr/>
                </a:tc>
                <a:tc>
                  <a:txBody>
                    <a:bodyPr/>
                    <a:lstStyle/>
                    <a:p>
                      <a:pPr algn="ctr"/>
                      <a:r>
                        <a:rPr lang="mn-MN" dirty="0" smtClean="0">
                          <a:latin typeface="Arial" panose="020B0604020202020204" pitchFamily="34" charset="0"/>
                          <a:cs typeface="Arial" panose="020B0604020202020204" pitchFamily="34" charset="0"/>
                        </a:rPr>
                        <a:t>2018-2019</a:t>
                      </a:r>
                    </a:p>
                  </a:txBody>
                  <a:tcPr/>
                </a:tc>
                <a:extLst>
                  <a:ext uri="{0D108BD9-81ED-4DB2-BD59-A6C34878D82A}">
                    <a16:rowId xmlns:a16="http://schemas.microsoft.com/office/drawing/2014/main" xmlns="" val="3483413299"/>
                  </a:ext>
                </a:extLst>
              </a:tr>
              <a:tr h="370840">
                <a:tc>
                  <a:txBody>
                    <a:bodyPr/>
                    <a:lstStyle/>
                    <a:p>
                      <a:r>
                        <a:rPr lang="mn-MN" dirty="0" smtClean="0">
                          <a:latin typeface="Arial" panose="020B0604020202020204" pitchFamily="34" charset="0"/>
                          <a:cs typeface="Arial" panose="020B0604020202020204" pitchFamily="34" charset="0"/>
                        </a:rPr>
                        <a:t>ЕБС суралцагчийн тоо </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216</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213</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238</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238</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271</a:t>
                      </a:r>
                      <a:endParaRPr lang="mn-MN"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080261174"/>
                  </a:ext>
                </a:extLst>
              </a:tr>
              <a:tr h="370840">
                <a:tc>
                  <a:txBody>
                    <a:bodyPr/>
                    <a:lstStyle/>
                    <a:p>
                      <a:r>
                        <a:rPr lang="mn-MN" dirty="0" smtClean="0">
                          <a:latin typeface="Arial" panose="020B0604020202020204" pitchFamily="34" charset="0"/>
                          <a:cs typeface="Arial" panose="020B0604020202020204" pitchFamily="34" charset="0"/>
                        </a:rPr>
                        <a:t>1-р ангид элсэгчид </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33</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28</a:t>
                      </a:r>
                      <a:endParaRPr lang="en-US" dirty="0">
                        <a:latin typeface="Arial" panose="020B0604020202020204" pitchFamily="34" charset="0"/>
                        <a:cs typeface="Arial" panose="020B0604020202020204" pitchFamily="34" charset="0"/>
                      </a:endParaRPr>
                    </a:p>
                  </a:txBody>
                  <a:tcPr/>
                </a:tc>
                <a:tc>
                  <a:txBody>
                    <a:bodyPr/>
                    <a:lstStyle/>
                    <a:p>
                      <a:pPr algn="ctr"/>
                      <a:r>
                        <a:rPr lang="mn-MN"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27</a:t>
                      </a:r>
                      <a:endParaRPr lang="en-US" dirty="0">
                        <a:latin typeface="Arial" panose="020B0604020202020204" pitchFamily="34" charset="0"/>
                        <a:cs typeface="Arial" panose="020B0604020202020204" pitchFamily="34" charset="0"/>
                      </a:endParaRPr>
                    </a:p>
                  </a:txBody>
                  <a:tcPr/>
                </a:tc>
                <a:tc>
                  <a:txBody>
                    <a:bodyPr/>
                    <a:lstStyle/>
                    <a:p>
                      <a:pPr algn="ctr"/>
                      <a:r>
                        <a:rPr lang="mn-MN" dirty="0" smtClean="0">
                          <a:latin typeface="Arial" panose="020B0604020202020204" pitchFamily="34" charset="0"/>
                          <a:cs typeface="Arial" panose="020B0604020202020204" pitchFamily="34" charset="0"/>
                        </a:rPr>
                        <a:t>32</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055480849"/>
                  </a:ext>
                </a:extLst>
              </a:tr>
            </a:tbl>
          </a:graphicData>
        </a:graphic>
      </p:graphicFrame>
      <p:sp>
        <p:nvSpPr>
          <p:cNvPr id="14" name="Rounded Rectangle 13"/>
          <p:cNvSpPr/>
          <p:nvPr/>
        </p:nvSpPr>
        <p:spPr>
          <a:xfrm>
            <a:off x="2032000" y="2474452"/>
            <a:ext cx="8128002" cy="377759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mn-MN" sz="32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Алдарт эхийн одонтой эхчүүд </a:t>
            </a:r>
            <a:r>
              <a:rPr lang="mn-MN" sz="3200" b="1" dirty="0" smtClean="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216 байна.</a:t>
            </a:r>
          </a:p>
          <a:p>
            <a:pPr algn="ctr"/>
            <a:endParaRPr lang="mn-MN" sz="2400" b="1" dirty="0" smtClean="0">
              <a:ln/>
              <a:solidFill>
                <a:schemeClr val="accent4"/>
              </a:solidFill>
              <a:latin typeface="Arial" panose="020B0604020202020204" pitchFamily="34" charset="0"/>
              <a:cs typeface="Arial" panose="020B0604020202020204" pitchFamily="34" charset="0"/>
            </a:endParaRPr>
          </a:p>
          <a:p>
            <a:pPr algn="ctr"/>
            <a:endParaRPr lang="mn-MN" sz="2400" b="1" dirty="0">
              <a:ln/>
              <a:solidFill>
                <a:schemeClr val="accent4"/>
              </a:solidFill>
              <a:latin typeface="Arial" panose="020B0604020202020204" pitchFamily="34" charset="0"/>
              <a:cs typeface="Arial" panose="020B0604020202020204" pitchFamily="34" charset="0"/>
            </a:endParaRPr>
          </a:p>
          <a:p>
            <a:pPr algn="ctr"/>
            <a:endParaRPr lang="mn-MN" sz="2400" b="1" dirty="0" smtClean="0">
              <a:ln/>
              <a:solidFill>
                <a:schemeClr val="accent4"/>
              </a:solidFill>
              <a:latin typeface="Arial" panose="020B0604020202020204" pitchFamily="34" charset="0"/>
              <a:cs typeface="Arial" panose="020B0604020202020204" pitchFamily="34" charset="0"/>
            </a:endParaRPr>
          </a:p>
          <a:p>
            <a:pPr algn="ctr"/>
            <a:endParaRPr lang="mn-MN" sz="2400" b="1" dirty="0">
              <a:ln/>
              <a:solidFill>
                <a:schemeClr val="accent4"/>
              </a:solidFill>
              <a:latin typeface="Arial" panose="020B0604020202020204" pitchFamily="34" charset="0"/>
              <a:cs typeface="Arial" panose="020B0604020202020204" pitchFamily="34" charset="0"/>
            </a:endParaRPr>
          </a:p>
          <a:p>
            <a:pPr algn="ctr"/>
            <a:endParaRPr lang="mn-MN" sz="2400" b="1" dirty="0" smtClean="0">
              <a:ln/>
              <a:solidFill>
                <a:schemeClr val="accent4"/>
              </a:solidFill>
              <a:latin typeface="Arial" panose="020B0604020202020204" pitchFamily="34" charset="0"/>
              <a:cs typeface="Arial" panose="020B0604020202020204" pitchFamily="34" charset="0"/>
            </a:endParaRPr>
          </a:p>
          <a:p>
            <a:pPr algn="ctr"/>
            <a:endParaRPr lang="mn-MN" sz="2400" b="1" dirty="0" smtClean="0">
              <a:ln/>
              <a:solidFill>
                <a:schemeClr val="accent4"/>
              </a:solidFill>
              <a:latin typeface="Arial" panose="020B0604020202020204" pitchFamily="34" charset="0"/>
              <a:cs typeface="Arial" panose="020B0604020202020204" pitchFamily="34" charset="0"/>
            </a:endParaRPr>
          </a:p>
          <a:p>
            <a:pPr algn="ctr"/>
            <a:endParaRPr lang="mn-MN" sz="2400" b="1" dirty="0" smtClean="0">
              <a:ln/>
              <a:solidFill>
                <a:schemeClr val="accent4"/>
              </a:solidFill>
              <a:latin typeface="Arial" panose="020B0604020202020204" pitchFamily="34" charset="0"/>
              <a:cs typeface="Arial" panose="020B0604020202020204" pitchFamily="34" charset="0"/>
            </a:endParaRPr>
          </a:p>
          <a:p>
            <a:pPr algn="ctr"/>
            <a:endParaRPr lang="en-US" sz="2400" b="1" dirty="0">
              <a:ln/>
              <a:solidFill>
                <a:schemeClr val="accent4"/>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xmlns="" id="{29832590-F6BE-44BF-B89E-7A36F3AAC638}"/>
              </a:ext>
            </a:extLst>
          </p:cNvPr>
          <p:cNvGrpSpPr/>
          <p:nvPr/>
        </p:nvGrpSpPr>
        <p:grpSpPr>
          <a:xfrm>
            <a:off x="1849766" y="415776"/>
            <a:ext cx="9030407" cy="338425"/>
            <a:chOff x="359227" y="69171"/>
            <a:chExt cx="4517294" cy="169291"/>
          </a:xfrm>
        </p:grpSpPr>
        <p:cxnSp>
          <p:nvCxnSpPr>
            <p:cNvPr id="16" name="Straight Connector 15">
              <a:extLst>
                <a:ext uri="{FF2B5EF4-FFF2-40B4-BE49-F238E27FC236}">
                  <a16:creationId xmlns:a16="http://schemas.microsoft.com/office/drawing/2014/main" xmlns="" id="{3C4D6C66-4042-49C1-BDD8-50AC3BF273F4}"/>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98C6ECB6-45EC-493C-8C47-21AB21A72AEA}"/>
                </a:ext>
              </a:extLst>
            </p:cNvPr>
            <p:cNvSpPr txBox="1"/>
            <p:nvPr/>
          </p:nvSpPr>
          <p:spPr>
            <a:xfrm>
              <a:off x="4308737" y="69171"/>
              <a:ext cx="567784" cy="169291"/>
            </a:xfrm>
            <a:prstGeom prst="rect">
              <a:avLst/>
            </a:prstGeom>
            <a:noFill/>
          </p:spPr>
          <p:txBody>
            <a:bodyPr wrap="square" rtlCol="0">
              <a:spAutoFit/>
            </a:bodyPr>
            <a:lstStyle/>
            <a:p>
              <a:r>
                <a:rPr lang="mn-MN" sz="1599" dirty="0">
                  <a:solidFill>
                    <a:srgbClr val="002060"/>
                  </a:solidFill>
                  <a:latin typeface="Arial" panose="020B0604020202020204" pitchFamily="34" charset="0"/>
                  <a:cs typeface="Arial" panose="020B0604020202020204" pitchFamily="34" charset="0"/>
                </a:rPr>
                <a:t>ХҮН АМ</a:t>
              </a:r>
            </a:p>
          </p:txBody>
        </p:sp>
      </p:gr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10256">
            <a:off x="7192775" y="3656522"/>
            <a:ext cx="2931089" cy="2731786"/>
          </a:xfrm>
          <a:prstGeom prst="ellipse">
            <a:avLst/>
          </a:prstGeom>
          <a:ln>
            <a:noFill/>
          </a:ln>
          <a:effectLst>
            <a:softEdge rad="112500"/>
          </a:effectLst>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97206">
            <a:off x="2208981" y="3628103"/>
            <a:ext cx="2687483" cy="2608706"/>
          </a:xfrm>
          <a:prstGeom prst="ellipse">
            <a:avLst/>
          </a:prstGeom>
          <a:ln>
            <a:noFill/>
          </a:ln>
          <a:effectLst>
            <a:softEdge rad="112500"/>
          </a:effectLst>
        </p:spPr>
      </p:pic>
      <p:sp>
        <p:nvSpPr>
          <p:cNvPr id="19" name="Down Arrow 18"/>
          <p:cNvSpPr/>
          <p:nvPr/>
        </p:nvSpPr>
        <p:spPr>
          <a:xfrm>
            <a:off x="4130580" y="3138898"/>
            <a:ext cx="1001858"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96</a:t>
            </a:r>
            <a:endParaRPr lang="en-US" dirty="0"/>
          </a:p>
        </p:txBody>
      </p:sp>
      <p:sp>
        <p:nvSpPr>
          <p:cNvPr id="20" name="Down Arrow 19"/>
          <p:cNvSpPr/>
          <p:nvPr/>
        </p:nvSpPr>
        <p:spPr>
          <a:xfrm>
            <a:off x="6818063" y="3138898"/>
            <a:ext cx="1295794" cy="978408"/>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120</a:t>
            </a:r>
            <a:endParaRPr lang="en-US" dirty="0"/>
          </a:p>
        </p:txBody>
      </p:sp>
      <p:pic>
        <p:nvPicPr>
          <p:cNvPr id="21" name="Picture 2" descr="https://scontent.fuln5-1.fna.fbcdn.net/v/t1.15752-9/53088182_2142049762773494_7315051851731173376_n.png?_nc_cat=100&amp;_nc_oc=AQlZ1argn6aE9YTBEltBPwAYXhxrCeEa0mYtdRVoUFx3UkYUosNT8f7hdGs2gCsYz4Q&amp;_nc_ht=scontent.fuln5-1.fna&amp;oh=6addcb20aea9dace9274079b19f6ecfb&amp;oe=5E358C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373" y="138278"/>
            <a:ext cx="1119869" cy="75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820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0F4FC7D5-AA91-438F-805B-ED398A7E96A0}"/>
              </a:ext>
            </a:extLst>
          </p:cNvPr>
          <p:cNvGrpSpPr/>
          <p:nvPr/>
        </p:nvGrpSpPr>
        <p:grpSpPr>
          <a:xfrm>
            <a:off x="1436197" y="6290257"/>
            <a:ext cx="9552532" cy="359833"/>
            <a:chOff x="159171" y="3181417"/>
            <a:chExt cx="4778477" cy="180000"/>
          </a:xfrm>
        </p:grpSpPr>
        <p:sp>
          <p:nvSpPr>
            <p:cNvPr id="6" name="Rectangle: Rounded Corners 8">
              <a:extLst>
                <a:ext uri="{FF2B5EF4-FFF2-40B4-BE49-F238E27FC236}">
                  <a16:creationId xmlns:a16="http://schemas.microsoft.com/office/drawing/2014/main" xmlns="" id="{FD713E3E-67FE-494F-A54A-7FE8E9884DA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dirty="0">
                  <a:solidFill>
                    <a:srgbClr val="002060"/>
                  </a:solidFill>
                  <a:latin typeface="Arial" panose="020B0604020202020204" pitchFamily="34" charset="0"/>
                  <a:cs typeface="Arial" panose="020B0604020202020204" pitchFamily="34" charset="0"/>
                </a:rPr>
                <a:t>7</a:t>
              </a:r>
              <a:endParaRPr lang="mn-MN" sz="1799" dirty="0">
                <a:solidFill>
                  <a:srgbClr val="002060"/>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xmlns="" id="{BDC33717-0D17-4179-ACE1-EF25BF70C2D7}"/>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939A738C-9D7F-43EA-B535-D30C3C407F5D}"/>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1836121" y="567938"/>
            <a:ext cx="8620281" cy="45564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mn-MN" sz="2400" dirty="0" smtClean="0">
                <a:latin typeface="Arial" panose="020B0604020202020204" pitchFamily="34" charset="0"/>
                <a:cs typeface="Arial" panose="020B0604020202020204" pitchFamily="34" charset="0"/>
              </a:rPr>
              <a:t>Багаар өрх, хүн ам</a:t>
            </a:r>
            <a:endParaRPr lang="en-US" sz="2400" dirty="0">
              <a:latin typeface="Arial" panose="020B0604020202020204" pitchFamily="34" charset="0"/>
              <a:cs typeface="Arial" panose="020B0604020202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706411653"/>
              </p:ext>
            </p:extLst>
          </p:nvPr>
        </p:nvGraphicFramePr>
        <p:xfrm>
          <a:off x="777239" y="1219199"/>
          <a:ext cx="9707724" cy="5080378"/>
        </p:xfrm>
        <a:graphic>
          <a:graphicData uri="http://schemas.openxmlformats.org/drawingml/2006/table">
            <a:tbl>
              <a:tblPr firstRow="1" bandRow="1">
                <a:tableStyleId>{69012ECD-51FC-41F1-AA8D-1B2483CD663E}</a:tableStyleId>
              </a:tblPr>
              <a:tblGrid>
                <a:gridCol w="1759134">
                  <a:extLst>
                    <a:ext uri="{9D8B030D-6E8A-4147-A177-3AD203B41FA5}">
                      <a16:colId xmlns:a16="http://schemas.microsoft.com/office/drawing/2014/main" xmlns="" val="2761518553"/>
                    </a:ext>
                  </a:extLst>
                </a:gridCol>
                <a:gridCol w="1163582">
                  <a:extLst>
                    <a:ext uri="{9D8B030D-6E8A-4147-A177-3AD203B41FA5}">
                      <a16:colId xmlns:a16="http://schemas.microsoft.com/office/drawing/2014/main" xmlns="" val="1381160112"/>
                    </a:ext>
                  </a:extLst>
                </a:gridCol>
                <a:gridCol w="1735869">
                  <a:extLst>
                    <a:ext uri="{9D8B030D-6E8A-4147-A177-3AD203B41FA5}">
                      <a16:colId xmlns:a16="http://schemas.microsoft.com/office/drawing/2014/main" xmlns="" val="3930442867"/>
                    </a:ext>
                  </a:extLst>
                </a:gridCol>
                <a:gridCol w="1337820">
                  <a:extLst>
                    <a:ext uri="{9D8B030D-6E8A-4147-A177-3AD203B41FA5}">
                      <a16:colId xmlns:a16="http://schemas.microsoft.com/office/drawing/2014/main" xmlns="" val="3426480408"/>
                    </a:ext>
                  </a:extLst>
                </a:gridCol>
                <a:gridCol w="1305582">
                  <a:extLst>
                    <a:ext uri="{9D8B030D-6E8A-4147-A177-3AD203B41FA5}">
                      <a16:colId xmlns:a16="http://schemas.microsoft.com/office/drawing/2014/main" xmlns="" val="2658168560"/>
                    </a:ext>
                  </a:extLst>
                </a:gridCol>
                <a:gridCol w="1160518">
                  <a:extLst>
                    <a:ext uri="{9D8B030D-6E8A-4147-A177-3AD203B41FA5}">
                      <a16:colId xmlns:a16="http://schemas.microsoft.com/office/drawing/2014/main" xmlns="" val="363513974"/>
                    </a:ext>
                  </a:extLst>
                </a:gridCol>
                <a:gridCol w="1245219">
                  <a:extLst>
                    <a:ext uri="{9D8B030D-6E8A-4147-A177-3AD203B41FA5}">
                      <a16:colId xmlns:a16="http://schemas.microsoft.com/office/drawing/2014/main" xmlns="" val="1287886275"/>
                    </a:ext>
                  </a:extLst>
                </a:gridCol>
              </a:tblGrid>
              <a:tr h="465253">
                <a:tc gridSpan="2">
                  <a:txBody>
                    <a:bodyPr/>
                    <a:lstStyle/>
                    <a:p>
                      <a:pPr algn="ctr"/>
                      <a:r>
                        <a:rPr lang="mn-MN" sz="1800" dirty="0" smtClean="0">
                          <a:latin typeface="Arial" panose="020B0604020202020204" pitchFamily="34" charset="0"/>
                          <a:cs typeface="Arial" panose="020B0604020202020204" pitchFamily="34" charset="0"/>
                        </a:rPr>
                        <a:t>Үзүүлэлт</a:t>
                      </a:r>
                      <a:endParaRPr lang="en-US" sz="1800" dirty="0">
                        <a:latin typeface="Arial" panose="020B0604020202020204" pitchFamily="34" charset="0"/>
                        <a:cs typeface="Arial" panose="020B0604020202020204" pitchFamily="34" charset="0"/>
                      </a:endParaRPr>
                    </a:p>
                  </a:txBody>
                  <a:tcPr/>
                </a:tc>
                <a:tc hMerge="1">
                  <a:txBody>
                    <a:bodyPr/>
                    <a:lstStyle/>
                    <a:p>
                      <a:pPr algn="ctr"/>
                      <a:endParaRPr lang="en-US" sz="20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mn-MN" sz="1800" dirty="0" smtClean="0">
                          <a:latin typeface="Arial" panose="020B0604020202020204" pitchFamily="34" charset="0"/>
                          <a:cs typeface="Arial" panose="020B0604020202020204" pitchFamily="34" charset="0"/>
                        </a:rPr>
                        <a:t>2014</a:t>
                      </a:r>
                      <a:endParaRPr lang="en-US" sz="1800" dirty="0">
                        <a:latin typeface="Arial" panose="020B0604020202020204" pitchFamily="34" charset="0"/>
                        <a:cs typeface="Arial" panose="020B0604020202020204" pitchFamily="34" charset="0"/>
                      </a:endParaRPr>
                    </a:p>
                  </a:txBody>
                  <a:tcPr/>
                </a:tc>
                <a:tc>
                  <a:txBody>
                    <a:bodyPr/>
                    <a:lstStyle/>
                    <a:p>
                      <a:pPr algn="ctr"/>
                      <a:r>
                        <a:rPr lang="mn-MN" sz="1800" dirty="0" smtClean="0">
                          <a:latin typeface="Arial" panose="020B0604020202020204" pitchFamily="34" charset="0"/>
                          <a:cs typeface="Arial" panose="020B0604020202020204" pitchFamily="34" charset="0"/>
                        </a:rPr>
                        <a:t>2015</a:t>
                      </a:r>
                      <a:endParaRPr lang="en-US" sz="1800" dirty="0">
                        <a:latin typeface="Arial" panose="020B0604020202020204" pitchFamily="34" charset="0"/>
                        <a:cs typeface="Arial" panose="020B0604020202020204" pitchFamily="34" charset="0"/>
                      </a:endParaRPr>
                    </a:p>
                  </a:txBody>
                  <a:tcPr/>
                </a:tc>
                <a:tc>
                  <a:txBody>
                    <a:bodyPr/>
                    <a:lstStyle/>
                    <a:p>
                      <a:pPr algn="ctr"/>
                      <a:r>
                        <a:rPr lang="mn-MN" sz="1800" dirty="0" smtClean="0">
                          <a:latin typeface="Arial" panose="020B0604020202020204" pitchFamily="34" charset="0"/>
                          <a:cs typeface="Arial" panose="020B0604020202020204" pitchFamily="34" charset="0"/>
                        </a:rPr>
                        <a:t>2016</a:t>
                      </a:r>
                      <a:endParaRPr lang="en-US" sz="1800" dirty="0">
                        <a:latin typeface="Arial" panose="020B0604020202020204" pitchFamily="34" charset="0"/>
                        <a:cs typeface="Arial" panose="020B0604020202020204" pitchFamily="34" charset="0"/>
                      </a:endParaRPr>
                    </a:p>
                  </a:txBody>
                  <a:tcPr/>
                </a:tc>
                <a:tc>
                  <a:txBody>
                    <a:bodyPr/>
                    <a:lstStyle/>
                    <a:p>
                      <a:pPr algn="ctr"/>
                      <a:r>
                        <a:rPr lang="mn-MN" sz="1800" dirty="0" smtClean="0">
                          <a:latin typeface="Arial" panose="020B0604020202020204" pitchFamily="34" charset="0"/>
                          <a:cs typeface="Arial" panose="020B0604020202020204" pitchFamily="34" charset="0"/>
                        </a:rPr>
                        <a:t>2017</a:t>
                      </a:r>
                      <a:endParaRPr lang="en-US" sz="1800" dirty="0">
                        <a:latin typeface="Arial" panose="020B0604020202020204" pitchFamily="34" charset="0"/>
                        <a:cs typeface="Arial" panose="020B0604020202020204" pitchFamily="34" charset="0"/>
                      </a:endParaRPr>
                    </a:p>
                  </a:txBody>
                  <a:tcPr/>
                </a:tc>
                <a:tc>
                  <a:txBody>
                    <a:bodyPr/>
                    <a:lstStyle/>
                    <a:p>
                      <a:pPr algn="ctr"/>
                      <a:r>
                        <a:rPr lang="mn-MN" sz="1800" dirty="0" smtClean="0">
                          <a:latin typeface="Arial" panose="020B0604020202020204" pitchFamily="34" charset="0"/>
                          <a:cs typeface="Arial" panose="020B0604020202020204" pitchFamily="34" charset="0"/>
                        </a:rPr>
                        <a:t>2018</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544467367"/>
                  </a:ext>
                </a:extLst>
              </a:tr>
              <a:tr h="344958">
                <a:tc rowSpan="2">
                  <a:txBody>
                    <a:bodyPr/>
                    <a:lstStyle/>
                    <a:p>
                      <a:pPr algn="ctr"/>
                      <a:endParaRPr lang="mn-MN" sz="1800" dirty="0" smtClean="0">
                        <a:latin typeface="Arial" panose="020B0604020202020204" pitchFamily="34" charset="0"/>
                        <a:cs typeface="Arial" panose="020B0604020202020204" pitchFamily="34" charset="0"/>
                      </a:endParaRPr>
                    </a:p>
                    <a:p>
                      <a:pPr algn="ctr"/>
                      <a:r>
                        <a:rPr lang="mn-MN" sz="1800" dirty="0" smtClean="0">
                          <a:latin typeface="Arial" panose="020B0604020202020204" pitchFamily="34" charset="0"/>
                          <a:cs typeface="Arial" panose="020B0604020202020204" pitchFamily="34" charset="0"/>
                        </a:rPr>
                        <a:t>Алаг</a:t>
                      </a:r>
                      <a:r>
                        <a:rPr lang="mn-MN" sz="1800" baseline="0" dirty="0" smtClean="0">
                          <a:latin typeface="Arial" panose="020B0604020202020204" pitchFamily="34" charset="0"/>
                          <a:cs typeface="Arial" panose="020B0604020202020204" pitchFamily="34" charset="0"/>
                        </a:rPr>
                        <a:t> Өндөр </a:t>
                      </a:r>
                      <a:r>
                        <a:rPr lang="mn-MN" sz="1800" dirty="0" smtClean="0">
                          <a:latin typeface="Arial" panose="020B0604020202020204" pitchFamily="34" charset="0"/>
                          <a:cs typeface="Arial" panose="020B0604020202020204" pitchFamily="34" charset="0"/>
                        </a:rPr>
                        <a:t>  1-р баг</a:t>
                      </a:r>
                      <a:endParaRPr lang="en-US" sz="1800" dirty="0">
                        <a:latin typeface="Arial" panose="020B0604020202020204" pitchFamily="34" charset="0"/>
                        <a:cs typeface="Arial" panose="020B0604020202020204" pitchFamily="34" charset="0"/>
                      </a:endParaRPr>
                    </a:p>
                  </a:txBody>
                  <a:tcPr/>
                </a:tc>
                <a:tc>
                  <a:txBody>
                    <a:bodyPr/>
                    <a:lstStyle/>
                    <a:p>
                      <a:pPr algn="ctr"/>
                      <a:r>
                        <a:rPr lang="mn-MN" sz="1800" dirty="0" smtClean="0">
                          <a:latin typeface="Arial" panose="020B0604020202020204" pitchFamily="34" charset="0"/>
                          <a:cs typeface="Arial" panose="020B0604020202020204" pitchFamily="34" charset="0"/>
                        </a:rPr>
                        <a:t>Өрх</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159</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160</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163</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169</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172</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43183827"/>
                  </a:ext>
                </a:extLst>
              </a:tr>
              <a:tr h="517437">
                <a:tc vMerge="1">
                  <a:txBody>
                    <a:bodyPr/>
                    <a:lstStyle/>
                    <a:p>
                      <a:endParaRPr lang="en-US" dirty="0"/>
                    </a:p>
                  </a:txBody>
                  <a:tcPr/>
                </a:tc>
                <a:tc>
                  <a:txBody>
                    <a:bodyPr/>
                    <a:lstStyle/>
                    <a:p>
                      <a:pPr algn="ctr"/>
                      <a:r>
                        <a:rPr lang="mn-MN" sz="1800" dirty="0" smtClean="0">
                          <a:latin typeface="Arial" panose="020B0604020202020204" pitchFamily="34" charset="0"/>
                          <a:cs typeface="Arial" panose="020B0604020202020204" pitchFamily="34" charset="0"/>
                        </a:rPr>
                        <a:t>Хүн ам</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553</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566</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575</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573</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576</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54258812"/>
                  </a:ext>
                </a:extLst>
              </a:tr>
              <a:tr h="465253">
                <a:tc rowSpan="2">
                  <a:txBody>
                    <a:bodyPr/>
                    <a:lstStyle/>
                    <a:p>
                      <a:pPr algn="ctr"/>
                      <a:endParaRPr lang="mn-MN" sz="1800" dirty="0" smtClean="0">
                        <a:latin typeface="Arial" panose="020B0604020202020204" pitchFamily="34" charset="0"/>
                        <a:cs typeface="Arial" panose="020B0604020202020204" pitchFamily="34" charset="0"/>
                      </a:endParaRPr>
                    </a:p>
                    <a:p>
                      <a:pPr algn="ctr"/>
                      <a:r>
                        <a:rPr lang="mn-MN" sz="1800" dirty="0" smtClean="0">
                          <a:latin typeface="Arial" panose="020B0604020202020204" pitchFamily="34" charset="0"/>
                          <a:cs typeface="Arial" panose="020B0604020202020204" pitchFamily="34" charset="0"/>
                        </a:rPr>
                        <a:t>Саруу</a:t>
                      </a:r>
                      <a:r>
                        <a:rPr lang="mn-MN" sz="1800" baseline="0" dirty="0" smtClean="0">
                          <a:latin typeface="Arial" panose="020B0604020202020204" pitchFamily="34" charset="0"/>
                          <a:cs typeface="Arial" panose="020B0604020202020204" pitchFamily="34" charset="0"/>
                        </a:rPr>
                        <a:t> </a:t>
                      </a:r>
                      <a:r>
                        <a:rPr lang="mn-MN" sz="1800" dirty="0" smtClean="0">
                          <a:latin typeface="Arial" panose="020B0604020202020204" pitchFamily="34" charset="0"/>
                          <a:cs typeface="Arial" panose="020B0604020202020204" pitchFamily="34" charset="0"/>
                        </a:rPr>
                        <a:t>2-р баг </a:t>
                      </a:r>
                      <a:endParaRPr lang="en-US" sz="1800" dirty="0">
                        <a:latin typeface="Arial" panose="020B0604020202020204" pitchFamily="34" charset="0"/>
                        <a:cs typeface="Arial" panose="020B0604020202020204" pitchFamily="34" charset="0"/>
                      </a:endParaRPr>
                    </a:p>
                  </a:txBody>
                  <a:tcPr/>
                </a:tc>
                <a:tc>
                  <a:txBody>
                    <a:bodyPr/>
                    <a:lstStyle/>
                    <a:p>
                      <a:pPr algn="ctr"/>
                      <a:r>
                        <a:rPr lang="mn-MN" sz="1800" dirty="0" smtClean="0">
                          <a:latin typeface="Arial" panose="020B0604020202020204" pitchFamily="34" charset="0"/>
                          <a:cs typeface="Arial" panose="020B0604020202020204" pitchFamily="34" charset="0"/>
                        </a:rPr>
                        <a:t>Өрх</a:t>
                      </a:r>
                      <a:endParaRPr lang="en-US" sz="1800" dirty="0">
                        <a:latin typeface="Arial" panose="020B0604020202020204" pitchFamily="34" charset="0"/>
                        <a:cs typeface="Arial" panose="020B0604020202020204" pitchFamily="34" charset="0"/>
                      </a:endParaRPr>
                    </a:p>
                  </a:txBody>
                  <a:tcPr/>
                </a:tc>
                <a:tc>
                  <a:txBody>
                    <a:bodyPr/>
                    <a:lstStyle/>
                    <a:p>
                      <a:pPr algn="ctr"/>
                      <a:r>
                        <a:rPr lang="mn-MN" sz="1800" dirty="0" smtClean="0">
                          <a:latin typeface="Arial" panose="020B0604020202020204" pitchFamily="34" charset="0"/>
                          <a:cs typeface="Arial" panose="020B0604020202020204" pitchFamily="34" charset="0"/>
                        </a:rPr>
                        <a:t>1</a:t>
                      </a:r>
                      <a:r>
                        <a:rPr lang="en-US" sz="1800" dirty="0" smtClean="0">
                          <a:latin typeface="Arial" panose="020B0604020202020204" pitchFamily="34" charset="0"/>
                          <a:cs typeface="Arial" panose="020B0604020202020204" pitchFamily="34" charset="0"/>
                        </a:rPr>
                        <a:t>59</a:t>
                      </a:r>
                      <a:endParaRPr lang="en-US" sz="1800" dirty="0">
                        <a:latin typeface="Arial" panose="020B0604020202020204" pitchFamily="34" charset="0"/>
                        <a:cs typeface="Arial" panose="020B0604020202020204" pitchFamily="34" charset="0"/>
                      </a:endParaRPr>
                    </a:p>
                  </a:txBody>
                  <a:tcPr/>
                </a:tc>
                <a:tc>
                  <a:txBody>
                    <a:bodyPr/>
                    <a:lstStyle/>
                    <a:p>
                      <a:pPr algn="ctr"/>
                      <a:r>
                        <a:rPr lang="mn-MN" sz="1800" dirty="0" smtClean="0">
                          <a:latin typeface="Arial" panose="020B0604020202020204" pitchFamily="34" charset="0"/>
                          <a:cs typeface="Arial" panose="020B0604020202020204" pitchFamily="34" charset="0"/>
                        </a:rPr>
                        <a:t>1</a:t>
                      </a:r>
                      <a:r>
                        <a:rPr lang="en-US" sz="1800" dirty="0" smtClean="0">
                          <a:latin typeface="Arial" panose="020B0604020202020204" pitchFamily="34" charset="0"/>
                          <a:cs typeface="Arial" panose="020B0604020202020204" pitchFamily="34" charset="0"/>
                        </a:rPr>
                        <a:t>60</a:t>
                      </a:r>
                      <a:endParaRPr lang="en-US" sz="1800" dirty="0">
                        <a:latin typeface="Arial" panose="020B0604020202020204" pitchFamily="34" charset="0"/>
                        <a:cs typeface="Arial" panose="020B0604020202020204" pitchFamily="34" charset="0"/>
                      </a:endParaRPr>
                    </a:p>
                  </a:txBody>
                  <a:tcPr/>
                </a:tc>
                <a:tc>
                  <a:txBody>
                    <a:bodyPr/>
                    <a:lstStyle/>
                    <a:p>
                      <a:pPr algn="ctr"/>
                      <a:r>
                        <a:rPr lang="mn-MN" sz="1800" dirty="0" smtClean="0">
                          <a:latin typeface="Arial" panose="020B0604020202020204" pitchFamily="34" charset="0"/>
                          <a:cs typeface="Arial" panose="020B0604020202020204" pitchFamily="34" charset="0"/>
                        </a:rPr>
                        <a:t>1</a:t>
                      </a:r>
                      <a:r>
                        <a:rPr lang="en-US" sz="1800" dirty="0" smtClean="0">
                          <a:latin typeface="Arial" panose="020B0604020202020204" pitchFamily="34" charset="0"/>
                          <a:cs typeface="Arial" panose="020B0604020202020204" pitchFamily="34" charset="0"/>
                        </a:rPr>
                        <a:t>53</a:t>
                      </a:r>
                      <a:endParaRPr lang="en-US" sz="1800" dirty="0">
                        <a:latin typeface="Arial" panose="020B0604020202020204" pitchFamily="34" charset="0"/>
                        <a:cs typeface="Arial" panose="020B0604020202020204" pitchFamily="34" charset="0"/>
                      </a:endParaRPr>
                    </a:p>
                  </a:txBody>
                  <a:tcPr/>
                </a:tc>
                <a:tc>
                  <a:txBody>
                    <a:bodyPr/>
                    <a:lstStyle/>
                    <a:p>
                      <a:pPr algn="ctr"/>
                      <a:r>
                        <a:rPr lang="mn-MN" sz="1800" dirty="0" smtClean="0">
                          <a:latin typeface="Arial" panose="020B0604020202020204" pitchFamily="34" charset="0"/>
                          <a:cs typeface="Arial" panose="020B0604020202020204" pitchFamily="34" charset="0"/>
                        </a:rPr>
                        <a:t>15</a:t>
                      </a:r>
                      <a:r>
                        <a:rPr lang="en-US" sz="1800" dirty="0" smtClean="0">
                          <a:latin typeface="Arial" panose="020B0604020202020204" pitchFamily="34" charset="0"/>
                          <a:cs typeface="Arial" panose="020B0604020202020204" pitchFamily="34" charset="0"/>
                        </a:rPr>
                        <a:t>9</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165</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16281602"/>
                  </a:ext>
                </a:extLst>
              </a:tr>
              <a:tr h="465253">
                <a:tc vMerge="1">
                  <a:txBody>
                    <a:bodyPr/>
                    <a:lstStyle/>
                    <a:p>
                      <a:endParaRPr lang="en-US" dirty="0"/>
                    </a:p>
                  </a:txBody>
                  <a:tcPr/>
                </a:tc>
                <a:tc>
                  <a:txBody>
                    <a:bodyPr/>
                    <a:lstStyle/>
                    <a:p>
                      <a:pPr algn="ctr"/>
                      <a:r>
                        <a:rPr lang="mn-MN" sz="1800" dirty="0" smtClean="0">
                          <a:latin typeface="Arial" panose="020B0604020202020204" pitchFamily="34" charset="0"/>
                          <a:cs typeface="Arial" panose="020B0604020202020204" pitchFamily="34" charset="0"/>
                        </a:rPr>
                        <a:t>Хүн ам</a:t>
                      </a:r>
                      <a:endParaRPr lang="en-US" sz="1800" dirty="0">
                        <a:latin typeface="Arial" panose="020B0604020202020204" pitchFamily="34" charset="0"/>
                        <a:cs typeface="Arial" panose="020B0604020202020204" pitchFamily="34" charset="0"/>
                      </a:endParaRPr>
                    </a:p>
                  </a:txBody>
                  <a:tcPr/>
                </a:tc>
                <a:tc>
                  <a:txBody>
                    <a:bodyPr/>
                    <a:lstStyle/>
                    <a:p>
                      <a:pPr algn="ctr"/>
                      <a:r>
                        <a:rPr lang="mn-MN" sz="1800" dirty="0" smtClean="0">
                          <a:latin typeface="Arial" panose="020B0604020202020204" pitchFamily="34" charset="0"/>
                          <a:cs typeface="Arial" panose="020B0604020202020204" pitchFamily="34" charset="0"/>
                        </a:rPr>
                        <a:t>4</a:t>
                      </a:r>
                      <a:r>
                        <a:rPr lang="en-US" sz="1800" dirty="0" smtClean="0">
                          <a:latin typeface="Arial" panose="020B0604020202020204" pitchFamily="34" charset="0"/>
                          <a:cs typeface="Arial" panose="020B0604020202020204" pitchFamily="34" charset="0"/>
                        </a:rPr>
                        <a:t>99</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494</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514</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532</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562</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439260692"/>
                  </a:ext>
                </a:extLst>
              </a:tr>
              <a:tr h="402562">
                <a:tc rowSpan="2">
                  <a:txBody>
                    <a:bodyPr/>
                    <a:lstStyle/>
                    <a:p>
                      <a:pPr algn="ctr"/>
                      <a:r>
                        <a:rPr lang="mn-MN" sz="1800" baseline="0" dirty="0" smtClean="0">
                          <a:latin typeface="Arial" panose="020B0604020202020204" pitchFamily="34" charset="0"/>
                          <a:cs typeface="Arial" panose="020B0604020202020204" pitchFamily="34" charset="0"/>
                        </a:rPr>
                        <a:t>Долоод 3-р баг </a:t>
                      </a:r>
                      <a:endParaRPr lang="en-US" sz="1800" dirty="0">
                        <a:latin typeface="Arial" panose="020B0604020202020204" pitchFamily="34" charset="0"/>
                        <a:cs typeface="Arial" panose="020B0604020202020204" pitchFamily="34" charset="0"/>
                      </a:endParaRPr>
                    </a:p>
                  </a:txBody>
                  <a:tcPr/>
                </a:tc>
                <a:tc>
                  <a:txBody>
                    <a:bodyPr/>
                    <a:lstStyle/>
                    <a:p>
                      <a:pPr algn="ctr"/>
                      <a:r>
                        <a:rPr lang="mn-MN" sz="1800" dirty="0" smtClean="0">
                          <a:latin typeface="Arial" panose="020B0604020202020204" pitchFamily="34" charset="0"/>
                          <a:cs typeface="Arial" panose="020B0604020202020204" pitchFamily="34" charset="0"/>
                        </a:rPr>
                        <a:t>Өрх</a:t>
                      </a:r>
                      <a:r>
                        <a:rPr lang="mn-MN" sz="1800" baseline="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143</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144</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147</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150</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153</a:t>
                      </a:r>
                      <a:endParaRPr lang="en-US" sz="1800" dirty="0">
                        <a:latin typeface="Arial" panose="020B0604020202020204" pitchFamily="34" charset="0"/>
                        <a:cs typeface="Arial" panose="020B0604020202020204" pitchFamily="34" charset="0"/>
                      </a:endParaRPr>
                    </a:p>
                  </a:txBody>
                  <a:tcPr/>
                </a:tc>
              </a:tr>
              <a:tr h="465253">
                <a:tc vMerge="1">
                  <a:txBody>
                    <a:bodyPr/>
                    <a:lstStyle/>
                    <a:p>
                      <a:pPr algn="ctr"/>
                      <a:endParaRPr lang="en-US" sz="1800" dirty="0">
                        <a:latin typeface="Arial" panose="020B0604020202020204" pitchFamily="34" charset="0"/>
                        <a:cs typeface="Arial" panose="020B0604020202020204" pitchFamily="34" charset="0"/>
                      </a:endParaRPr>
                    </a:p>
                  </a:txBody>
                  <a:tcPr/>
                </a:tc>
                <a:tc>
                  <a:txBody>
                    <a:bodyPr/>
                    <a:lstStyle/>
                    <a:p>
                      <a:pPr algn="ctr"/>
                      <a:r>
                        <a:rPr lang="mn-MN" sz="1800" dirty="0" smtClean="0">
                          <a:latin typeface="Arial" panose="020B0604020202020204" pitchFamily="34" charset="0"/>
                          <a:cs typeface="Arial" panose="020B0604020202020204" pitchFamily="34" charset="0"/>
                        </a:rPr>
                        <a:t>Хүн</a:t>
                      </a:r>
                      <a:r>
                        <a:rPr lang="mn-MN" sz="1800" baseline="0" dirty="0" smtClean="0">
                          <a:latin typeface="Arial" panose="020B0604020202020204" pitchFamily="34" charset="0"/>
                          <a:cs typeface="Arial" panose="020B0604020202020204" pitchFamily="34" charset="0"/>
                        </a:rPr>
                        <a:t> ам</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502</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497</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497</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490</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501</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244474025"/>
                  </a:ext>
                </a:extLst>
              </a:tr>
              <a:tr h="485949">
                <a:tc rowSpan="2">
                  <a:txBody>
                    <a:bodyPr/>
                    <a:lstStyle/>
                    <a:p>
                      <a:pPr algn="ctr"/>
                      <a:r>
                        <a:rPr lang="mn-MN" sz="1800" dirty="0" smtClean="0">
                          <a:latin typeface="Arial" panose="020B0604020202020204" pitchFamily="34" charset="0"/>
                          <a:cs typeface="Arial" panose="020B0604020202020204" pitchFamily="34" charset="0"/>
                        </a:rPr>
                        <a:t>Бумбат</a:t>
                      </a:r>
                      <a:r>
                        <a:rPr lang="mn-MN" sz="1800" baseline="0" dirty="0" smtClean="0">
                          <a:latin typeface="Arial" panose="020B0604020202020204" pitchFamily="34" charset="0"/>
                          <a:cs typeface="Arial" panose="020B0604020202020204" pitchFamily="34" charset="0"/>
                        </a:rPr>
                        <a:t>  4</a:t>
                      </a:r>
                      <a:r>
                        <a:rPr lang="en-US" sz="1800" baseline="0" dirty="0" smtClean="0">
                          <a:latin typeface="Arial" panose="020B0604020202020204" pitchFamily="34" charset="0"/>
                          <a:cs typeface="Arial" panose="020B0604020202020204" pitchFamily="34" charset="0"/>
                        </a:rPr>
                        <a:t>-</a:t>
                      </a:r>
                      <a:r>
                        <a:rPr lang="mn-MN" sz="1800" baseline="0" dirty="0" smtClean="0">
                          <a:latin typeface="Arial" panose="020B0604020202020204" pitchFamily="34" charset="0"/>
                          <a:cs typeface="Arial" panose="020B0604020202020204" pitchFamily="34" charset="0"/>
                        </a:rPr>
                        <a:t>баг </a:t>
                      </a:r>
                      <a:endParaRPr lang="en-US" sz="1800" dirty="0">
                        <a:latin typeface="Arial" panose="020B0604020202020204" pitchFamily="34" charset="0"/>
                        <a:cs typeface="Arial" panose="020B0604020202020204" pitchFamily="34" charset="0"/>
                      </a:endParaRPr>
                    </a:p>
                  </a:txBody>
                  <a:tcPr/>
                </a:tc>
                <a:tc>
                  <a:txBody>
                    <a:bodyPr/>
                    <a:lstStyle/>
                    <a:p>
                      <a:pPr algn="ctr"/>
                      <a:r>
                        <a:rPr lang="mn-MN" sz="1800" baseline="0" dirty="0" smtClean="0">
                          <a:latin typeface="Arial" panose="020B0604020202020204" pitchFamily="34" charset="0"/>
                          <a:cs typeface="Arial" panose="020B0604020202020204" pitchFamily="34" charset="0"/>
                        </a:rPr>
                        <a:t>Өрх </a:t>
                      </a:r>
                    </a:p>
                  </a:txBody>
                  <a:tcPr/>
                </a:tc>
                <a:tc>
                  <a:txBody>
                    <a:bodyPr/>
                    <a:lstStyle/>
                    <a:p>
                      <a:pPr algn="ctr"/>
                      <a:r>
                        <a:rPr lang="en-US" sz="1800" dirty="0" smtClean="0">
                          <a:latin typeface="Arial" panose="020B0604020202020204" pitchFamily="34" charset="0"/>
                          <a:cs typeface="Arial" panose="020B0604020202020204" pitchFamily="34" charset="0"/>
                        </a:rPr>
                        <a:t>135</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144</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144</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147</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147</a:t>
                      </a:r>
                      <a:endParaRPr lang="en-US" sz="1800" dirty="0">
                        <a:latin typeface="Arial" panose="020B0604020202020204" pitchFamily="34" charset="0"/>
                        <a:cs typeface="Arial" panose="020B0604020202020204" pitchFamily="34" charset="0"/>
                      </a:endParaRPr>
                    </a:p>
                  </a:txBody>
                  <a:tcPr/>
                </a:tc>
              </a:tr>
              <a:tr h="485949">
                <a:tc vMerge="1">
                  <a:txBody>
                    <a:bodyPr/>
                    <a:lstStyle/>
                    <a:p>
                      <a:pPr algn="ctr"/>
                      <a:endParaRPr lang="en-US" sz="1800" dirty="0">
                        <a:latin typeface="Arial" panose="020B0604020202020204" pitchFamily="34" charset="0"/>
                        <a:cs typeface="Arial" panose="020B0604020202020204" pitchFamily="34" charset="0"/>
                      </a:endParaRPr>
                    </a:p>
                  </a:txBody>
                  <a:tcPr/>
                </a:tc>
                <a:tc>
                  <a:txBody>
                    <a:bodyPr/>
                    <a:lstStyle/>
                    <a:p>
                      <a:pPr algn="ctr"/>
                      <a:r>
                        <a:rPr lang="mn-MN" sz="1800" baseline="0" dirty="0" smtClean="0">
                          <a:latin typeface="Arial" panose="020B0604020202020204" pitchFamily="34" charset="0"/>
                          <a:cs typeface="Arial" panose="020B0604020202020204" pitchFamily="34" charset="0"/>
                        </a:rPr>
                        <a:t>Хүн ам </a:t>
                      </a:r>
                    </a:p>
                  </a:txBody>
                  <a:tcPr/>
                </a:tc>
                <a:tc>
                  <a:txBody>
                    <a:bodyPr/>
                    <a:lstStyle/>
                    <a:p>
                      <a:pPr algn="ctr"/>
                      <a:r>
                        <a:rPr lang="en-US" sz="1800" dirty="0" smtClean="0">
                          <a:latin typeface="Arial" panose="020B0604020202020204" pitchFamily="34" charset="0"/>
                          <a:cs typeface="Arial" panose="020B0604020202020204" pitchFamily="34" charset="0"/>
                        </a:rPr>
                        <a:t>472</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496</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479</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485</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466</a:t>
                      </a:r>
                      <a:endParaRPr lang="en-US" sz="1800" dirty="0">
                        <a:latin typeface="Arial" panose="020B0604020202020204" pitchFamily="34" charset="0"/>
                        <a:cs typeface="Arial" panose="020B0604020202020204" pitchFamily="34" charset="0"/>
                      </a:endParaRPr>
                    </a:p>
                  </a:txBody>
                  <a:tcPr/>
                </a:tc>
              </a:tr>
              <a:tr h="465253">
                <a:tc>
                  <a:txBody>
                    <a:bodyPr/>
                    <a:lstStyle/>
                    <a:p>
                      <a:pPr algn="ctr"/>
                      <a:endParaRPr lang="en-US" sz="1800" dirty="0">
                        <a:latin typeface="Arial" panose="020B0604020202020204" pitchFamily="34" charset="0"/>
                        <a:cs typeface="Arial" panose="020B0604020202020204" pitchFamily="34" charset="0"/>
                      </a:endParaRPr>
                    </a:p>
                  </a:txBody>
                  <a:tcPr/>
                </a:tc>
                <a:tc>
                  <a:txBody>
                    <a:bodyPr/>
                    <a:lstStyle/>
                    <a:p>
                      <a:pPr algn="ctr"/>
                      <a:r>
                        <a:rPr lang="mn-MN" sz="1800" dirty="0" smtClean="0">
                          <a:latin typeface="Arial" panose="020B0604020202020204" pitchFamily="34" charset="0"/>
                          <a:cs typeface="Arial" panose="020B0604020202020204" pitchFamily="34" charset="0"/>
                        </a:rPr>
                        <a:t>Өрх</a:t>
                      </a:r>
                      <a:r>
                        <a:rPr lang="mn-MN" sz="1800" baseline="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582</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599</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607</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625</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637</a:t>
                      </a:r>
                      <a:endParaRPr lang="en-US" sz="1800" dirty="0">
                        <a:latin typeface="Arial" panose="020B0604020202020204" pitchFamily="34" charset="0"/>
                        <a:cs typeface="Arial" panose="020B0604020202020204" pitchFamily="34" charset="0"/>
                      </a:endParaRPr>
                    </a:p>
                  </a:txBody>
                  <a:tcPr/>
                </a:tc>
              </a:tr>
              <a:tr h="465253">
                <a:tc>
                  <a:txBody>
                    <a:bodyPr/>
                    <a:lstStyle/>
                    <a:p>
                      <a:pPr algn="ctr"/>
                      <a:r>
                        <a:rPr lang="mn-MN" sz="1800" dirty="0" smtClean="0">
                          <a:latin typeface="Arial" panose="020B0604020202020204" pitchFamily="34" charset="0"/>
                          <a:cs typeface="Arial" panose="020B0604020202020204" pitchFamily="34" charset="0"/>
                        </a:rPr>
                        <a:t>Сумын дүн</a:t>
                      </a:r>
                      <a:endParaRPr lang="en-US" sz="1800" dirty="0">
                        <a:latin typeface="Arial" panose="020B0604020202020204" pitchFamily="34" charset="0"/>
                        <a:cs typeface="Arial" panose="020B0604020202020204" pitchFamily="34" charset="0"/>
                      </a:endParaRPr>
                    </a:p>
                  </a:txBody>
                  <a:tcPr/>
                </a:tc>
                <a:tc>
                  <a:txBody>
                    <a:bodyPr/>
                    <a:lstStyle/>
                    <a:p>
                      <a:pPr algn="ctr"/>
                      <a:r>
                        <a:rPr lang="mn-MN" sz="1800" dirty="0" smtClean="0">
                          <a:latin typeface="Arial" panose="020B0604020202020204" pitchFamily="34" charset="0"/>
                          <a:cs typeface="Arial" panose="020B0604020202020204" pitchFamily="34" charset="0"/>
                        </a:rPr>
                        <a:t>Хүн ам</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2026</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2053</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2065</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2080</a:t>
                      </a:r>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smtClean="0">
                          <a:latin typeface="Arial" panose="020B0604020202020204" pitchFamily="34" charset="0"/>
                          <a:cs typeface="Arial" panose="020B0604020202020204" pitchFamily="34" charset="0"/>
                        </a:rPr>
                        <a:t>2105</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39104656"/>
                  </a:ext>
                </a:extLst>
              </a:tr>
            </a:tbl>
          </a:graphicData>
        </a:graphic>
      </p:graphicFrame>
      <p:grpSp>
        <p:nvGrpSpPr>
          <p:cNvPr id="13" name="Group 12">
            <a:extLst>
              <a:ext uri="{FF2B5EF4-FFF2-40B4-BE49-F238E27FC236}">
                <a16:creationId xmlns:a16="http://schemas.microsoft.com/office/drawing/2014/main" xmlns="" id="{29832590-F6BE-44BF-B89E-7A36F3AAC638}"/>
              </a:ext>
            </a:extLst>
          </p:cNvPr>
          <p:cNvGrpSpPr/>
          <p:nvPr/>
        </p:nvGrpSpPr>
        <p:grpSpPr>
          <a:xfrm>
            <a:off x="1863414" y="138278"/>
            <a:ext cx="9030407" cy="338425"/>
            <a:chOff x="359227" y="69171"/>
            <a:chExt cx="4517294" cy="169291"/>
          </a:xfrm>
        </p:grpSpPr>
        <p:cxnSp>
          <p:nvCxnSpPr>
            <p:cNvPr id="15" name="Straight Connector 14">
              <a:extLst>
                <a:ext uri="{FF2B5EF4-FFF2-40B4-BE49-F238E27FC236}">
                  <a16:creationId xmlns:a16="http://schemas.microsoft.com/office/drawing/2014/main" xmlns="" id="{3C4D6C66-4042-49C1-BDD8-50AC3BF273F4}"/>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98C6ECB6-45EC-493C-8C47-21AB21A72AEA}"/>
                </a:ext>
              </a:extLst>
            </p:cNvPr>
            <p:cNvSpPr txBox="1"/>
            <p:nvPr/>
          </p:nvSpPr>
          <p:spPr>
            <a:xfrm>
              <a:off x="4308737" y="69171"/>
              <a:ext cx="567784" cy="169291"/>
            </a:xfrm>
            <a:prstGeom prst="rect">
              <a:avLst/>
            </a:prstGeom>
            <a:noFill/>
          </p:spPr>
          <p:txBody>
            <a:bodyPr wrap="square" rtlCol="0">
              <a:spAutoFit/>
            </a:bodyPr>
            <a:lstStyle/>
            <a:p>
              <a:r>
                <a:rPr lang="mn-MN" sz="1599" dirty="0">
                  <a:solidFill>
                    <a:srgbClr val="002060"/>
                  </a:solidFill>
                  <a:latin typeface="Arial" panose="020B0604020202020204" pitchFamily="34" charset="0"/>
                  <a:cs typeface="Arial" panose="020B0604020202020204" pitchFamily="34" charset="0"/>
                </a:rPr>
                <a:t>ХҮН АМ</a:t>
              </a:r>
            </a:p>
          </p:txBody>
        </p:sp>
      </p:grpSp>
      <p:pic>
        <p:nvPicPr>
          <p:cNvPr id="17" name="Picture 2" descr="https://scontent.fuln5-1.fna.fbcdn.net/v/t1.15752-9/53088182_2142049762773494_7315051851731173376_n.png?_nc_cat=100&amp;_nc_oc=AQlZ1argn6aE9YTBEltBPwAYXhxrCeEa0mYtdRVoUFx3UkYUosNT8f7hdGs2gCsYz4Q&amp;_nc_ht=scontent.fuln5-1.fna&amp;oh=6addcb20aea9dace9274079b19f6ecfb&amp;oe=5E358C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373" y="138278"/>
            <a:ext cx="1119869" cy="75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114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0F4FC7D5-AA91-438F-805B-ED398A7E96A0}"/>
              </a:ext>
            </a:extLst>
          </p:cNvPr>
          <p:cNvGrpSpPr/>
          <p:nvPr/>
        </p:nvGrpSpPr>
        <p:grpSpPr>
          <a:xfrm>
            <a:off x="1436197" y="6290257"/>
            <a:ext cx="9552532" cy="359833"/>
            <a:chOff x="159171" y="3181417"/>
            <a:chExt cx="4778477" cy="180000"/>
          </a:xfrm>
        </p:grpSpPr>
        <p:sp>
          <p:nvSpPr>
            <p:cNvPr id="3" name="Rectangle: Rounded Corners 8">
              <a:extLst>
                <a:ext uri="{FF2B5EF4-FFF2-40B4-BE49-F238E27FC236}">
                  <a16:creationId xmlns:a16="http://schemas.microsoft.com/office/drawing/2014/main" xmlns="" id="{FD713E3E-67FE-494F-A54A-7FE8E9884DA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799" dirty="0">
                  <a:solidFill>
                    <a:srgbClr val="002060"/>
                  </a:solidFill>
                  <a:latin typeface="Arial" panose="020B0604020202020204" pitchFamily="34" charset="0"/>
                  <a:cs typeface="Arial" panose="020B0604020202020204" pitchFamily="34" charset="0"/>
                </a:rPr>
                <a:t>8</a:t>
              </a:r>
            </a:p>
          </p:txBody>
        </p:sp>
        <p:cxnSp>
          <p:nvCxnSpPr>
            <p:cNvPr id="4" name="Straight Connector 3">
              <a:extLst>
                <a:ext uri="{FF2B5EF4-FFF2-40B4-BE49-F238E27FC236}">
                  <a16:creationId xmlns:a16="http://schemas.microsoft.com/office/drawing/2014/main" xmlns="" id="{BDC33717-0D17-4179-ACE1-EF25BF70C2D7}"/>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939A738C-9D7F-43EA-B535-D30C3C407F5D}"/>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xmlns="" id="{29832590-F6BE-44BF-B89E-7A36F3AAC638}"/>
              </a:ext>
            </a:extLst>
          </p:cNvPr>
          <p:cNvGrpSpPr/>
          <p:nvPr/>
        </p:nvGrpSpPr>
        <p:grpSpPr>
          <a:xfrm>
            <a:off x="1863414" y="138278"/>
            <a:ext cx="9030407" cy="338425"/>
            <a:chOff x="359227" y="69171"/>
            <a:chExt cx="4517294" cy="169291"/>
          </a:xfrm>
        </p:grpSpPr>
        <p:cxnSp>
          <p:nvCxnSpPr>
            <p:cNvPr id="10" name="Straight Connector 9">
              <a:extLst>
                <a:ext uri="{FF2B5EF4-FFF2-40B4-BE49-F238E27FC236}">
                  <a16:creationId xmlns:a16="http://schemas.microsoft.com/office/drawing/2014/main" xmlns="" id="{3C4D6C66-4042-49C1-BDD8-50AC3BF273F4}"/>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98C6ECB6-45EC-493C-8C47-21AB21A72AEA}"/>
                </a:ext>
              </a:extLst>
            </p:cNvPr>
            <p:cNvSpPr txBox="1"/>
            <p:nvPr/>
          </p:nvSpPr>
          <p:spPr>
            <a:xfrm>
              <a:off x="4308737" y="69171"/>
              <a:ext cx="567784" cy="169291"/>
            </a:xfrm>
            <a:prstGeom prst="rect">
              <a:avLst/>
            </a:prstGeom>
            <a:noFill/>
          </p:spPr>
          <p:txBody>
            <a:bodyPr wrap="square" rtlCol="0">
              <a:spAutoFit/>
            </a:bodyPr>
            <a:lstStyle/>
            <a:p>
              <a:r>
                <a:rPr lang="mn-MN" sz="1599" dirty="0">
                  <a:solidFill>
                    <a:srgbClr val="002060"/>
                  </a:solidFill>
                  <a:latin typeface="Arial" panose="020B0604020202020204" pitchFamily="34" charset="0"/>
                  <a:cs typeface="Arial" panose="020B0604020202020204" pitchFamily="34" charset="0"/>
                </a:rPr>
                <a:t>ХҮН АМ</a:t>
              </a:r>
            </a:p>
          </p:txBody>
        </p:sp>
      </p:grpSp>
      <p:graphicFrame>
        <p:nvGraphicFramePr>
          <p:cNvPr id="7" name="Table 6"/>
          <p:cNvGraphicFramePr>
            <a:graphicFrameLocks noGrp="1"/>
          </p:cNvGraphicFramePr>
          <p:nvPr>
            <p:extLst>
              <p:ext uri="{D42A27DB-BD31-4B8C-83A1-F6EECF244321}">
                <p14:modId xmlns:p14="http://schemas.microsoft.com/office/powerpoint/2010/main" val="1183739456"/>
              </p:ext>
            </p:extLst>
          </p:nvPr>
        </p:nvGraphicFramePr>
        <p:xfrm>
          <a:off x="1693761" y="3141406"/>
          <a:ext cx="9647749" cy="3025771"/>
        </p:xfrm>
        <a:graphic>
          <a:graphicData uri="http://schemas.openxmlformats.org/drawingml/2006/table">
            <a:tbl>
              <a:tblPr firstRow="1" firstCol="1" bandRow="1">
                <a:tableStyleId>{5C22544A-7EE6-4342-B048-85BDC9FD1C3A}</a:tableStyleId>
              </a:tblPr>
              <a:tblGrid>
                <a:gridCol w="2909150">
                  <a:extLst>
                    <a:ext uri="{9D8B030D-6E8A-4147-A177-3AD203B41FA5}">
                      <a16:colId xmlns:a16="http://schemas.microsoft.com/office/drawing/2014/main" xmlns="" val="1558460539"/>
                    </a:ext>
                  </a:extLst>
                </a:gridCol>
                <a:gridCol w="1322342">
                  <a:extLst>
                    <a:ext uri="{9D8B030D-6E8A-4147-A177-3AD203B41FA5}">
                      <a16:colId xmlns:a16="http://schemas.microsoft.com/office/drawing/2014/main" xmlns="" val="406920701"/>
                    </a:ext>
                  </a:extLst>
                </a:gridCol>
                <a:gridCol w="1081916">
                  <a:extLst>
                    <a:ext uri="{9D8B030D-6E8A-4147-A177-3AD203B41FA5}">
                      <a16:colId xmlns:a16="http://schemas.microsoft.com/office/drawing/2014/main" xmlns="" val="735099373"/>
                    </a:ext>
                  </a:extLst>
                </a:gridCol>
                <a:gridCol w="961702">
                  <a:extLst>
                    <a:ext uri="{9D8B030D-6E8A-4147-A177-3AD203B41FA5}">
                      <a16:colId xmlns:a16="http://schemas.microsoft.com/office/drawing/2014/main" xmlns="" val="3218566089"/>
                    </a:ext>
                  </a:extLst>
                </a:gridCol>
                <a:gridCol w="1081916">
                  <a:extLst>
                    <a:ext uri="{9D8B030D-6E8A-4147-A177-3AD203B41FA5}">
                      <a16:colId xmlns:a16="http://schemas.microsoft.com/office/drawing/2014/main" xmlns="" val="598716183"/>
                    </a:ext>
                  </a:extLst>
                </a:gridCol>
                <a:gridCol w="197683">
                  <a:extLst>
                    <a:ext uri="{9D8B030D-6E8A-4147-A177-3AD203B41FA5}">
                      <a16:colId xmlns:a16="http://schemas.microsoft.com/office/drawing/2014/main" xmlns="" val="426087139"/>
                    </a:ext>
                  </a:extLst>
                </a:gridCol>
                <a:gridCol w="994817">
                  <a:extLst>
                    <a:ext uri="{9D8B030D-6E8A-4147-A177-3AD203B41FA5}">
                      <a16:colId xmlns:a16="http://schemas.microsoft.com/office/drawing/2014/main" xmlns="" val="3169853929"/>
                    </a:ext>
                  </a:extLst>
                </a:gridCol>
                <a:gridCol w="1098223">
                  <a:extLst>
                    <a:ext uri="{9D8B030D-6E8A-4147-A177-3AD203B41FA5}">
                      <a16:colId xmlns:a16="http://schemas.microsoft.com/office/drawing/2014/main" xmlns="" val="1160495984"/>
                    </a:ext>
                  </a:extLst>
                </a:gridCol>
              </a:tblGrid>
              <a:tr h="679957">
                <a:tc gridSpan="8">
                  <a:txBody>
                    <a:bodyPr/>
                    <a:lstStyle/>
                    <a:p>
                      <a:pPr algn="ctr">
                        <a:lnSpc>
                          <a:spcPct val="115000"/>
                        </a:lnSpc>
                        <a:spcAft>
                          <a:spcPts val="0"/>
                        </a:spcAft>
                      </a:pPr>
                      <a:r>
                        <a:rPr lang="mn-MN" sz="1800" dirty="0" smtClean="0">
                          <a:effectLst/>
                          <a:latin typeface="Arial" panose="020B0604020202020204" pitchFamily="34" charset="0"/>
                          <a:cs typeface="Arial" panose="020B0604020202020204" pitchFamily="34" charset="0"/>
                        </a:rPr>
                        <a:t>Дэрэн</a:t>
                      </a:r>
                      <a:r>
                        <a:rPr lang="mn-MN" sz="1800" baseline="0" dirty="0" smtClean="0">
                          <a:effectLst/>
                          <a:latin typeface="Arial" panose="020B0604020202020204" pitchFamily="34" charset="0"/>
                          <a:cs typeface="Arial" panose="020B0604020202020204" pitchFamily="34" charset="0"/>
                        </a:rPr>
                        <a:t> </a:t>
                      </a:r>
                      <a:r>
                        <a:rPr lang="mn-MN" sz="1800" dirty="0" smtClean="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сумын</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хүн</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амын</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нас</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хүйсийн</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бүтцийн</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үзүүлэлтүүд</a:t>
                      </a:r>
                      <a:r>
                        <a:rPr lang="en-US" sz="1800" dirty="0" smtClean="0">
                          <a:effectLst/>
                          <a:latin typeface="Arial" panose="020B0604020202020204" pitchFamily="34" charset="0"/>
                          <a:cs typeface="Arial" panose="020B0604020202020204" pitchFamily="34" charset="0"/>
                        </a:rPr>
                        <a:t>,</a:t>
                      </a:r>
                    </a:p>
                    <a:p>
                      <a:pPr algn="ctr">
                        <a:lnSpc>
                          <a:spcPct val="115000"/>
                        </a:lnSpc>
                        <a:spcAft>
                          <a:spcPts val="0"/>
                        </a:spcAft>
                      </a:pPr>
                      <a:r>
                        <a:rPr lang="en-US" sz="1800" dirty="0" smtClean="0">
                          <a:effectLst/>
                          <a:latin typeface="Arial" panose="020B0604020202020204" pitchFamily="34" charset="0"/>
                          <a:cs typeface="Arial" panose="020B0604020202020204" pitchFamily="34" charset="0"/>
                        </a:rPr>
                        <a:t> 2013-2018</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756973329"/>
                  </a:ext>
                </a:extLst>
              </a:tr>
              <a:tr h="324899">
                <a:tc>
                  <a:txBody>
                    <a:bodyPr/>
                    <a:lstStyle/>
                    <a:p>
                      <a:pPr algn="ctr">
                        <a:lnSpc>
                          <a:spcPct val="115000"/>
                        </a:lnSpc>
                        <a:spcAft>
                          <a:spcPts val="0"/>
                        </a:spcAft>
                      </a:pPr>
                      <a:r>
                        <a:rPr lang="en-US" sz="1800" dirty="0" err="1">
                          <a:effectLst/>
                          <a:latin typeface="Arial" panose="020B0604020202020204" pitchFamily="34" charset="0"/>
                          <a:cs typeface="Arial" panose="020B0604020202020204" pitchFamily="34" charset="0"/>
                        </a:rPr>
                        <a:t>Үзүүлэлтүүд</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800">
                          <a:effectLst/>
                          <a:latin typeface="Arial" panose="020B0604020202020204" pitchFamily="34" charset="0"/>
                          <a:cs typeface="Arial" panose="020B0604020202020204" pitchFamily="34" charset="0"/>
                        </a:rPr>
                        <a:t>2013</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800">
                          <a:effectLst/>
                          <a:latin typeface="Arial" panose="020B0604020202020204" pitchFamily="34" charset="0"/>
                          <a:cs typeface="Arial" panose="020B0604020202020204" pitchFamily="34" charset="0"/>
                        </a:rPr>
                        <a:t>2014</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800">
                          <a:effectLst/>
                          <a:latin typeface="Arial" panose="020B0604020202020204" pitchFamily="34" charset="0"/>
                          <a:cs typeface="Arial" panose="020B0604020202020204" pitchFamily="34" charset="0"/>
                        </a:rPr>
                        <a:t>2015</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800" dirty="0">
                          <a:effectLst/>
                          <a:latin typeface="Arial" panose="020B0604020202020204" pitchFamily="34" charset="0"/>
                          <a:cs typeface="Arial" panose="020B0604020202020204" pitchFamily="34" charset="0"/>
                        </a:rPr>
                        <a:t>2016</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gridSpan="3">
                  <a:txBody>
                    <a:bodyPr/>
                    <a:lstStyle/>
                    <a:p>
                      <a:pPr algn="l">
                        <a:lnSpc>
                          <a:spcPct val="115000"/>
                        </a:lnSpc>
                        <a:spcAft>
                          <a:spcPts val="0"/>
                        </a:spcAft>
                      </a:pPr>
                      <a:r>
                        <a:rPr lang="mn-MN" sz="1800" dirty="0">
                          <a:effectLst/>
                          <a:latin typeface="Arial" panose="020B0604020202020204" pitchFamily="34" charset="0"/>
                          <a:cs typeface="Arial" panose="020B0604020202020204" pitchFamily="34" charset="0"/>
                        </a:rPr>
                        <a:t>    </a:t>
                      </a:r>
                      <a:r>
                        <a:rPr lang="en-US" sz="1800" dirty="0">
                          <a:effectLst/>
                          <a:latin typeface="Arial" panose="020B0604020202020204" pitchFamily="34" charset="0"/>
                          <a:cs typeface="Arial" panose="020B0604020202020204" pitchFamily="34" charset="0"/>
                        </a:rPr>
                        <a:t>2017</a:t>
                      </a:r>
                      <a:r>
                        <a:rPr lang="mn-MN" sz="1800" dirty="0">
                          <a:effectLst/>
                          <a:latin typeface="Arial" panose="020B0604020202020204" pitchFamily="34" charset="0"/>
                          <a:cs typeface="Arial" panose="020B0604020202020204" pitchFamily="34" charset="0"/>
                        </a:rPr>
                        <a:t>  </a:t>
                      </a:r>
                      <a:r>
                        <a:rPr lang="mn-MN" sz="1800" dirty="0" smtClean="0">
                          <a:effectLst/>
                          <a:latin typeface="Arial" panose="020B0604020202020204" pitchFamily="34" charset="0"/>
                          <a:cs typeface="Arial" panose="020B0604020202020204" pitchFamily="34" charset="0"/>
                        </a:rPr>
                        <a:t>         </a:t>
                      </a:r>
                      <a:r>
                        <a:rPr lang="mn-MN" sz="1800" dirty="0">
                          <a:effectLst/>
                          <a:latin typeface="Arial" panose="020B0604020202020204" pitchFamily="34" charset="0"/>
                          <a:cs typeface="Arial" panose="020B0604020202020204" pitchFamily="34" charset="0"/>
                        </a:rPr>
                        <a:t>2018</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158129296"/>
                  </a:ext>
                </a:extLst>
              </a:tr>
              <a:tr h="324899">
                <a:tc>
                  <a:txBody>
                    <a:bodyPr/>
                    <a:lstStyle/>
                    <a:p>
                      <a:pPr algn="l">
                        <a:lnSpc>
                          <a:spcPct val="115000"/>
                        </a:lnSpc>
                        <a:spcAft>
                          <a:spcPts val="0"/>
                        </a:spcAft>
                      </a:pPr>
                      <a:r>
                        <a:rPr lang="en-US" sz="1800" dirty="0" err="1">
                          <a:effectLst/>
                          <a:latin typeface="Arial" panose="020B0604020202020204" pitchFamily="34" charset="0"/>
                          <a:cs typeface="Arial" panose="020B0604020202020204" pitchFamily="34" charset="0"/>
                        </a:rPr>
                        <a:t>Нийт</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хүн</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ам</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l">
                        <a:lnSpc>
                          <a:spcPct val="115000"/>
                        </a:lnSpc>
                        <a:spcAft>
                          <a:spcPts val="0"/>
                        </a:spcAft>
                      </a:pPr>
                      <a:r>
                        <a:rPr lang="mn-MN" sz="1800" dirty="0">
                          <a:effectLst/>
                          <a:latin typeface="Arial" panose="020B0604020202020204" pitchFamily="34" charset="0"/>
                          <a:cs typeface="Arial" panose="020B0604020202020204" pitchFamily="34" charset="0"/>
                        </a:rPr>
                        <a:t>     </a:t>
                      </a:r>
                      <a:r>
                        <a:rPr lang="en-US" sz="1800" dirty="0" smtClean="0">
                          <a:effectLst/>
                          <a:latin typeface="Arial" panose="020B0604020202020204" pitchFamily="34" charset="0"/>
                          <a:cs typeface="Arial" panose="020B0604020202020204" pitchFamily="34" charset="0"/>
                        </a:rPr>
                        <a:t>2022</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l">
                        <a:lnSpc>
                          <a:spcPct val="115000"/>
                        </a:lnSpc>
                        <a:spcAft>
                          <a:spcPts val="0"/>
                        </a:spcAft>
                      </a:pPr>
                      <a:r>
                        <a:rPr lang="en-US" sz="1800" dirty="0" smtClean="0">
                          <a:effectLst/>
                          <a:latin typeface="Arial" panose="020B0604020202020204" pitchFamily="34" charset="0"/>
                          <a:ea typeface="+mn-ea"/>
                          <a:cs typeface="Arial" panose="020B0604020202020204" pitchFamily="34" charset="0"/>
                        </a:rPr>
                        <a:t>2026</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l">
                        <a:lnSpc>
                          <a:spcPct val="115000"/>
                        </a:lnSpc>
                        <a:spcAft>
                          <a:spcPts val="0"/>
                        </a:spcAft>
                      </a:pPr>
                      <a:r>
                        <a:rPr lang="en-US" sz="1800" dirty="0" smtClean="0">
                          <a:effectLst/>
                          <a:latin typeface="Arial" panose="020B0604020202020204" pitchFamily="34" charset="0"/>
                          <a:ea typeface="+mn-ea"/>
                          <a:cs typeface="Arial" panose="020B0604020202020204" pitchFamily="34" charset="0"/>
                        </a:rPr>
                        <a:t>2053</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800" dirty="0" smtClean="0">
                          <a:effectLst/>
                          <a:latin typeface="Arial" panose="020B0604020202020204" pitchFamily="34" charset="0"/>
                          <a:ea typeface="+mn-ea"/>
                          <a:cs typeface="Arial" panose="020B0604020202020204" pitchFamily="34" charset="0"/>
                        </a:rPr>
                        <a:t>2065</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gridSpan="3">
                  <a:txBody>
                    <a:bodyPr/>
                    <a:lstStyle/>
                    <a:p>
                      <a:pPr algn="l">
                        <a:lnSpc>
                          <a:spcPct val="115000"/>
                        </a:lnSpc>
                        <a:spcAft>
                          <a:spcPts val="0"/>
                        </a:spcAft>
                      </a:pPr>
                      <a:r>
                        <a:rPr lang="mn-MN" sz="1800" dirty="0">
                          <a:effectLst/>
                          <a:latin typeface="Arial" panose="020B0604020202020204" pitchFamily="34" charset="0"/>
                          <a:cs typeface="Arial" panose="020B0604020202020204" pitchFamily="34" charset="0"/>
                        </a:rPr>
                        <a:t>   </a:t>
                      </a:r>
                      <a:r>
                        <a:rPr lang="en-US" sz="1800" dirty="0" smtClean="0">
                          <a:effectLst/>
                          <a:latin typeface="Arial" panose="020B0604020202020204" pitchFamily="34" charset="0"/>
                          <a:cs typeface="Arial" panose="020B0604020202020204" pitchFamily="34" charset="0"/>
                        </a:rPr>
                        <a:t>2080</a:t>
                      </a:r>
                      <a:r>
                        <a:rPr lang="mn-MN" sz="1800" dirty="0" smtClean="0">
                          <a:effectLst/>
                          <a:latin typeface="Arial" panose="020B0604020202020204" pitchFamily="34" charset="0"/>
                          <a:cs typeface="Arial" panose="020B0604020202020204" pitchFamily="34" charset="0"/>
                        </a:rPr>
                        <a:t>           </a:t>
                      </a:r>
                      <a:r>
                        <a:rPr lang="en-US" sz="1800" dirty="0" smtClean="0">
                          <a:effectLst/>
                          <a:latin typeface="Arial" panose="020B0604020202020204" pitchFamily="34" charset="0"/>
                          <a:cs typeface="Arial" panose="020B0604020202020204" pitchFamily="34" charset="0"/>
                        </a:rPr>
                        <a:t>2105</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002447678"/>
                  </a:ext>
                </a:extLst>
              </a:tr>
              <a:tr h="324899">
                <a:tc>
                  <a:txBody>
                    <a:bodyPr/>
                    <a:lstStyle/>
                    <a:p>
                      <a:pPr algn="l">
                        <a:lnSpc>
                          <a:spcPct val="115000"/>
                        </a:lnSpc>
                        <a:spcAft>
                          <a:spcPts val="0"/>
                        </a:spcAft>
                      </a:pPr>
                      <a:r>
                        <a:rPr lang="en-US" sz="1800" dirty="0" err="1">
                          <a:effectLst/>
                          <a:latin typeface="Arial" panose="020B0604020202020204" pitchFamily="34" charset="0"/>
                          <a:cs typeface="Arial" panose="020B0604020202020204" pitchFamily="34" charset="0"/>
                        </a:rPr>
                        <a:t>Үүнээс</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эмэгтэй</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800" dirty="0" smtClean="0">
                          <a:effectLst/>
                          <a:latin typeface="Arial" panose="020B0604020202020204" pitchFamily="34" charset="0"/>
                          <a:ea typeface="+mn-ea"/>
                          <a:cs typeface="Arial" panose="020B0604020202020204" pitchFamily="34" charset="0"/>
                        </a:rPr>
                        <a:t>985</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800" dirty="0" smtClean="0">
                          <a:effectLst/>
                          <a:latin typeface="Arial" panose="020B0604020202020204" pitchFamily="34" charset="0"/>
                          <a:ea typeface="+mn-ea"/>
                          <a:cs typeface="Arial" panose="020B0604020202020204" pitchFamily="34" charset="0"/>
                        </a:rPr>
                        <a:t>986</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800" dirty="0" smtClean="0">
                          <a:effectLst/>
                          <a:latin typeface="Arial" panose="020B0604020202020204" pitchFamily="34" charset="0"/>
                          <a:ea typeface="+mn-ea"/>
                          <a:cs typeface="Arial" panose="020B0604020202020204" pitchFamily="34" charset="0"/>
                        </a:rPr>
                        <a:t>997</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800" dirty="0" smtClean="0">
                          <a:effectLst/>
                          <a:latin typeface="Arial" panose="020B0604020202020204" pitchFamily="34" charset="0"/>
                          <a:ea typeface="+mn-ea"/>
                          <a:cs typeface="Arial" panose="020B0604020202020204" pitchFamily="34" charset="0"/>
                        </a:rPr>
                        <a:t>986</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gridSpan="3">
                  <a:txBody>
                    <a:bodyPr/>
                    <a:lstStyle/>
                    <a:p>
                      <a:pPr algn="l">
                        <a:lnSpc>
                          <a:spcPct val="115000"/>
                        </a:lnSpc>
                        <a:spcAft>
                          <a:spcPts val="0"/>
                        </a:spcAft>
                      </a:pPr>
                      <a:r>
                        <a:rPr lang="mn-MN" sz="1800" dirty="0">
                          <a:effectLst/>
                          <a:latin typeface="Arial" panose="020B0604020202020204" pitchFamily="34" charset="0"/>
                          <a:cs typeface="Arial" panose="020B0604020202020204" pitchFamily="34" charset="0"/>
                        </a:rPr>
                        <a:t>     </a:t>
                      </a:r>
                      <a:r>
                        <a:rPr lang="en-US" sz="1800" dirty="0" smtClean="0">
                          <a:effectLst/>
                          <a:latin typeface="Arial" panose="020B0604020202020204" pitchFamily="34" charset="0"/>
                          <a:cs typeface="Arial" panose="020B0604020202020204" pitchFamily="34" charset="0"/>
                        </a:rPr>
                        <a:t>1003</a:t>
                      </a:r>
                      <a:r>
                        <a:rPr lang="mn-MN" sz="1800" dirty="0" smtClean="0">
                          <a:effectLst/>
                          <a:latin typeface="Arial" panose="020B0604020202020204" pitchFamily="34" charset="0"/>
                          <a:cs typeface="Arial" panose="020B0604020202020204" pitchFamily="34" charset="0"/>
                        </a:rPr>
                        <a:t>            </a:t>
                      </a:r>
                      <a:r>
                        <a:rPr lang="en-US" sz="1800" dirty="0" smtClean="0">
                          <a:effectLst/>
                          <a:latin typeface="Arial" panose="020B0604020202020204" pitchFamily="34" charset="0"/>
                          <a:cs typeface="Arial" panose="020B0604020202020204" pitchFamily="34" charset="0"/>
                        </a:rPr>
                        <a:t>1026</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02396889"/>
                  </a:ext>
                </a:extLst>
              </a:tr>
              <a:tr h="366261">
                <a:tc>
                  <a:txBody>
                    <a:bodyPr/>
                    <a:lstStyle/>
                    <a:p>
                      <a:pPr algn="l">
                        <a:lnSpc>
                          <a:spcPct val="115000"/>
                        </a:lnSpc>
                        <a:spcAft>
                          <a:spcPts val="0"/>
                        </a:spcAft>
                      </a:pPr>
                      <a:r>
                        <a:rPr lang="en-US" sz="1800" dirty="0" err="1">
                          <a:effectLst/>
                          <a:latin typeface="Arial" panose="020B0604020202020204" pitchFamily="34" charset="0"/>
                          <a:cs typeface="Arial" panose="020B0604020202020204" pitchFamily="34" charset="0"/>
                        </a:rPr>
                        <a:t>Үүнээс</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эрэгтэй</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800" dirty="0" smtClean="0">
                          <a:effectLst/>
                          <a:latin typeface="Arial" panose="020B0604020202020204" pitchFamily="34" charset="0"/>
                          <a:ea typeface="+mn-ea"/>
                          <a:cs typeface="Arial" panose="020B0604020202020204" pitchFamily="34" charset="0"/>
                        </a:rPr>
                        <a:t>1037</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800" dirty="0" smtClean="0">
                          <a:effectLst/>
                          <a:latin typeface="Arial" panose="020B0604020202020204" pitchFamily="34" charset="0"/>
                          <a:ea typeface="+mn-ea"/>
                          <a:cs typeface="Arial" panose="020B0604020202020204" pitchFamily="34" charset="0"/>
                        </a:rPr>
                        <a:t>1040</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800" dirty="0" smtClean="0">
                          <a:effectLst/>
                          <a:latin typeface="Arial" panose="020B0604020202020204" pitchFamily="34" charset="0"/>
                          <a:ea typeface="+mn-ea"/>
                          <a:cs typeface="Arial" panose="020B0604020202020204" pitchFamily="34" charset="0"/>
                        </a:rPr>
                        <a:t>1056</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gridSpan="2">
                  <a:txBody>
                    <a:bodyPr/>
                    <a:lstStyle/>
                    <a:p>
                      <a:pPr algn="ctr">
                        <a:lnSpc>
                          <a:spcPct val="115000"/>
                        </a:lnSpc>
                        <a:spcAft>
                          <a:spcPts val="0"/>
                        </a:spcAft>
                      </a:pPr>
                      <a:r>
                        <a:rPr lang="en-US" sz="1800" dirty="0" smtClean="0">
                          <a:effectLst/>
                          <a:latin typeface="Arial" panose="020B0604020202020204" pitchFamily="34" charset="0"/>
                          <a:ea typeface="+mn-ea"/>
                          <a:cs typeface="Arial" panose="020B0604020202020204" pitchFamily="34" charset="0"/>
                        </a:rPr>
                        <a:t>1040</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a:txBody>
                    <a:bodyPr/>
                    <a:lstStyle/>
                    <a:p>
                      <a:pPr algn="r">
                        <a:lnSpc>
                          <a:spcPct val="115000"/>
                        </a:lnSpc>
                        <a:spcAft>
                          <a:spcPts val="0"/>
                        </a:spcAft>
                      </a:pPr>
                      <a:r>
                        <a:rPr lang="en-US" sz="1800" dirty="0" smtClean="0">
                          <a:effectLst/>
                          <a:latin typeface="Arial" panose="020B0604020202020204" pitchFamily="34" charset="0"/>
                          <a:ea typeface="+mn-ea"/>
                          <a:cs typeface="Arial" panose="020B0604020202020204" pitchFamily="34" charset="0"/>
                        </a:rPr>
                        <a:t>1077</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l">
                        <a:lnSpc>
                          <a:spcPct val="115000"/>
                        </a:lnSpc>
                        <a:spcAft>
                          <a:spcPts val="0"/>
                        </a:spcAft>
                      </a:pPr>
                      <a:r>
                        <a:rPr lang="mn-MN" sz="1800" dirty="0" smtClean="0">
                          <a:effectLst/>
                          <a:latin typeface="Arial" panose="020B0604020202020204" pitchFamily="34" charset="0"/>
                          <a:cs typeface="Arial" panose="020B0604020202020204" pitchFamily="34" charset="0"/>
                        </a:rPr>
                        <a:t>       </a:t>
                      </a:r>
                      <a:r>
                        <a:rPr lang="en-US" sz="1800" dirty="0" smtClean="0">
                          <a:effectLst/>
                          <a:latin typeface="Arial" panose="020B0604020202020204" pitchFamily="34" charset="0"/>
                          <a:cs typeface="Arial" panose="020B0604020202020204" pitchFamily="34" charset="0"/>
                        </a:rPr>
                        <a:t>1079</a:t>
                      </a:r>
                      <a:r>
                        <a:rPr lang="mn-MN" sz="1800" dirty="0" smtClean="0">
                          <a:effectLst/>
                          <a:latin typeface="Arial" panose="020B0604020202020204" pitchFamily="34"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2912595134"/>
                  </a:ext>
                </a:extLst>
              </a:tr>
              <a:tr h="679957">
                <a:tc>
                  <a:txBody>
                    <a:bodyPr/>
                    <a:lstStyle/>
                    <a:p>
                      <a:pPr algn="l">
                        <a:lnSpc>
                          <a:spcPct val="115000"/>
                        </a:lnSpc>
                        <a:spcAft>
                          <a:spcPts val="0"/>
                        </a:spcAft>
                      </a:pPr>
                      <a:r>
                        <a:rPr lang="en-US" sz="1800">
                          <a:effectLst/>
                          <a:latin typeface="Arial" panose="020B0604020202020204" pitchFamily="34" charset="0"/>
                          <a:cs typeface="Arial" panose="020B0604020202020204" pitchFamily="34" charset="0"/>
                        </a:rPr>
                        <a:t>Жилийн өсөлтийн коэффициент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800" dirty="0" smtClean="0">
                          <a:effectLst/>
                          <a:latin typeface="Arial" panose="020B0604020202020204" pitchFamily="34" charset="0"/>
                          <a:ea typeface="+mn-ea"/>
                          <a:cs typeface="Arial" panose="020B0604020202020204" pitchFamily="34" charset="0"/>
                        </a:rPr>
                        <a:t>0.9</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l">
                        <a:lnSpc>
                          <a:spcPct val="115000"/>
                        </a:lnSpc>
                        <a:spcAft>
                          <a:spcPts val="0"/>
                        </a:spcAft>
                      </a:pPr>
                      <a:r>
                        <a:rPr lang="en-US" sz="1800" dirty="0">
                          <a:effectLst/>
                          <a:latin typeface="Arial" panose="020B0604020202020204" pitchFamily="34" charset="0"/>
                          <a:cs typeface="Arial" panose="020B0604020202020204" pitchFamily="34" charset="0"/>
                        </a:rPr>
                        <a:t>  </a:t>
                      </a:r>
                      <a:r>
                        <a:rPr lang="en-US" sz="1800" dirty="0" smtClean="0">
                          <a:effectLst/>
                          <a:latin typeface="Arial" panose="020B0604020202020204" pitchFamily="34" charset="0"/>
                          <a:cs typeface="Arial" panose="020B0604020202020204" pitchFamily="34" charset="0"/>
                        </a:rPr>
                        <a:t>1.0</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800" dirty="0" smtClean="0">
                          <a:effectLst/>
                          <a:latin typeface="Arial" panose="020B0604020202020204" pitchFamily="34" charset="0"/>
                          <a:cs typeface="Arial" panose="020B0604020202020204" pitchFamily="34" charset="0"/>
                        </a:rPr>
                        <a:t>1.0</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800" dirty="0" smtClean="0">
                          <a:effectLst/>
                          <a:latin typeface="Arial" panose="020B0604020202020204" pitchFamily="34" charset="0"/>
                          <a:ea typeface="+mn-ea"/>
                          <a:cs typeface="Arial" panose="020B0604020202020204" pitchFamily="34" charset="0"/>
                        </a:rPr>
                        <a:t>1.0</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gridSpan="3">
                  <a:txBody>
                    <a:bodyPr/>
                    <a:lstStyle/>
                    <a:p>
                      <a:pPr algn="l">
                        <a:lnSpc>
                          <a:spcPct val="115000"/>
                        </a:lnSpc>
                        <a:spcAft>
                          <a:spcPts val="0"/>
                        </a:spcAft>
                      </a:pPr>
                      <a:r>
                        <a:rPr lang="mn-MN" sz="1800" dirty="0">
                          <a:effectLst/>
                          <a:latin typeface="Arial" panose="020B0604020202020204" pitchFamily="34" charset="0"/>
                          <a:cs typeface="Arial" panose="020B0604020202020204" pitchFamily="34" charset="0"/>
                        </a:rPr>
                        <a:t>   </a:t>
                      </a:r>
                      <a:r>
                        <a:rPr lang="en-US" sz="1800" dirty="0">
                          <a:effectLst/>
                          <a:latin typeface="Arial" panose="020B0604020202020204" pitchFamily="34" charset="0"/>
                          <a:cs typeface="Arial" panose="020B0604020202020204" pitchFamily="34" charset="0"/>
                        </a:rPr>
                        <a:t>     </a:t>
                      </a:r>
                      <a:r>
                        <a:rPr lang="en-US" sz="1800" dirty="0" smtClean="0">
                          <a:effectLst/>
                          <a:latin typeface="Arial" panose="020B0604020202020204" pitchFamily="34" charset="0"/>
                          <a:cs typeface="Arial" panose="020B0604020202020204" pitchFamily="34" charset="0"/>
                        </a:rPr>
                        <a:t>1.0</a:t>
                      </a:r>
                      <a:r>
                        <a:rPr lang="mn-MN" sz="1800" dirty="0" smtClean="0">
                          <a:effectLst/>
                          <a:latin typeface="Arial" panose="020B0604020202020204" pitchFamily="34" charset="0"/>
                          <a:cs typeface="Arial" panose="020B0604020202020204" pitchFamily="34" charset="0"/>
                        </a:rPr>
                        <a:t>            </a:t>
                      </a:r>
                      <a:r>
                        <a:rPr lang="en-US" sz="1800" dirty="0" smtClean="0">
                          <a:effectLst/>
                          <a:latin typeface="Arial" panose="020B0604020202020204" pitchFamily="34" charset="0"/>
                          <a:cs typeface="Arial" panose="020B0604020202020204" pitchFamily="34" charset="0"/>
                        </a:rPr>
                        <a:t>1.0</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148746867"/>
                  </a:ext>
                </a:extLst>
              </a:tr>
              <a:tr h="324899">
                <a:tc>
                  <a:txBody>
                    <a:bodyPr/>
                    <a:lstStyle/>
                    <a:p>
                      <a:pPr algn="l">
                        <a:lnSpc>
                          <a:spcPct val="115000"/>
                        </a:lnSpc>
                        <a:spcAft>
                          <a:spcPts val="0"/>
                        </a:spcAft>
                      </a:pPr>
                      <a:r>
                        <a:rPr lang="en-US" sz="1800" dirty="0" err="1">
                          <a:effectLst/>
                          <a:latin typeface="Arial" panose="020B0604020202020204" pitchFamily="34" charset="0"/>
                          <a:cs typeface="Arial" panose="020B0604020202020204" pitchFamily="34" charset="0"/>
                        </a:rPr>
                        <a:t>Хүйсийн</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харьцаа</a:t>
                      </a:r>
                      <a:r>
                        <a:rPr lang="en-US" sz="1800" dirty="0">
                          <a:effectLst/>
                          <a:latin typeface="Arial" panose="020B0604020202020204" pitchFamily="34" charset="0"/>
                          <a:cs typeface="Arial" panose="020B0604020202020204" pitchFamily="34" charset="0"/>
                        </a:rPr>
                        <a:t> </a:t>
                      </a:r>
                      <a:r>
                        <a:rPr lang="en-US" sz="1800" dirty="0" smtClean="0">
                          <a:effectLst/>
                          <a:latin typeface="Arial" panose="020B0604020202020204" pitchFamily="34" charset="0"/>
                          <a:cs typeface="Arial" panose="020B0604020202020204" pitchFamily="34" charset="0"/>
                        </a:rPr>
                        <a:t>%</a:t>
                      </a:r>
                    </a:p>
                  </a:txBody>
                  <a:tcPr marL="68580" marR="68580" marT="0" marB="0" anchor="ctr"/>
                </a:tc>
                <a:tc>
                  <a:txBody>
                    <a:bodyPr/>
                    <a:lstStyle/>
                    <a:p>
                      <a:pPr algn="ctr">
                        <a:lnSpc>
                          <a:spcPct val="115000"/>
                        </a:lnSpc>
                        <a:spcAft>
                          <a:spcPts val="0"/>
                        </a:spcAft>
                      </a:pPr>
                      <a:r>
                        <a:rPr lang="en-US" sz="1800" dirty="0" smtClean="0">
                          <a:effectLst/>
                          <a:latin typeface="Arial" panose="020B0604020202020204" pitchFamily="34" charset="0"/>
                          <a:cs typeface="Arial" panose="020B0604020202020204" pitchFamily="34" charset="0"/>
                        </a:rPr>
                        <a:t>105.2</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800" dirty="0" smtClean="0">
                          <a:effectLst/>
                          <a:latin typeface="Arial" panose="020B0604020202020204" pitchFamily="34" charset="0"/>
                          <a:ea typeface="+mn-ea"/>
                          <a:cs typeface="Arial" panose="020B0604020202020204" pitchFamily="34" charset="0"/>
                        </a:rPr>
                        <a:t>105.4</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800" dirty="0" smtClean="0">
                          <a:effectLst/>
                          <a:latin typeface="Arial" panose="020B0604020202020204" pitchFamily="34" charset="0"/>
                          <a:ea typeface="+mn-ea"/>
                          <a:cs typeface="Arial" panose="020B0604020202020204" pitchFamily="34" charset="0"/>
                        </a:rPr>
                        <a:t>105.9</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800" dirty="0" smtClean="0">
                          <a:effectLst/>
                          <a:latin typeface="Arial" panose="020B0604020202020204" pitchFamily="34" charset="0"/>
                          <a:ea typeface="+mn-ea"/>
                          <a:cs typeface="Arial" panose="020B0604020202020204" pitchFamily="34" charset="0"/>
                        </a:rPr>
                        <a:t>105.4</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gridSpan="3">
                  <a:txBody>
                    <a:bodyPr/>
                    <a:lstStyle/>
                    <a:p>
                      <a:pPr algn="l">
                        <a:lnSpc>
                          <a:spcPct val="115000"/>
                        </a:lnSpc>
                        <a:spcAft>
                          <a:spcPts val="0"/>
                        </a:spcAft>
                      </a:pPr>
                      <a:r>
                        <a:rPr lang="mn-MN" sz="1800" dirty="0">
                          <a:effectLst/>
                          <a:latin typeface="Arial" panose="020B0604020202020204" pitchFamily="34" charset="0"/>
                          <a:cs typeface="Arial" panose="020B0604020202020204" pitchFamily="34" charset="0"/>
                        </a:rPr>
                        <a:t>      </a:t>
                      </a:r>
                      <a:r>
                        <a:rPr lang="en-US" sz="1800" dirty="0" smtClean="0">
                          <a:effectLst/>
                          <a:latin typeface="Arial" panose="020B0604020202020204" pitchFamily="34" charset="0"/>
                          <a:cs typeface="Arial" panose="020B0604020202020204" pitchFamily="34" charset="0"/>
                        </a:rPr>
                        <a:t>107.3</a:t>
                      </a:r>
                      <a:r>
                        <a:rPr lang="mn-MN" sz="1800" dirty="0" smtClean="0">
                          <a:effectLst/>
                          <a:latin typeface="Arial" panose="020B0604020202020204" pitchFamily="34" charset="0"/>
                          <a:cs typeface="Arial" panose="020B0604020202020204" pitchFamily="34" charset="0"/>
                        </a:rPr>
                        <a:t>       1</a:t>
                      </a:r>
                      <a:r>
                        <a:rPr lang="en-US" sz="1800" dirty="0" smtClean="0">
                          <a:effectLst/>
                          <a:latin typeface="Arial" panose="020B0604020202020204" pitchFamily="34" charset="0"/>
                          <a:cs typeface="Arial" panose="020B0604020202020204" pitchFamily="34" charset="0"/>
                        </a:rPr>
                        <a:t>05.1</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618105130"/>
                  </a:ext>
                </a:extLst>
              </a:tr>
            </a:tbl>
          </a:graphicData>
        </a:graphic>
      </p:graphicFrame>
      <p:graphicFrame>
        <p:nvGraphicFramePr>
          <p:cNvPr id="14" name="Chart 13"/>
          <p:cNvGraphicFramePr/>
          <p:nvPr>
            <p:extLst>
              <p:ext uri="{D42A27DB-BD31-4B8C-83A1-F6EECF244321}">
                <p14:modId xmlns:p14="http://schemas.microsoft.com/office/powerpoint/2010/main" val="4024917335"/>
              </p:ext>
            </p:extLst>
          </p:nvPr>
        </p:nvGraphicFramePr>
        <p:xfrm>
          <a:off x="2198300" y="692047"/>
          <a:ext cx="8128000" cy="2234033"/>
        </p:xfrm>
        <a:graphic>
          <a:graphicData uri="http://schemas.openxmlformats.org/drawingml/2006/chart">
            <c:chart xmlns:c="http://schemas.openxmlformats.org/drawingml/2006/chart" xmlns:r="http://schemas.openxmlformats.org/officeDocument/2006/relationships" r:id="rId2"/>
          </a:graphicData>
        </a:graphic>
      </p:graphicFrame>
      <p:pic>
        <p:nvPicPr>
          <p:cNvPr id="12" name="Picture 2" descr="https://scontent.fuln5-1.fna.fbcdn.net/v/t1.15752-9/53088182_2142049762773494_7315051851731173376_n.png?_nc_cat=100&amp;_nc_oc=AQlZ1argn6aE9YTBEltBPwAYXhxrCeEa0mYtdRVoUFx3UkYUosNT8f7hdGs2gCsYz4Q&amp;_nc_ht=scontent.fuln5-1.fna&amp;oh=6addcb20aea9dace9274079b19f6ecfb&amp;oe=5E358C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373" y="138278"/>
            <a:ext cx="1119869" cy="75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335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3268</TotalTime>
  <Words>1067</Words>
  <Application>Microsoft Office PowerPoint</Application>
  <PresentationFormat>Widescreen</PresentationFormat>
  <Paragraphs>566</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Малтай өрх малчин өрх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Byambasuren</cp:lastModifiedBy>
  <cp:revision>138</cp:revision>
  <cp:lastPrinted>2019-10-21T05:28:04Z</cp:lastPrinted>
  <dcterms:created xsi:type="dcterms:W3CDTF">2019-09-09T07:40:06Z</dcterms:created>
  <dcterms:modified xsi:type="dcterms:W3CDTF">2019-11-09T09:40:28Z</dcterms:modified>
</cp:coreProperties>
</file>