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5"/>
  </p:notesMasterIdLst>
  <p:sldIdLst>
    <p:sldId id="256" r:id="rId2"/>
    <p:sldId id="439" r:id="rId3"/>
    <p:sldId id="440" r:id="rId4"/>
    <p:sldId id="350" r:id="rId5"/>
    <p:sldId id="438" r:id="rId6"/>
    <p:sldId id="405" r:id="rId7"/>
    <p:sldId id="406" r:id="rId8"/>
    <p:sldId id="407" r:id="rId9"/>
    <p:sldId id="409" r:id="rId10"/>
    <p:sldId id="410" r:id="rId11"/>
    <p:sldId id="411" r:id="rId12"/>
    <p:sldId id="412" r:id="rId13"/>
    <p:sldId id="429" r:id="rId14"/>
    <p:sldId id="431" r:id="rId15"/>
    <p:sldId id="432" r:id="rId16"/>
    <p:sldId id="434" r:id="rId17"/>
    <p:sldId id="436" r:id="rId18"/>
    <p:sldId id="418" r:id="rId19"/>
    <p:sldId id="441" r:id="rId20"/>
    <p:sldId id="442" r:id="rId21"/>
    <p:sldId id="443" r:id="rId22"/>
    <p:sldId id="444" r:id="rId23"/>
    <p:sldId id="445" r:id="rId24"/>
    <p:sldId id="446" r:id="rId25"/>
    <p:sldId id="416" r:id="rId26"/>
    <p:sldId id="356" r:id="rId27"/>
    <p:sldId id="417" r:id="rId28"/>
    <p:sldId id="385" r:id="rId29"/>
    <p:sldId id="358" r:id="rId30"/>
    <p:sldId id="345" r:id="rId31"/>
    <p:sldId id="419" r:id="rId32"/>
    <p:sldId id="423" r:id="rId33"/>
    <p:sldId id="292" r:id="rId34"/>
  </p:sldIdLst>
  <p:sldSz cx="4953000" cy="3430588"/>
  <p:notesSz cx="9309100" cy="7053263"/>
  <p:defaultText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5" algn="l" defTabSz="457127" rtl="0" eaLnBrk="1" latinLnBrk="0" hangingPunct="1">
      <a:defRPr sz="1800" kern="1200">
        <a:solidFill>
          <a:schemeClr val="tx1"/>
        </a:solidFill>
        <a:latin typeface="+mn-lt"/>
        <a:ea typeface="+mn-ea"/>
        <a:cs typeface="+mn-cs"/>
      </a:defRPr>
    </a:lvl3pPr>
    <a:lvl4pPr marL="1371380"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5" algn="l" defTabSz="457127" rtl="0" eaLnBrk="1" latinLnBrk="0" hangingPunct="1">
      <a:defRPr sz="1800" kern="1200">
        <a:solidFill>
          <a:schemeClr val="tx1"/>
        </a:solidFill>
        <a:latin typeface="+mn-lt"/>
        <a:ea typeface="+mn-ea"/>
        <a:cs typeface="+mn-cs"/>
      </a:defRPr>
    </a:lvl6pPr>
    <a:lvl7pPr marL="2742760" algn="l" defTabSz="457127" rtl="0" eaLnBrk="1" latinLnBrk="0" hangingPunct="1">
      <a:defRPr sz="1800" kern="1200">
        <a:solidFill>
          <a:schemeClr val="tx1"/>
        </a:solidFill>
        <a:latin typeface="+mn-lt"/>
        <a:ea typeface="+mn-ea"/>
        <a:cs typeface="+mn-cs"/>
      </a:defRPr>
    </a:lvl7pPr>
    <a:lvl8pPr marL="3199886" algn="l" defTabSz="457127" rtl="0" eaLnBrk="1" latinLnBrk="0" hangingPunct="1">
      <a:defRPr sz="1800" kern="1200">
        <a:solidFill>
          <a:schemeClr val="tx1"/>
        </a:solidFill>
        <a:latin typeface="+mn-lt"/>
        <a:ea typeface="+mn-ea"/>
        <a:cs typeface="+mn-cs"/>
      </a:defRPr>
    </a:lvl8pPr>
    <a:lvl9pPr marL="3657014" algn="l" defTabSz="45712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D9D7FE-02A5-4F71-9729-93ED10023F82}">
          <p14:sldIdLst>
            <p14:sldId id="256"/>
            <p14:sldId id="439"/>
            <p14:sldId id="440"/>
            <p14:sldId id="350"/>
            <p14:sldId id="438"/>
          </p14:sldIdLst>
        </p14:section>
        <p14:section name="Untitled Section" id="{26305994-409F-4449-A644-0798C79D171B}">
          <p14:sldIdLst>
            <p14:sldId id="405"/>
            <p14:sldId id="406"/>
            <p14:sldId id="407"/>
            <p14:sldId id="409"/>
            <p14:sldId id="410"/>
            <p14:sldId id="411"/>
            <p14:sldId id="412"/>
            <p14:sldId id="429"/>
            <p14:sldId id="431"/>
            <p14:sldId id="432"/>
            <p14:sldId id="434"/>
            <p14:sldId id="436"/>
            <p14:sldId id="418"/>
            <p14:sldId id="441"/>
            <p14:sldId id="442"/>
            <p14:sldId id="443"/>
            <p14:sldId id="444"/>
            <p14:sldId id="445"/>
            <p14:sldId id="446"/>
            <p14:sldId id="416"/>
            <p14:sldId id="356"/>
            <p14:sldId id="417"/>
            <p14:sldId id="385"/>
            <p14:sldId id="358"/>
            <p14:sldId id="345"/>
            <p14:sldId id="419"/>
            <p14:sldId id="423"/>
            <p14:sldId id="292"/>
          </p14:sldIdLst>
        </p14:section>
      </p14:sectionLst>
    </p:ext>
    <p:ext uri="{EFAFB233-063F-42B5-8137-9DF3F51BA10A}">
      <p15:sldGuideLst xmlns:p15="http://schemas.microsoft.com/office/powerpoint/2012/main">
        <p15:guide id="1" orient="horz" pos="1081" userDrawn="1">
          <p15:clr>
            <a:srgbClr val="A4A3A4"/>
          </p15:clr>
        </p15:guide>
        <p15:guide id="2" pos="1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0013F"/>
    <a:srgbClr val="DA1AAF"/>
    <a:srgbClr val="F15A29"/>
    <a:srgbClr val="ADD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5332" autoAdjust="0"/>
  </p:normalViewPr>
  <p:slideViewPr>
    <p:cSldViewPr snapToGrid="0" showGuides="1">
      <p:cViewPr varScale="1">
        <p:scale>
          <a:sx n="208" d="100"/>
          <a:sy n="208" d="100"/>
        </p:scale>
        <p:origin x="1134" y="162"/>
      </p:cViewPr>
      <p:guideLst>
        <p:guide orient="horz" pos="1081"/>
        <p:guide pos="15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D:\tuvshin\sudalgaa\&#1061;&#1091;&#1083;&#1076;\&#1084;&#1072;&#1083;%20&#1093;&#1199;&#1089;&#1085;&#1101;&#1075;&#1090;.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200" dirty="0">
                <a:latin typeface="Arial Mon" panose="020B0604020202020204" pitchFamily="34" charset="0"/>
              </a:rPr>
              <a:t>Хүн  амын </a:t>
            </a:r>
            <a:r>
              <a:rPr lang="mn-MN" sz="1200" dirty="0" smtClean="0">
                <a:latin typeface="Arial Mon" panose="020B0604020202020204" pitchFamily="34" charset="0"/>
              </a:rPr>
              <a:t>тоо, </a:t>
            </a:r>
            <a:r>
              <a:rPr lang="en-US" sz="1200" dirty="0" smtClean="0">
                <a:latin typeface="Arial Mon" panose="020B0604020202020204" pitchFamily="34" charset="0"/>
              </a:rPr>
              <a:t>2008-2018</a:t>
            </a:r>
            <a:endParaRPr lang="mn-MN" sz="1200" dirty="0">
              <a:latin typeface="Arial Mon"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'[Chart in Microsoft PowerPoint]Sheet1'!$A$2</c:f>
              <c:strCache>
                <c:ptCount val="1"/>
                <c:pt idx="0">
                  <c:v>Хүн  амын тоо</c:v>
                </c:pt>
              </c:strCache>
            </c:strRef>
          </c:tx>
          <c:spPr>
            <a:solidFill>
              <a:schemeClr val="accent1"/>
            </a:solidFill>
            <a:ln>
              <a:noFill/>
            </a:ln>
            <a:effectLst/>
          </c:spPr>
          <c:invertIfNegative val="0"/>
          <c:dLbls>
            <c:dLbl>
              <c:idx val="0"/>
              <c:tx>
                <c:rich>
                  <a:bodyPr/>
                  <a:lstStyle/>
                  <a:p>
                    <a:r>
                      <a:rPr lang="en-US" smtClean="0"/>
                      <a:t>6566</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941-4814-A50A-BEE9C73601A5}"/>
                </c:ext>
                <c:ext xmlns:c15="http://schemas.microsoft.com/office/drawing/2012/chart" uri="{CE6537A1-D6FC-4f65-9D91-7224C49458BB}"/>
              </c:extLst>
            </c:dLbl>
            <c:dLbl>
              <c:idx val="1"/>
              <c:tx>
                <c:rich>
                  <a:bodyPr/>
                  <a:lstStyle/>
                  <a:p>
                    <a:r>
                      <a:rPr lang="en-US" smtClean="0"/>
                      <a:t>6512</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941-4814-A50A-BEE9C73601A5}"/>
                </c:ext>
                <c:ext xmlns:c15="http://schemas.microsoft.com/office/drawing/2012/chart" uri="{CE6537A1-D6FC-4f65-9D91-7224C49458BB}"/>
              </c:extLst>
            </c:dLbl>
            <c:dLbl>
              <c:idx val="2"/>
              <c:tx>
                <c:rich>
                  <a:bodyPr/>
                  <a:lstStyle/>
                  <a:p>
                    <a:r>
                      <a:rPr lang="en-US" smtClean="0"/>
                      <a:t>6141</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941-4814-A50A-BEE9C73601A5}"/>
                </c:ext>
                <c:ext xmlns:c15="http://schemas.microsoft.com/office/drawing/2012/chart" uri="{CE6537A1-D6FC-4f65-9D91-7224C49458BB}"/>
              </c:extLst>
            </c:dLbl>
            <c:dLbl>
              <c:idx val="3"/>
              <c:tx>
                <c:rich>
                  <a:bodyPr/>
                  <a:lstStyle/>
                  <a:p>
                    <a:r>
                      <a:rPr lang="en-US" smtClean="0"/>
                      <a:t>6020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941-4814-A50A-BEE9C73601A5}"/>
                </c:ext>
                <c:ext xmlns:c15="http://schemas.microsoft.com/office/drawing/2012/chart" uri="{CE6537A1-D6FC-4f65-9D91-7224C49458BB}"/>
              </c:extLst>
            </c:dLbl>
            <c:dLbl>
              <c:idx val="4"/>
              <c:tx>
                <c:rich>
                  <a:bodyPr/>
                  <a:lstStyle/>
                  <a:p>
                    <a:r>
                      <a:rPr lang="en-US" smtClean="0"/>
                      <a:t>5841</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941-4814-A50A-BEE9C73601A5}"/>
                </c:ext>
                <c:ext xmlns:c15="http://schemas.microsoft.com/office/drawing/2012/chart" uri="{CE6537A1-D6FC-4f65-9D91-7224C49458BB}"/>
              </c:extLst>
            </c:dLbl>
            <c:dLbl>
              <c:idx val="5"/>
              <c:tx>
                <c:rich>
                  <a:bodyPr/>
                  <a:lstStyle/>
                  <a:p>
                    <a:r>
                      <a:rPr lang="en-US" smtClean="0"/>
                      <a:t>5765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941-4814-A50A-BEE9C73601A5}"/>
                </c:ext>
                <c:ext xmlns:c15="http://schemas.microsoft.com/office/drawing/2012/chart" uri="{CE6537A1-D6FC-4f65-9D91-7224C49458BB}"/>
              </c:extLst>
            </c:dLbl>
            <c:dLbl>
              <c:idx val="6"/>
              <c:tx>
                <c:rich>
                  <a:bodyPr/>
                  <a:lstStyle/>
                  <a:p>
                    <a:r>
                      <a:rPr lang="en-US" smtClean="0"/>
                      <a:t>5642</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941-4814-A50A-BEE9C73601A5}"/>
                </c:ext>
                <c:ext xmlns:c15="http://schemas.microsoft.com/office/drawing/2012/chart" uri="{CE6537A1-D6FC-4f65-9D91-7224C49458BB}"/>
              </c:extLst>
            </c:dLbl>
            <c:dLbl>
              <c:idx val="7"/>
              <c:tx>
                <c:rich>
                  <a:bodyPr/>
                  <a:lstStyle/>
                  <a:p>
                    <a:r>
                      <a:rPr lang="en-US" smtClean="0"/>
                      <a:t>5690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941-4814-A50A-BEE9C73601A5}"/>
                </c:ext>
                <c:ext xmlns:c15="http://schemas.microsoft.com/office/drawing/2012/chart" uri="{CE6537A1-D6FC-4f65-9D91-7224C49458BB}"/>
              </c:extLst>
            </c:dLbl>
            <c:dLbl>
              <c:idx val="8"/>
              <c:tx>
                <c:rich>
                  <a:bodyPr/>
                  <a:lstStyle/>
                  <a:p>
                    <a:r>
                      <a:rPr lang="en-US" smtClean="0"/>
                      <a:t>5701</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941-4814-A50A-BEE9C73601A5}"/>
                </c:ext>
                <c:ext xmlns:c15="http://schemas.microsoft.com/office/drawing/2012/chart" uri="{CE6537A1-D6FC-4f65-9D91-7224C49458BB}"/>
              </c:extLst>
            </c:dLbl>
            <c:dLbl>
              <c:idx val="9"/>
              <c:tx>
                <c:rich>
                  <a:bodyPr/>
                  <a:lstStyle/>
                  <a:p>
                    <a:r>
                      <a:rPr lang="en-US" smtClean="0"/>
                      <a:t>5730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t>5847</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941-4814-A50A-BEE9C73601A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PowerPoint]Sheet1'!$B$1:$L$1</c:f>
              <c:strCache>
                <c:ptCount val="11"/>
                <c:pt idx="0">
                  <c:v>2008 он</c:v>
                </c:pt>
                <c:pt idx="1">
                  <c:v>2009 он</c:v>
                </c:pt>
                <c:pt idx="2">
                  <c:v>2010 он</c:v>
                </c:pt>
                <c:pt idx="3">
                  <c:v>2011 он</c:v>
                </c:pt>
                <c:pt idx="4">
                  <c:v>2012 он</c:v>
                </c:pt>
                <c:pt idx="5">
                  <c:v>2013 он</c:v>
                </c:pt>
                <c:pt idx="6">
                  <c:v>2014 он</c:v>
                </c:pt>
                <c:pt idx="7">
                  <c:v>2015 он</c:v>
                </c:pt>
                <c:pt idx="8">
                  <c:v>2016 он</c:v>
                </c:pt>
                <c:pt idx="9">
                  <c:v>2017 он</c:v>
                </c:pt>
                <c:pt idx="10">
                  <c:v>2018 он</c:v>
                </c:pt>
              </c:strCache>
            </c:strRef>
          </c:cat>
          <c:val>
            <c:numRef>
              <c:f>'[Chart in Microsoft PowerPoint]Sheet1'!$B$2:$L$2</c:f>
              <c:numCache>
                <c:formatCode>General</c:formatCode>
                <c:ptCount val="11"/>
                <c:pt idx="0">
                  <c:v>1906</c:v>
                </c:pt>
                <c:pt idx="1">
                  <c:v>1898</c:v>
                </c:pt>
                <c:pt idx="2">
                  <c:v>1713</c:v>
                </c:pt>
                <c:pt idx="3">
                  <c:v>1628</c:v>
                </c:pt>
                <c:pt idx="4">
                  <c:v>1591</c:v>
                </c:pt>
                <c:pt idx="5">
                  <c:v>1547</c:v>
                </c:pt>
                <c:pt idx="6">
                  <c:v>1552</c:v>
                </c:pt>
                <c:pt idx="7">
                  <c:v>1575</c:v>
                </c:pt>
                <c:pt idx="8">
                  <c:v>1616</c:v>
                </c:pt>
                <c:pt idx="9">
                  <c:v>1677</c:v>
                </c:pt>
                <c:pt idx="10">
                  <c:v>1694</c:v>
                </c:pt>
              </c:numCache>
            </c:numRef>
          </c:val>
          <c:extLst xmlns:c16r2="http://schemas.microsoft.com/office/drawing/2015/06/chart">
            <c:ext xmlns:c16="http://schemas.microsoft.com/office/drawing/2014/chart" uri="{C3380CC4-5D6E-409C-BE32-E72D297353CC}">
              <c16:uniqueId val="{00000000-574C-4737-A469-C51D2190F3D4}"/>
            </c:ext>
          </c:extLst>
        </c:ser>
        <c:dLbls>
          <c:showLegendKey val="0"/>
          <c:showVal val="0"/>
          <c:showCatName val="0"/>
          <c:showSerName val="0"/>
          <c:showPercent val="0"/>
          <c:showBubbleSize val="0"/>
        </c:dLbls>
        <c:gapWidth val="219"/>
        <c:overlap val="-27"/>
        <c:axId val="155581280"/>
        <c:axId val="78523976"/>
      </c:barChart>
      <c:catAx>
        <c:axId val="15558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Mon" panose="020B0604020202020204" pitchFamily="34" charset="0"/>
                <a:ea typeface="+mn-ea"/>
                <a:cs typeface="Arial" panose="020B0604020202020204" pitchFamily="34" charset="0"/>
              </a:defRPr>
            </a:pPr>
            <a:endParaRPr lang="en-US"/>
          </a:p>
        </c:txPr>
        <c:crossAx val="78523976"/>
        <c:crosses val="autoZero"/>
        <c:auto val="1"/>
        <c:lblAlgn val="ctr"/>
        <c:lblOffset val="100"/>
        <c:noMultiLvlLbl val="0"/>
      </c:catAx>
      <c:valAx>
        <c:axId val="785239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555812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B01000"/>
            </a:solidFill>
            <a:ln>
              <a:noFill/>
            </a:ln>
            <a:effectLst/>
          </c:spPr>
          <c:invertIfNegative val="0"/>
          <c:dLbls>
            <c:dLbl>
              <c:idx val="1"/>
              <c:tx>
                <c:rich>
                  <a:bodyPr/>
                  <a:lstStyle/>
                  <a:p>
                    <a:r>
                      <a:rPr lang="en-US" smtClean="0"/>
                      <a:t>938</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E6D-46EC-AA3E-D87DC847124B}"/>
                </c:ext>
                <c:ext xmlns:c15="http://schemas.microsoft.com/office/drawing/2012/chart" uri="{CE6537A1-D6FC-4f65-9D91-7224C49458BB}"/>
              </c:extLst>
            </c:dLbl>
            <c:dLbl>
              <c:idx val="2"/>
              <c:tx>
                <c:rich>
                  <a:bodyPr/>
                  <a:lstStyle/>
                  <a:p>
                    <a:r>
                      <a:rPr lang="en-US" smtClean="0"/>
                      <a:t>2574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E6D-46EC-AA3E-D87DC847124B}"/>
                </c:ext>
                <c:ext xmlns:c15="http://schemas.microsoft.com/office/drawing/2012/chart" uri="{CE6537A1-D6FC-4f65-9D91-7224C49458BB}"/>
              </c:extLst>
            </c:dLbl>
            <c:dLbl>
              <c:idx val="3"/>
              <c:tx>
                <c:rich>
                  <a:bodyPr/>
                  <a:lstStyle/>
                  <a:p>
                    <a:r>
                      <a:rPr lang="en-US" smtClean="0"/>
                      <a:t>2646</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E6D-46EC-AA3E-D87DC847124B}"/>
                </c:ext>
                <c:ext xmlns:c15="http://schemas.microsoft.com/office/drawing/2012/chart" uri="{CE6537A1-D6FC-4f65-9D91-7224C49458BB}"/>
              </c:extLst>
            </c:dLbl>
            <c:dLbl>
              <c:idx val="4"/>
              <c:tx>
                <c:rich>
                  <a:bodyPr/>
                  <a:lstStyle/>
                  <a:p>
                    <a:r>
                      <a:rPr lang="en-US" smtClean="0"/>
                      <a:t>4910</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E6D-46EC-AA3E-D87DC847124B}"/>
                </c:ext>
                <c:ext xmlns:c15="http://schemas.microsoft.com/office/drawing/2012/chart" uri="{CE6537A1-D6FC-4f65-9D91-7224C49458BB}"/>
              </c:extLst>
            </c:dLbl>
            <c:dLbl>
              <c:idx val="5"/>
              <c:tx>
                <c:rich>
                  <a:bodyPr/>
                  <a:lstStyle/>
                  <a:p>
                    <a:r>
                      <a:rPr lang="en-US" smtClean="0"/>
                      <a:t>2413</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C5A-4F01-B4D6-B1E0E5F9B878}"/>
                </c:ext>
                <c:ext xmlns:c15="http://schemas.microsoft.com/office/drawing/2012/chart" uri="{CE6537A1-D6FC-4f65-9D91-7224C49458BB}"/>
              </c:extLst>
            </c:dLbl>
            <c:dLbl>
              <c:idx val="6"/>
              <c:tx>
                <c:rich>
                  <a:bodyPr/>
                  <a:lstStyle/>
                  <a:p>
                    <a:r>
                      <a:rPr lang="en-US" smtClean="0"/>
                      <a:t>2539</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5A-4F01-B4D6-B1E0E5F9B878}"/>
                </c:ext>
                <c:ext xmlns:c15="http://schemas.microsoft.com/office/drawing/2012/chart" uri="{CE6537A1-D6FC-4f65-9D91-7224C49458BB}"/>
              </c:extLst>
            </c:dLbl>
            <c:dLbl>
              <c:idx val="7"/>
              <c:tx>
                <c:rich>
                  <a:bodyPr/>
                  <a:lstStyle/>
                  <a:p>
                    <a:r>
                      <a:rPr lang="en-US" smtClean="0"/>
                      <a:t>1974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C5A-4F01-B4D6-B1E0E5F9B878}"/>
                </c:ext>
                <c:ext xmlns:c15="http://schemas.microsoft.com/office/drawing/2012/chart" uri="{CE6537A1-D6FC-4f65-9D91-7224C49458BB}"/>
              </c:extLst>
            </c:dLbl>
            <c:dLbl>
              <c:idx val="8"/>
              <c:tx>
                <c:rich>
                  <a:bodyPr/>
                  <a:lstStyle/>
                  <a:p>
                    <a:r>
                      <a:rPr lang="en-US" smtClean="0"/>
                      <a:t>17994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5A-4F01-B4D6-B1E0E5F9B87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1">
                  <c:v>Сумын төвийн баг</c:v>
                </c:pt>
                <c:pt idx="2">
                  <c:v>Сангийндалай баг</c:v>
                </c:pt>
                <c:pt idx="3">
                  <c:v>Цагаан-Овоо баг</c:v>
                </c:pt>
                <c:pt idx="4">
                  <c:v>Рашаант баг</c:v>
                </c:pt>
                <c:pt idx="5">
                  <c:v>Тэнгэлэг баг</c:v>
                </c:pt>
                <c:pt idx="6">
                  <c:v>Өнгөт баг</c:v>
                </c:pt>
                <c:pt idx="7">
                  <c:v>Цавчир баг</c:v>
                </c:pt>
                <c:pt idx="8">
                  <c:v>Бүгд</c:v>
                </c:pt>
              </c:strCache>
            </c:strRef>
          </c:cat>
          <c:val>
            <c:numRef>
              <c:f>Sheet1!$B$2:$B$10</c:f>
              <c:numCache>
                <c:formatCode>[$-10409]###\ ###\ ##0</c:formatCode>
                <c:ptCount val="9"/>
                <c:pt idx="1">
                  <c:v>100000</c:v>
                </c:pt>
                <c:pt idx="2">
                  <c:v>140000</c:v>
                </c:pt>
                <c:pt idx="3">
                  <c:v>150000</c:v>
                </c:pt>
                <c:pt idx="4">
                  <c:v>160000</c:v>
                </c:pt>
                <c:pt idx="5">
                  <c:v>120000</c:v>
                </c:pt>
                <c:pt idx="6">
                  <c:v>130000</c:v>
                </c:pt>
                <c:pt idx="7">
                  <c:v>110000</c:v>
                </c:pt>
                <c:pt idx="8">
                  <c:v>300000</c:v>
                </c:pt>
              </c:numCache>
            </c:numRef>
          </c:val>
          <c:extLst xmlns:c16r2="http://schemas.microsoft.com/office/drawing/2015/06/chart">
            <c:ext xmlns:c16="http://schemas.microsoft.com/office/drawing/2014/chart" uri="{C3380CC4-5D6E-409C-BE32-E72D297353CC}">
              <c16:uniqueId val="{00000000-FFA3-4272-B75A-E5F4AF797632}"/>
            </c:ext>
          </c:extLst>
        </c:ser>
        <c:dLbls>
          <c:dLblPos val="ctr"/>
          <c:showLegendKey val="0"/>
          <c:showVal val="1"/>
          <c:showCatName val="0"/>
          <c:showSerName val="0"/>
          <c:showPercent val="0"/>
          <c:showBubbleSize val="0"/>
        </c:dLbls>
        <c:gapWidth val="30"/>
        <c:axId val="238551424"/>
        <c:axId val="238551816"/>
      </c:barChart>
      <c:catAx>
        <c:axId val="238551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01000"/>
                </a:solidFill>
                <a:latin typeface="Arial" panose="020B0604020202020204" pitchFamily="34" charset="0"/>
                <a:ea typeface="+mn-ea"/>
                <a:cs typeface="Arial" panose="020B0604020202020204" pitchFamily="34" charset="0"/>
              </a:defRPr>
            </a:pPr>
            <a:endParaRPr lang="en-US"/>
          </a:p>
        </c:txPr>
        <c:crossAx val="238551816"/>
        <c:crosses val="autoZero"/>
        <c:auto val="1"/>
        <c:lblAlgn val="ctr"/>
        <c:lblOffset val="100"/>
        <c:noMultiLvlLbl val="0"/>
      </c:catAx>
      <c:valAx>
        <c:axId val="238551816"/>
        <c:scaling>
          <c:orientation val="minMax"/>
        </c:scaling>
        <c:delete val="1"/>
        <c:axPos val="b"/>
        <c:numFmt formatCode="[$-10409]###\ ###\ ##0" sourceLinked="1"/>
        <c:majorTickMark val="none"/>
        <c:minorTickMark val="none"/>
        <c:tickLblPos val="nextTo"/>
        <c:crossAx val="238551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33065400523602"/>
          <c:y val="0"/>
          <c:w val="0.65029482177377407"/>
          <c:h val="0.89102092796030885"/>
        </c:manualLayout>
      </c:layout>
      <c:barChart>
        <c:barDir val="bar"/>
        <c:grouping val="clustered"/>
        <c:varyColors val="0"/>
        <c:ser>
          <c:idx val="0"/>
          <c:order val="0"/>
          <c:tx>
            <c:strRef>
              <c:f>Sheet1!$B$1</c:f>
              <c:strCache>
                <c:ptCount val="1"/>
                <c:pt idx="0">
                  <c:v>Column1</c:v>
                </c:pt>
              </c:strCache>
            </c:strRef>
          </c:tx>
          <c:spPr>
            <a:solidFill>
              <a:srgbClr val="A0A0A0"/>
            </a:solidFill>
            <a:ln>
              <a:noFill/>
            </a:ln>
            <a:effectLst/>
          </c:spPr>
          <c:invertIfNegative val="0"/>
          <c:dLbls>
            <c:dLbl>
              <c:idx val="1"/>
              <c:tx>
                <c:rich>
                  <a:bodyPr/>
                  <a:lstStyle/>
                  <a:p>
                    <a:r>
                      <a:rPr lang="en-US" smtClean="0"/>
                      <a:t>8081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B8B-4887-A048-6245A15277D1}"/>
                </c:ext>
                <c:ext xmlns:c15="http://schemas.microsoft.com/office/drawing/2012/chart" uri="{CE6537A1-D6FC-4f65-9D91-7224C49458BB}"/>
              </c:extLst>
            </c:dLbl>
            <c:dLbl>
              <c:idx val="2"/>
              <c:tx>
                <c:rich>
                  <a:bodyPr/>
                  <a:lstStyle/>
                  <a:p>
                    <a:r>
                      <a:rPr lang="en-US" smtClean="0"/>
                      <a:t>38003</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B8B-4887-A048-6245A15277D1}"/>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3B8B-4887-A048-6245A15277D1}"/>
                </c:ext>
                <c:ext xmlns:c15="http://schemas.microsoft.com/office/drawing/2012/chart" uri="{CE6537A1-D6FC-4f65-9D91-7224C49458BB}"/>
              </c:extLst>
            </c:dLbl>
            <c:dLbl>
              <c:idx val="4"/>
              <c:tx>
                <c:rich>
                  <a:bodyPr/>
                  <a:lstStyle/>
                  <a:p>
                    <a:r>
                      <a:rPr lang="en-US" dirty="0" smtClean="0"/>
                      <a:t>68356</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B8B-4887-A048-6245A15277D1}"/>
                </c:ext>
                <c:ext xmlns:c15="http://schemas.microsoft.com/office/drawing/2012/chart" uri="{CE6537A1-D6FC-4f65-9D91-7224C49458BB}"/>
              </c:extLst>
            </c:dLbl>
            <c:dLbl>
              <c:idx val="5"/>
              <c:tx>
                <c:rich>
                  <a:bodyPr/>
                  <a:lstStyle/>
                  <a:p>
                    <a:r>
                      <a:rPr lang="en-US" dirty="0" smtClean="0"/>
                      <a:t>32896</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942-4EB2-9B72-A646302BD497}"/>
                </c:ext>
                <c:ext xmlns:c15="http://schemas.microsoft.com/office/drawing/2012/chart" uri="{CE6537A1-D6FC-4f65-9D91-7224C49458BB}"/>
              </c:extLst>
            </c:dLbl>
            <c:dLbl>
              <c:idx val="6"/>
              <c:tx>
                <c:rich>
                  <a:bodyPr/>
                  <a:lstStyle/>
                  <a:p>
                    <a:r>
                      <a:rPr lang="en-US" smtClean="0"/>
                      <a:t>37824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942-4EB2-9B72-A646302BD497}"/>
                </c:ext>
                <c:ext xmlns:c15="http://schemas.microsoft.com/office/drawing/2012/chart" uri="{CE6537A1-D6FC-4f65-9D91-7224C49458BB}"/>
              </c:extLst>
            </c:dLbl>
            <c:dLbl>
              <c:idx val="7"/>
              <c:tx>
                <c:rich>
                  <a:bodyPr/>
                  <a:lstStyle/>
                  <a:p>
                    <a:r>
                      <a:rPr lang="en-US" smtClean="0"/>
                      <a:t>32371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942-4EB2-9B72-A646302BD49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1">
                  <c:v>Сумын төвийн баг</c:v>
                </c:pt>
                <c:pt idx="2">
                  <c:v>Сангийндалай баг</c:v>
                </c:pt>
                <c:pt idx="3">
                  <c:v>Цагаан-Овоо баг</c:v>
                </c:pt>
                <c:pt idx="4">
                  <c:v>Рашаант баг</c:v>
                </c:pt>
                <c:pt idx="5">
                  <c:v>Тэнгэлэг баг</c:v>
                </c:pt>
                <c:pt idx="6">
                  <c:v>Өнгөт баг</c:v>
                </c:pt>
                <c:pt idx="7">
                  <c:v>Цавчир баг</c:v>
                </c:pt>
                <c:pt idx="8">
                  <c:v>Бүгд</c:v>
                </c:pt>
              </c:strCache>
            </c:strRef>
          </c:cat>
          <c:val>
            <c:numRef>
              <c:f>Sheet1!$B$2:$B$10</c:f>
              <c:numCache>
                <c:formatCode>General</c:formatCode>
                <c:ptCount val="9"/>
                <c:pt idx="1">
                  <c:v>100000</c:v>
                </c:pt>
                <c:pt idx="2">
                  <c:v>150000</c:v>
                </c:pt>
                <c:pt idx="3">
                  <c:v>160000</c:v>
                </c:pt>
                <c:pt idx="4">
                  <c:v>170000</c:v>
                </c:pt>
                <c:pt idx="5">
                  <c:v>130000</c:v>
                </c:pt>
                <c:pt idx="6">
                  <c:v>140000</c:v>
                </c:pt>
                <c:pt idx="7">
                  <c:v>120000</c:v>
                </c:pt>
                <c:pt idx="8">
                  <c:v>238410</c:v>
                </c:pt>
              </c:numCache>
            </c:numRef>
          </c:val>
          <c:extLst xmlns:c16r2="http://schemas.microsoft.com/office/drawing/2015/06/chart">
            <c:ext xmlns:c16="http://schemas.microsoft.com/office/drawing/2014/chart" uri="{C3380CC4-5D6E-409C-BE32-E72D297353CC}">
              <c16:uniqueId val="{00000000-906E-431E-B824-FED967E7CFAE}"/>
            </c:ext>
          </c:extLst>
        </c:ser>
        <c:dLbls>
          <c:dLblPos val="ctr"/>
          <c:showLegendKey val="0"/>
          <c:showVal val="1"/>
          <c:showCatName val="0"/>
          <c:showSerName val="0"/>
          <c:showPercent val="0"/>
          <c:showBubbleSize val="0"/>
        </c:dLbls>
        <c:gapWidth val="30"/>
        <c:axId val="155784352"/>
        <c:axId val="238552992"/>
      </c:barChart>
      <c:catAx>
        <c:axId val="155784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A0A0A0"/>
                </a:solidFill>
                <a:latin typeface="Arial" panose="020B0604020202020204" pitchFamily="34" charset="0"/>
                <a:ea typeface="+mn-ea"/>
                <a:cs typeface="Arial" panose="020B0604020202020204" pitchFamily="34" charset="0"/>
              </a:defRPr>
            </a:pPr>
            <a:endParaRPr lang="en-US"/>
          </a:p>
        </c:txPr>
        <c:crossAx val="238552992"/>
        <c:crosses val="autoZero"/>
        <c:auto val="1"/>
        <c:lblAlgn val="ctr"/>
        <c:lblOffset val="100"/>
        <c:noMultiLvlLbl val="0"/>
      </c:catAx>
      <c:valAx>
        <c:axId val="238552992"/>
        <c:scaling>
          <c:orientation val="minMax"/>
        </c:scaling>
        <c:delete val="1"/>
        <c:axPos val="b"/>
        <c:numFmt formatCode="General" sourceLinked="1"/>
        <c:majorTickMark val="none"/>
        <c:minorTickMark val="none"/>
        <c:tickLblPos val="nextTo"/>
        <c:crossAx val="155784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FFB000"/>
            </a:solidFill>
            <a:ln>
              <a:noFill/>
            </a:ln>
            <a:effectLst/>
          </c:spPr>
          <c:invertIfNegative val="0"/>
          <c:dLbls>
            <c:dLbl>
              <c:idx val="0"/>
              <c:tx>
                <c:rich>
                  <a:bodyPr/>
                  <a:lstStyle/>
                  <a:p>
                    <a:r>
                      <a:rPr lang="en-US" smtClean="0"/>
                      <a:t>128 860</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395-4EE0-8840-A0F5F8BE7E51}"/>
                </c:ext>
                <c:ext xmlns:c15="http://schemas.microsoft.com/office/drawing/2012/chart" uri="{CE6537A1-D6FC-4f65-9D91-7224C49458BB}"/>
              </c:extLst>
            </c:dLbl>
            <c:dLbl>
              <c:idx val="1"/>
              <c:tx>
                <c:rich>
                  <a:bodyPr/>
                  <a:lstStyle/>
                  <a:p>
                    <a:r>
                      <a:rPr lang="en-US" dirty="0" smtClean="0"/>
                      <a:t>10453</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395-4EE0-8840-A0F5F8BE7E51}"/>
                </c:ext>
                <c:ext xmlns:c15="http://schemas.microsoft.com/office/drawing/2012/chart" uri="{CE6537A1-D6FC-4f65-9D91-7224C49458BB}"/>
              </c:extLst>
            </c:dLbl>
            <c:dLbl>
              <c:idx val="2"/>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r>
                      <a:rPr lang="en-US" sz="1200" dirty="0" smtClean="0"/>
                      <a:t>37401</a:t>
                    </a:r>
                    <a:endParaRPr lang="en-US" sz="1200" dirty="0"/>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395-4EE0-8840-A0F5F8BE7E51}"/>
                </c:ext>
                <c:ext xmlns:c15="http://schemas.microsoft.com/office/drawing/2012/chart" uri="{CE6537A1-D6FC-4f65-9D91-7224C49458BB}">
                  <c15:spPr xmlns:c15="http://schemas.microsoft.com/office/drawing/2012/chart">
                    <a:prstGeom prst="rect">
                      <a:avLst/>
                    </a:prstGeom>
                  </c15:spPr>
                </c:ext>
              </c:extLst>
            </c:dLbl>
            <c:dLbl>
              <c:idx val="3"/>
              <c:layout>
                <c:manualLayout>
                  <c:x val="-0.32707417816497525"/>
                  <c:y val="4.9535941836223252E-3"/>
                </c:manualLayout>
              </c:layout>
              <c:tx>
                <c:rich>
                  <a:bodyPr/>
                  <a:lstStyle/>
                  <a:p>
                    <a:r>
                      <a:rPr lang="en-US" dirty="0" smtClean="0"/>
                      <a:t>43429</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395-4EE0-8840-A0F5F8BE7E51}"/>
                </c:ext>
                <c:ext xmlns:c15="http://schemas.microsoft.com/office/drawing/2012/chart" uri="{CE6537A1-D6FC-4f65-9D91-7224C49458BB}">
                  <c15:layout>
                    <c:manualLayout>
                      <c:w val="0.20891158419426198"/>
                      <c:h val="0.24272611499749394"/>
                    </c:manualLayout>
                  </c15:layout>
                </c:ext>
              </c:extLst>
            </c:dLbl>
            <c:dLbl>
              <c:idx val="4"/>
              <c:tx>
                <c:rich>
                  <a:bodyPr/>
                  <a:lstStyle/>
                  <a:p>
                    <a:r>
                      <a:rPr lang="en-US" smtClean="0"/>
                      <a:t>48912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395-4EE0-8840-A0F5F8BE7E51}"/>
                </c:ext>
                <c:ext xmlns:c15="http://schemas.microsoft.com/office/drawing/2012/chart" uri="{CE6537A1-D6FC-4f65-9D91-7224C49458BB}"/>
              </c:extLst>
            </c:dLbl>
            <c:dLbl>
              <c:idx val="5"/>
              <c:tx>
                <c:rich>
                  <a:bodyPr/>
                  <a:lstStyle/>
                  <a:p>
                    <a:r>
                      <a:rPr lang="en-US" smtClean="0"/>
                      <a:t>28922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DBF-4A6A-9F6F-E7AF1658F759}"/>
                </c:ext>
                <c:ext xmlns:c15="http://schemas.microsoft.com/office/drawing/2012/chart" uri="{CE6537A1-D6FC-4f65-9D91-7224C49458BB}"/>
              </c:extLst>
            </c:dLbl>
            <c:dLbl>
              <c:idx val="6"/>
              <c:tx>
                <c:rich>
                  <a:bodyPr/>
                  <a:lstStyle/>
                  <a:p>
                    <a:r>
                      <a:rPr lang="en-US" smtClean="0"/>
                      <a:t>39094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DBF-4A6A-9F6F-E7AF1658F759}"/>
                </c:ext>
                <c:ext xmlns:c15="http://schemas.microsoft.com/office/drawing/2012/chart" uri="{CE6537A1-D6FC-4f65-9D91-7224C49458BB}"/>
              </c:extLst>
            </c:dLbl>
            <c:dLbl>
              <c:idx val="7"/>
              <c:tx>
                <c:rich>
                  <a:bodyPr/>
                  <a:lstStyle/>
                  <a:p>
                    <a:r>
                      <a:rPr lang="en-US" smtClean="0"/>
                      <a:t>30199</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DBF-4A6A-9F6F-E7AF1658F759}"/>
                </c:ext>
                <c:ext xmlns:c15="http://schemas.microsoft.com/office/drawing/2012/chart" uri="{CE6537A1-D6FC-4f65-9D91-7224C49458BB}"/>
              </c:extLst>
            </c:dLbl>
            <c:dLbl>
              <c:idx val="8"/>
              <c:layout>
                <c:manualLayout>
                  <c:x val="-0.3065887698667869"/>
                  <c:y val="-2.657026748180042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238410</a:t>
                    </a:r>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DBF-4A6A-9F6F-E7AF1658F759}"/>
                </c:ext>
                <c:ext xmlns:c15="http://schemas.microsoft.com/office/drawing/2012/chart" uri="{CE6537A1-D6FC-4f65-9D91-7224C49458BB}">
                  <c15:layout>
                    <c:manualLayout>
                      <c:w val="0.21147885528818428"/>
                      <c:h val="0.18958519964014753"/>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1">
                  <c:v>Сумын төвийн баг</c:v>
                </c:pt>
                <c:pt idx="2">
                  <c:v>Сангийндалай баг</c:v>
                </c:pt>
                <c:pt idx="3">
                  <c:v>Цагаан-Овоо баг</c:v>
                </c:pt>
                <c:pt idx="4">
                  <c:v>Рашаант баг</c:v>
                </c:pt>
                <c:pt idx="5">
                  <c:v>Тэнгэлэг баг</c:v>
                </c:pt>
                <c:pt idx="6">
                  <c:v>Өнгөт баг</c:v>
                </c:pt>
                <c:pt idx="7">
                  <c:v>Цавчир баг</c:v>
                </c:pt>
                <c:pt idx="8">
                  <c:v>Бүгд</c:v>
                </c:pt>
              </c:strCache>
            </c:strRef>
          </c:cat>
          <c:val>
            <c:numRef>
              <c:f>Sheet1!$B$2:$B$10</c:f>
              <c:numCache>
                <c:formatCode>General</c:formatCode>
                <c:ptCount val="9"/>
                <c:pt idx="1">
                  <c:v>110000</c:v>
                </c:pt>
                <c:pt idx="2">
                  <c:v>150000</c:v>
                </c:pt>
                <c:pt idx="3">
                  <c:v>170000</c:v>
                </c:pt>
                <c:pt idx="4">
                  <c:v>180000</c:v>
                </c:pt>
                <c:pt idx="5">
                  <c:v>130000</c:v>
                </c:pt>
                <c:pt idx="6">
                  <c:v>160000</c:v>
                </c:pt>
                <c:pt idx="7">
                  <c:v>140000</c:v>
                </c:pt>
                <c:pt idx="8">
                  <c:v>245710</c:v>
                </c:pt>
              </c:numCache>
            </c:numRef>
          </c:val>
          <c:extLst xmlns:c16r2="http://schemas.microsoft.com/office/drawing/2015/06/chart">
            <c:ext xmlns:c16="http://schemas.microsoft.com/office/drawing/2014/chart" uri="{C3380CC4-5D6E-409C-BE32-E72D297353CC}">
              <c16:uniqueId val="{00000000-3A58-457C-949A-C077488EF316}"/>
            </c:ext>
          </c:extLst>
        </c:ser>
        <c:dLbls>
          <c:dLblPos val="ctr"/>
          <c:showLegendKey val="0"/>
          <c:showVal val="1"/>
          <c:showCatName val="0"/>
          <c:showSerName val="0"/>
          <c:showPercent val="0"/>
          <c:showBubbleSize val="0"/>
        </c:dLbls>
        <c:gapWidth val="30"/>
        <c:axId val="238552600"/>
        <c:axId val="238553776"/>
      </c:barChart>
      <c:catAx>
        <c:axId val="238552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B000"/>
                </a:solidFill>
                <a:latin typeface="Arial" panose="020B0604020202020204" pitchFamily="34" charset="0"/>
                <a:ea typeface="+mn-ea"/>
                <a:cs typeface="Arial" panose="020B0604020202020204" pitchFamily="34" charset="0"/>
              </a:defRPr>
            </a:pPr>
            <a:endParaRPr lang="en-US"/>
          </a:p>
        </c:txPr>
        <c:crossAx val="238553776"/>
        <c:crosses val="autoZero"/>
        <c:auto val="1"/>
        <c:lblAlgn val="ctr"/>
        <c:lblOffset val="100"/>
        <c:noMultiLvlLbl val="0"/>
      </c:catAx>
      <c:valAx>
        <c:axId val="238553776"/>
        <c:scaling>
          <c:orientation val="minMax"/>
        </c:scaling>
        <c:delete val="1"/>
        <c:axPos val="b"/>
        <c:numFmt formatCode="General" sourceLinked="1"/>
        <c:majorTickMark val="none"/>
        <c:minorTickMark val="none"/>
        <c:tickLblPos val="nextTo"/>
        <c:crossAx val="238552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30508984617551E-2"/>
          <c:y val="5.7391141141141133E-2"/>
          <c:w val="0.58233888888888885"/>
          <c:h val="0.62955555555555553"/>
        </c:manualLayout>
      </c:layout>
      <c:pieChart>
        <c:varyColors val="1"/>
        <c:ser>
          <c:idx val="0"/>
          <c:order val="0"/>
          <c:tx>
            <c:strRef>
              <c:f>Sheet1!$B$1</c:f>
              <c:strCache>
                <c:ptCount val="1"/>
                <c:pt idx="0">
                  <c:v>Column1</c:v>
                </c:pt>
              </c:strCache>
            </c:strRef>
          </c:tx>
          <c:spPr>
            <a:solidFill>
              <a:schemeClr val="accent4"/>
            </a:solidFill>
            <a:ln w="6350"/>
          </c:spPr>
          <c:dPt>
            <c:idx val="0"/>
            <c:bubble3D val="0"/>
            <c:explosion val="20"/>
            <c:spPr>
              <a:solidFill>
                <a:schemeClr val="accent4"/>
              </a:solidFill>
              <a:ln w="6350">
                <a:solidFill>
                  <a:schemeClr val="lt1"/>
                </a:solidFill>
              </a:ln>
              <a:effectLst/>
            </c:spPr>
            <c:extLst xmlns:c16r2="http://schemas.microsoft.com/office/drawing/2015/06/chart">
              <c:ext xmlns:c16="http://schemas.microsoft.com/office/drawing/2014/chart" uri="{C3380CC4-5D6E-409C-BE32-E72D297353CC}">
                <c16:uniqueId val="{00000001-DA83-41A6-A5E7-38729126F83D}"/>
              </c:ext>
            </c:extLst>
          </c:dPt>
          <c:dPt>
            <c:idx val="1"/>
            <c:bubble3D val="0"/>
            <c:spPr>
              <a:solidFill>
                <a:schemeClr val="accent1"/>
              </a:solidFill>
              <a:ln w="6350">
                <a:solidFill>
                  <a:schemeClr val="lt1"/>
                </a:solidFill>
              </a:ln>
              <a:effectLst/>
            </c:spPr>
            <c:extLst xmlns:c16r2="http://schemas.microsoft.com/office/drawing/2015/06/chart">
              <c:ext xmlns:c16="http://schemas.microsoft.com/office/drawing/2014/chart" uri="{C3380CC4-5D6E-409C-BE32-E72D297353CC}">
                <c16:uniqueId val="{00000003-DA83-41A6-A5E7-38729126F83D}"/>
              </c:ext>
            </c:extLst>
          </c:dPt>
          <c:dLbls>
            <c:dLbl>
              <c:idx val="0"/>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114</a:t>
                    </a:r>
                    <a:endParaRPr lang="en-US" dirty="0"/>
                  </a:p>
                </c:rich>
              </c:tx>
              <c:spPr>
                <a:noFill/>
                <a:ln>
                  <a:noFill/>
                </a:ln>
                <a:effectLst/>
              </c:spPr>
              <c:txPr>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83-41A6-A5E7-38729126F83D}"/>
                </c:ext>
                <c:ext xmlns:c15="http://schemas.microsoft.com/office/drawing/2012/chart" uri="{CE6537A1-D6FC-4f65-9D91-7224C49458BB}">
                  <c15:spPr xmlns:c15="http://schemas.microsoft.com/office/drawing/2012/chart">
                    <a:prstGeom prst="rect">
                      <a:avLst/>
                    </a:prstGeom>
                    <a:noFill/>
                    <a:ln>
                      <a:noFill/>
                    </a:ln>
                  </c15:spPr>
                </c:ext>
              </c:extLst>
            </c:dLbl>
            <c:dLbl>
              <c:idx val="1"/>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114</a:t>
                    </a:r>
                    <a:endParaRPr lang="en-US" dirty="0"/>
                  </a:p>
                </c:rich>
              </c:tx>
              <c:spPr>
                <a:noFill/>
                <a:ln>
                  <a:noFill/>
                </a:ln>
                <a:effectLst/>
              </c:spPr>
              <c:txPr>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83-41A6-A5E7-38729126F83D}"/>
                </c:ex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ЕБС-д суралцагчдаас дотуур байранд суух хүсэлт гаргасан</c:v>
                </c:pt>
                <c:pt idx="1">
                  <c:v>Амьдарч буй хүүхэд</c:v>
                </c:pt>
              </c:strCache>
            </c:strRef>
          </c:cat>
          <c:val>
            <c:numRef>
              <c:f>Sheet1!$B$2:$B$3</c:f>
              <c:numCache>
                <c:formatCode>General</c:formatCode>
                <c:ptCount val="2"/>
                <c:pt idx="0">
                  <c:v>133</c:v>
                </c:pt>
                <c:pt idx="1">
                  <c:v>133</c:v>
                </c:pt>
              </c:numCache>
            </c:numRef>
          </c:val>
          <c:extLst xmlns:c16r2="http://schemas.microsoft.com/office/drawing/2015/06/chart">
            <c:ext xmlns:c16="http://schemas.microsoft.com/office/drawing/2014/chart" uri="{C3380CC4-5D6E-409C-BE32-E72D297353CC}">
              <c16:uniqueId val="{00000004-DA83-41A6-A5E7-38729126F83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7464226170118338"/>
          <c:y val="0.62990556218814098"/>
          <c:w val="0.42535773829881673"/>
          <c:h val="0.3686837379210417"/>
        </c:manualLayout>
      </c:layout>
      <c:overlay val="0"/>
      <c:spPr>
        <a:noFill/>
        <a:ln>
          <a:noFill/>
        </a:ln>
        <a:effectLst/>
      </c:spPr>
      <c:txPr>
        <a:bodyPr rot="0" spcFirstLastPara="1" vertOverflow="ellipsis" vert="horz" wrap="square" anchor="ctr" anchorCtr="1"/>
        <a:lstStyle/>
        <a:p>
          <a:pPr>
            <a:defRPr sz="500" b="0"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mn-MN" sz="1200"/>
              <a:t>Төрөлт, нас баралт</a:t>
            </a:r>
            <a:r>
              <a:rPr lang="en-US" sz="1200"/>
              <a:t>/2009-2018/</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Sheet1!$A$3</c:f>
              <c:strCache>
                <c:ptCount val="1"/>
                <c:pt idx="0">
                  <c:v>Төрөлт</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Sheet1!$B$3:$K$3</c:f>
              <c:numCache>
                <c:formatCode>General</c:formatCode>
                <c:ptCount val="10"/>
                <c:pt idx="0">
                  <c:v>171</c:v>
                </c:pt>
                <c:pt idx="1">
                  <c:v>135</c:v>
                </c:pt>
                <c:pt idx="2">
                  <c:v>105</c:v>
                </c:pt>
                <c:pt idx="3">
                  <c:v>98</c:v>
                </c:pt>
                <c:pt idx="4">
                  <c:v>140</c:v>
                </c:pt>
                <c:pt idx="5">
                  <c:v>126</c:v>
                </c:pt>
                <c:pt idx="6">
                  <c:v>153</c:v>
                </c:pt>
                <c:pt idx="7">
                  <c:v>143</c:v>
                </c:pt>
                <c:pt idx="8">
                  <c:v>144</c:v>
                </c:pt>
                <c:pt idx="9">
                  <c:v>152</c:v>
                </c:pt>
              </c:numCache>
            </c:numRef>
          </c:val>
          <c:smooth val="0"/>
        </c:ser>
        <c:ser>
          <c:idx val="1"/>
          <c:order val="1"/>
          <c:tx>
            <c:strRef>
              <c:f>Sheet1!$A$4</c:f>
              <c:strCache>
                <c:ptCount val="1"/>
                <c:pt idx="0">
                  <c:v>Нас баралт</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Sheet1!$B$4:$K$4</c:f>
              <c:numCache>
                <c:formatCode>General</c:formatCode>
                <c:ptCount val="10"/>
                <c:pt idx="0">
                  <c:v>36</c:v>
                </c:pt>
                <c:pt idx="1">
                  <c:v>32</c:v>
                </c:pt>
                <c:pt idx="2">
                  <c:v>45</c:v>
                </c:pt>
                <c:pt idx="3">
                  <c:v>26</c:v>
                </c:pt>
                <c:pt idx="4">
                  <c:v>35</c:v>
                </c:pt>
                <c:pt idx="5">
                  <c:v>32</c:v>
                </c:pt>
                <c:pt idx="6">
                  <c:v>40</c:v>
                </c:pt>
                <c:pt idx="7">
                  <c:v>39</c:v>
                </c:pt>
                <c:pt idx="8">
                  <c:v>33</c:v>
                </c:pt>
                <c:pt idx="9">
                  <c:v>36</c:v>
                </c:pt>
              </c:numCache>
            </c:numRef>
          </c:val>
          <c:smooth val="0"/>
        </c:ser>
        <c:dLbls>
          <c:dLblPos val="ctr"/>
          <c:showLegendKey val="0"/>
          <c:showVal val="1"/>
          <c:showCatName val="0"/>
          <c:showSerName val="0"/>
          <c:showPercent val="0"/>
          <c:showBubbleSize val="0"/>
        </c:dLbls>
        <c:marker val="1"/>
        <c:smooth val="0"/>
        <c:axId val="156793568"/>
        <c:axId val="129916856"/>
      </c:lineChart>
      <c:catAx>
        <c:axId val="1567935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29916856"/>
        <c:crosses val="autoZero"/>
        <c:auto val="1"/>
        <c:lblAlgn val="ctr"/>
        <c:lblOffset val="100"/>
        <c:noMultiLvlLbl val="0"/>
      </c:catAx>
      <c:valAx>
        <c:axId val="129916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67935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PowerPoint]Sheet1'!$A$2</c:f>
              <c:strCache>
                <c:ptCount val="1"/>
                <c:pt idx="0">
                  <c:v>Малтай өрх</c:v>
                </c:pt>
              </c:strCache>
            </c:strRef>
          </c:tx>
          <c:spPr>
            <a:solidFill>
              <a:schemeClr val="accent1"/>
            </a:solidFill>
            <a:ln>
              <a:noFill/>
            </a:ln>
            <a:effectLst/>
          </c:spPr>
          <c:invertIfNegative val="0"/>
          <c:dLbls>
            <c:dLbl>
              <c:idx val="0"/>
              <c:tx>
                <c:rich>
                  <a:bodyPr/>
                  <a:lstStyle/>
                  <a:p>
                    <a:r>
                      <a:rPr lang="en-US" sz="800" dirty="0" smtClean="0"/>
                      <a:t>1460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893-4693-8ADA-BDC57181A614}"/>
                </c:ext>
                <c:ext xmlns:c15="http://schemas.microsoft.com/office/drawing/2012/chart" uri="{CE6537A1-D6FC-4f65-9D91-7224C49458BB}"/>
              </c:extLst>
            </c:dLbl>
            <c:dLbl>
              <c:idx val="1"/>
              <c:tx>
                <c:rich>
                  <a:bodyPr/>
                  <a:lstStyle/>
                  <a:p>
                    <a:r>
                      <a:rPr lang="en-US" sz="800" smtClean="0"/>
                      <a:t>1230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893-4693-8ADA-BDC57181A614}"/>
                </c:ext>
                <c:ext xmlns:c15="http://schemas.microsoft.com/office/drawing/2012/chart" uri="{CE6537A1-D6FC-4f65-9D91-7224C49458BB}"/>
              </c:extLst>
            </c:dLbl>
            <c:dLbl>
              <c:idx val="2"/>
              <c:tx>
                <c:rich>
                  <a:bodyPr/>
                  <a:lstStyle/>
                  <a:p>
                    <a:r>
                      <a:rPr lang="en-US" sz="800" smtClean="0"/>
                      <a:t>1200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893-4693-8ADA-BDC57181A614}"/>
                </c:ext>
                <c:ext xmlns:c15="http://schemas.microsoft.com/office/drawing/2012/chart" uri="{CE6537A1-D6FC-4f65-9D91-7224C49458BB}"/>
              </c:extLst>
            </c:dLbl>
            <c:dLbl>
              <c:idx val="3"/>
              <c:tx>
                <c:rich>
                  <a:bodyPr/>
                  <a:lstStyle/>
                  <a:p>
                    <a:r>
                      <a:rPr lang="en-US" sz="800" smtClean="0"/>
                      <a:t>1184</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893-4693-8ADA-BDC57181A614}"/>
                </c:ext>
                <c:ext xmlns:c15="http://schemas.microsoft.com/office/drawing/2012/chart" uri="{CE6537A1-D6FC-4f65-9D91-7224C49458BB}"/>
              </c:extLst>
            </c:dLbl>
            <c:dLbl>
              <c:idx val="4"/>
              <c:tx>
                <c:rich>
                  <a:bodyPr/>
                  <a:lstStyle/>
                  <a:p>
                    <a:r>
                      <a:rPr lang="en-US" sz="800" smtClean="0"/>
                      <a:t>1192</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893-4693-8ADA-BDC57181A614}"/>
                </c:ext>
                <c:ext xmlns:c15="http://schemas.microsoft.com/office/drawing/2012/chart" uri="{CE6537A1-D6FC-4f65-9D91-7224C49458BB}"/>
              </c:extLst>
            </c:dLbl>
            <c:dLbl>
              <c:idx val="5"/>
              <c:tx>
                <c:rich>
                  <a:bodyPr/>
                  <a:lstStyle/>
                  <a:p>
                    <a:r>
                      <a:rPr lang="en-US" sz="800" smtClean="0"/>
                      <a:t>1204</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893-4693-8ADA-BDC57181A614}"/>
                </c:ext>
                <c:ext xmlns:c15="http://schemas.microsoft.com/office/drawing/2012/chart" uri="{CE6537A1-D6FC-4f65-9D91-7224C49458BB}"/>
              </c:extLst>
            </c:dLbl>
            <c:dLbl>
              <c:idx val="6"/>
              <c:tx>
                <c:rich>
                  <a:bodyPr/>
                  <a:lstStyle/>
                  <a:p>
                    <a:r>
                      <a:rPr lang="en-US" sz="800" dirty="0" smtClean="0"/>
                      <a:t>1234</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8893-4693-8ADA-BDC57181A614}"/>
                </c:ext>
                <c:ext xmlns:c15="http://schemas.microsoft.com/office/drawing/2012/chart" uri="{CE6537A1-D6FC-4f65-9D91-7224C49458BB}"/>
              </c:extLst>
            </c:dLbl>
            <c:dLbl>
              <c:idx val="7"/>
              <c:tx>
                <c:rich>
                  <a:bodyPr/>
                  <a:lstStyle/>
                  <a:p>
                    <a:r>
                      <a:rPr lang="en-US" sz="800" smtClean="0"/>
                      <a:t>1315</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893-4693-8ADA-BDC57181A614}"/>
                </c:ext>
                <c:ext xmlns:c15="http://schemas.microsoft.com/office/drawing/2012/chart" uri="{CE6537A1-D6FC-4f65-9D91-7224C49458BB}"/>
              </c:extLst>
            </c:dLbl>
            <c:dLbl>
              <c:idx val="8"/>
              <c:tx>
                <c:rich>
                  <a:bodyPr/>
                  <a:lstStyle/>
                  <a:p>
                    <a:r>
                      <a:rPr lang="en-US" sz="800" smtClean="0"/>
                      <a:t>1350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8893-4693-8ADA-BDC57181A614}"/>
                </c:ext>
                <c:ext xmlns:c15="http://schemas.microsoft.com/office/drawing/2012/chart" uri="{CE6537A1-D6FC-4f65-9D91-7224C49458BB}"/>
              </c:extLst>
            </c:dLbl>
            <c:dLbl>
              <c:idx val="9"/>
              <c:tx>
                <c:rich>
                  <a:bodyPr/>
                  <a:lstStyle/>
                  <a:p>
                    <a:r>
                      <a:rPr lang="en-US" sz="800" smtClean="0"/>
                      <a:t>1385</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8893-4693-8ADA-BDC57181A61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'[Chart in Microsoft PowerPoint]Sheet1'!$B$1:$K$1</c:f>
              <c:strCache>
                <c:ptCount val="10"/>
                <c:pt idx="0">
                  <c:v>2009 он</c:v>
                </c:pt>
                <c:pt idx="1">
                  <c:v>2010 он</c:v>
                </c:pt>
                <c:pt idx="2">
                  <c:v>2011 он</c:v>
                </c:pt>
                <c:pt idx="3">
                  <c:v>2012 он</c:v>
                </c:pt>
                <c:pt idx="4">
                  <c:v>2013 он</c:v>
                </c:pt>
                <c:pt idx="5">
                  <c:v>2014 он</c:v>
                </c:pt>
                <c:pt idx="6">
                  <c:v>2015 он</c:v>
                </c:pt>
                <c:pt idx="7">
                  <c:v>2016 он</c:v>
                </c:pt>
                <c:pt idx="8">
                  <c:v>2017 он</c:v>
                </c:pt>
                <c:pt idx="9">
                  <c:v>2018 он</c:v>
                </c:pt>
              </c:strCache>
            </c:strRef>
          </c:cat>
          <c:val>
            <c:numRef>
              <c:f>'[Chart in Microsoft PowerPoint]Sheet1'!$B$2:$K$2</c:f>
              <c:numCache>
                <c:formatCode>General</c:formatCode>
                <c:ptCount val="10"/>
                <c:pt idx="0">
                  <c:v>427</c:v>
                </c:pt>
                <c:pt idx="1">
                  <c:v>378</c:v>
                </c:pt>
                <c:pt idx="2">
                  <c:v>364</c:v>
                </c:pt>
                <c:pt idx="3">
                  <c:v>348</c:v>
                </c:pt>
                <c:pt idx="4">
                  <c:v>351</c:v>
                </c:pt>
                <c:pt idx="5">
                  <c:v>362</c:v>
                </c:pt>
                <c:pt idx="6">
                  <c:v>377</c:v>
                </c:pt>
                <c:pt idx="7">
                  <c:v>313</c:v>
                </c:pt>
                <c:pt idx="8">
                  <c:v>426</c:v>
                </c:pt>
                <c:pt idx="9">
                  <c:v>435</c:v>
                </c:pt>
              </c:numCache>
            </c:numRef>
          </c:val>
          <c:extLst xmlns:c16r2="http://schemas.microsoft.com/office/drawing/2015/06/chart">
            <c:ext xmlns:c16="http://schemas.microsoft.com/office/drawing/2014/chart" uri="{C3380CC4-5D6E-409C-BE32-E72D297353CC}">
              <c16:uniqueId val="{00000000-34E6-4912-B6DE-5EC1AF1DA4E4}"/>
            </c:ext>
          </c:extLst>
        </c:ser>
        <c:ser>
          <c:idx val="1"/>
          <c:order val="1"/>
          <c:tx>
            <c:strRef>
              <c:f>'[Chart in Microsoft PowerPoint]Sheet1'!$A$3</c:f>
              <c:strCache>
                <c:ptCount val="1"/>
                <c:pt idx="0">
                  <c:v>Малчин өрх</c:v>
                </c:pt>
              </c:strCache>
            </c:strRef>
          </c:tx>
          <c:spPr>
            <a:solidFill>
              <a:schemeClr val="accent2"/>
            </a:solidFill>
            <a:ln>
              <a:noFill/>
            </a:ln>
            <a:effectLst/>
          </c:spPr>
          <c:invertIfNegative val="0"/>
          <c:dLbls>
            <c:dLbl>
              <c:idx val="0"/>
              <c:tx>
                <c:rich>
                  <a:bodyPr/>
                  <a:lstStyle/>
                  <a:p>
                    <a:r>
                      <a:rPr lang="en-US" sz="800" smtClean="0"/>
                      <a:t>1277</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893-4693-8ADA-BDC57181A614}"/>
                </c:ext>
                <c:ext xmlns:c15="http://schemas.microsoft.com/office/drawing/2012/chart" uri="{CE6537A1-D6FC-4f65-9D91-7224C49458BB}"/>
              </c:extLst>
            </c:dLbl>
            <c:dLbl>
              <c:idx val="1"/>
              <c:tx>
                <c:rich>
                  <a:bodyPr/>
                  <a:lstStyle/>
                  <a:p>
                    <a:r>
                      <a:rPr lang="en-US" sz="800" smtClean="0"/>
                      <a:t>1046</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893-4693-8ADA-BDC57181A614}"/>
                </c:ext>
                <c:ext xmlns:c15="http://schemas.microsoft.com/office/drawing/2012/chart" uri="{CE6537A1-D6FC-4f65-9D91-7224C49458BB}"/>
              </c:extLst>
            </c:dLbl>
            <c:dLbl>
              <c:idx val="2"/>
              <c:tx>
                <c:rich>
                  <a:bodyPr/>
                  <a:lstStyle/>
                  <a:p>
                    <a:r>
                      <a:rPr lang="en-US" sz="800" smtClean="0"/>
                      <a:t>996</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893-4693-8ADA-BDC57181A614}"/>
                </c:ext>
                <c:ext xmlns:c15="http://schemas.microsoft.com/office/drawing/2012/chart" uri="{CE6537A1-D6FC-4f65-9D91-7224C49458BB}"/>
              </c:extLst>
            </c:dLbl>
            <c:dLbl>
              <c:idx val="3"/>
              <c:tx>
                <c:rich>
                  <a:bodyPr/>
                  <a:lstStyle/>
                  <a:p>
                    <a:r>
                      <a:rPr lang="en-US" sz="800" dirty="0" smtClean="0"/>
                      <a:t>980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893-4693-8ADA-BDC57181A614}"/>
                </c:ext>
                <c:ext xmlns:c15="http://schemas.microsoft.com/office/drawing/2012/chart" uri="{CE6537A1-D6FC-4f65-9D91-7224C49458BB}"/>
              </c:extLst>
            </c:dLbl>
            <c:dLbl>
              <c:idx val="4"/>
              <c:tx>
                <c:rich>
                  <a:bodyPr/>
                  <a:lstStyle/>
                  <a:p>
                    <a:r>
                      <a:rPr lang="en-US" sz="800" dirty="0" smtClean="0"/>
                      <a:t>1020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893-4693-8ADA-BDC57181A614}"/>
                </c:ext>
                <c:ext xmlns:c15="http://schemas.microsoft.com/office/drawing/2012/chart" uri="{CE6537A1-D6FC-4f65-9D91-7224C49458BB}"/>
              </c:extLst>
            </c:dLbl>
            <c:dLbl>
              <c:idx val="5"/>
              <c:tx>
                <c:rich>
                  <a:bodyPr/>
                  <a:lstStyle/>
                  <a:p>
                    <a:r>
                      <a:rPr lang="en-US" sz="800" smtClean="0"/>
                      <a:t>1050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893-4693-8ADA-BDC57181A614}"/>
                </c:ext>
                <c:ext xmlns:c15="http://schemas.microsoft.com/office/drawing/2012/chart" uri="{CE6537A1-D6FC-4f65-9D91-7224C49458BB}"/>
              </c:extLst>
            </c:dLbl>
            <c:dLbl>
              <c:idx val="6"/>
              <c:tx>
                <c:rich>
                  <a:bodyPr/>
                  <a:lstStyle/>
                  <a:p>
                    <a:r>
                      <a:rPr lang="en-US" sz="800" smtClean="0"/>
                      <a:t>1090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893-4693-8ADA-BDC57181A614}"/>
                </c:ext>
                <c:ext xmlns:c15="http://schemas.microsoft.com/office/drawing/2012/chart" uri="{CE6537A1-D6FC-4f65-9D91-7224C49458BB}"/>
              </c:extLst>
            </c:dLbl>
            <c:dLbl>
              <c:idx val="7"/>
              <c:tx>
                <c:rich>
                  <a:bodyPr/>
                  <a:lstStyle/>
                  <a:p>
                    <a:r>
                      <a:rPr lang="en-US" sz="800" smtClean="0"/>
                      <a:t>1160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893-4693-8ADA-BDC57181A614}"/>
                </c:ext>
                <c:ext xmlns:c15="http://schemas.microsoft.com/office/drawing/2012/chart" uri="{CE6537A1-D6FC-4f65-9D91-7224C49458BB}"/>
              </c:extLst>
            </c:dLbl>
            <c:dLbl>
              <c:idx val="8"/>
              <c:tx>
                <c:rich>
                  <a:bodyPr/>
                  <a:lstStyle/>
                  <a:p>
                    <a:r>
                      <a:rPr lang="en-US" sz="800" dirty="0" smtClean="0"/>
                      <a:t>1250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8893-4693-8ADA-BDC57181A614}"/>
                </c:ext>
                <c:ext xmlns:c15="http://schemas.microsoft.com/office/drawing/2012/chart" uri="{CE6537A1-D6FC-4f65-9D91-7224C49458BB}"/>
              </c:extLst>
            </c:dLbl>
            <c:dLbl>
              <c:idx val="9"/>
              <c:tx>
                <c:rich>
                  <a:bodyPr/>
                  <a:lstStyle/>
                  <a:p>
                    <a:r>
                      <a:rPr lang="en-US" sz="800" smtClean="0"/>
                      <a:t>1280</a:t>
                    </a:r>
                    <a:endParaRPr lang="en-US" sz="8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8893-4693-8ADA-BDC57181A61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'[Chart in Microsoft PowerPoint]Sheet1'!$B$1:$K$1</c:f>
              <c:strCache>
                <c:ptCount val="10"/>
                <c:pt idx="0">
                  <c:v>2009 он</c:v>
                </c:pt>
                <c:pt idx="1">
                  <c:v>2010 он</c:v>
                </c:pt>
                <c:pt idx="2">
                  <c:v>2011 он</c:v>
                </c:pt>
                <c:pt idx="3">
                  <c:v>2012 он</c:v>
                </c:pt>
                <c:pt idx="4">
                  <c:v>2013 он</c:v>
                </c:pt>
                <c:pt idx="5">
                  <c:v>2014 он</c:v>
                </c:pt>
                <c:pt idx="6">
                  <c:v>2015 он</c:v>
                </c:pt>
                <c:pt idx="7">
                  <c:v>2016 он</c:v>
                </c:pt>
                <c:pt idx="8">
                  <c:v>2017 он</c:v>
                </c:pt>
                <c:pt idx="9">
                  <c:v>2018 он</c:v>
                </c:pt>
              </c:strCache>
            </c:strRef>
          </c:cat>
          <c:val>
            <c:numRef>
              <c:f>'[Chart in Microsoft PowerPoint]Sheet1'!$B$3:$K$3</c:f>
              <c:numCache>
                <c:formatCode>General</c:formatCode>
                <c:ptCount val="10"/>
                <c:pt idx="0">
                  <c:v>368</c:v>
                </c:pt>
                <c:pt idx="1">
                  <c:v>330</c:v>
                </c:pt>
                <c:pt idx="2">
                  <c:v>325</c:v>
                </c:pt>
                <c:pt idx="3">
                  <c:v>292</c:v>
                </c:pt>
                <c:pt idx="4">
                  <c:v>305</c:v>
                </c:pt>
                <c:pt idx="5">
                  <c:v>312</c:v>
                </c:pt>
                <c:pt idx="6">
                  <c:v>331</c:v>
                </c:pt>
                <c:pt idx="7">
                  <c:v>353</c:v>
                </c:pt>
                <c:pt idx="8">
                  <c:v>375</c:v>
                </c:pt>
                <c:pt idx="9">
                  <c:v>384</c:v>
                </c:pt>
              </c:numCache>
            </c:numRef>
          </c:val>
          <c:extLst xmlns:c16r2="http://schemas.microsoft.com/office/drawing/2015/06/chart">
            <c:ext xmlns:c16="http://schemas.microsoft.com/office/drawing/2014/chart" uri="{C3380CC4-5D6E-409C-BE32-E72D297353CC}">
              <c16:uniqueId val="{00000001-34E6-4912-B6DE-5EC1AF1DA4E4}"/>
            </c:ext>
          </c:extLst>
        </c:ser>
        <c:ser>
          <c:idx val="2"/>
          <c:order val="2"/>
          <c:tx>
            <c:strRef>
              <c:f>'[Chart in Microsoft PowerPoint]Sheet1'!$A$4</c:f>
              <c:strCache>
                <c:ptCount val="1"/>
              </c:strCache>
            </c:strRef>
          </c:tx>
          <c:spPr>
            <a:solidFill>
              <a:schemeClr val="accent3"/>
            </a:solidFill>
            <a:ln>
              <a:noFill/>
            </a:ln>
            <a:effectLst/>
          </c:spPr>
          <c:invertIfNegative val="0"/>
          <c:dLbls>
            <c:delete val="1"/>
          </c:dLbls>
          <c:cat>
            <c:strRef>
              <c:f>'[Chart in Microsoft PowerPoint]Sheet1'!$B$1:$K$1</c:f>
              <c:strCache>
                <c:ptCount val="10"/>
                <c:pt idx="0">
                  <c:v>2009 он</c:v>
                </c:pt>
                <c:pt idx="1">
                  <c:v>2010 он</c:v>
                </c:pt>
                <c:pt idx="2">
                  <c:v>2011 он</c:v>
                </c:pt>
                <c:pt idx="3">
                  <c:v>2012 он</c:v>
                </c:pt>
                <c:pt idx="4">
                  <c:v>2013 он</c:v>
                </c:pt>
                <c:pt idx="5">
                  <c:v>2014 он</c:v>
                </c:pt>
                <c:pt idx="6">
                  <c:v>2015 он</c:v>
                </c:pt>
                <c:pt idx="7">
                  <c:v>2016 он</c:v>
                </c:pt>
                <c:pt idx="8">
                  <c:v>2017 он</c:v>
                </c:pt>
                <c:pt idx="9">
                  <c:v>2018 он</c:v>
                </c:pt>
              </c:strCache>
            </c:strRef>
          </c:cat>
          <c:val>
            <c:numRef>
              <c:f>'[Chart in Microsoft PowerPoint]Sheet1'!$B$4:$K$4</c:f>
              <c:numCache>
                <c:formatCode>General</c:formatCode>
                <c:ptCount val="10"/>
              </c:numCache>
            </c:numRef>
          </c:val>
          <c:extLst xmlns:c16r2="http://schemas.microsoft.com/office/drawing/2015/06/chart">
            <c:ext xmlns:c16="http://schemas.microsoft.com/office/drawing/2014/chart" uri="{C3380CC4-5D6E-409C-BE32-E72D297353CC}">
              <c16:uniqueId val="{00000002-34E6-4912-B6DE-5EC1AF1DA4E4}"/>
            </c:ext>
          </c:extLst>
        </c:ser>
        <c:dLbls>
          <c:showLegendKey val="0"/>
          <c:showVal val="1"/>
          <c:showCatName val="0"/>
          <c:showSerName val="0"/>
          <c:showPercent val="0"/>
          <c:showBubbleSize val="0"/>
        </c:dLbls>
        <c:gapWidth val="150"/>
        <c:overlap val="-25"/>
        <c:axId val="236235456"/>
        <c:axId val="78940240"/>
      </c:barChart>
      <c:catAx>
        <c:axId val="23623545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dk1">
                    <a:lumMod val="65000"/>
                    <a:lumOff val="35000"/>
                  </a:schemeClr>
                </a:solidFill>
                <a:latin typeface="+mn-lt"/>
                <a:ea typeface="+mn-ea"/>
                <a:cs typeface="+mn-cs"/>
              </a:defRPr>
            </a:pPr>
            <a:endParaRPr lang="en-US"/>
          </a:p>
        </c:txPr>
        <c:crossAx val="78940240"/>
        <c:crosses val="autoZero"/>
        <c:auto val="1"/>
        <c:lblAlgn val="ctr"/>
        <c:lblOffset val="100"/>
        <c:noMultiLvlLbl val="0"/>
      </c:catAx>
      <c:valAx>
        <c:axId val="78940240"/>
        <c:scaling>
          <c:orientation val="minMax"/>
        </c:scaling>
        <c:delete val="1"/>
        <c:axPos val="l"/>
        <c:numFmt formatCode="General" sourceLinked="1"/>
        <c:majorTickMark val="none"/>
        <c:minorTickMark val="none"/>
        <c:tickLblPos val="nextTo"/>
        <c:crossAx val="236235456"/>
        <c:crosses val="autoZero"/>
        <c:crossBetween val="between"/>
      </c:valAx>
      <c:spPr>
        <a:pattFill prst="ltDnDiag">
          <a:fgClr>
            <a:schemeClr val="dk1">
              <a:lumMod val="15000"/>
              <a:lumOff val="85000"/>
            </a:schemeClr>
          </a:fgClr>
          <a:bgClr>
            <a:schemeClr val="lt1"/>
          </a:bgClr>
        </a:pattFill>
        <a:ln>
          <a:noFill/>
        </a:ln>
        <a:effectLst/>
      </c:spPr>
    </c:plotArea>
    <c:legend>
      <c:legendPos val="t"/>
      <c:legendEntry>
        <c:idx val="2"/>
        <c:delete val="1"/>
      </c:legendEntry>
      <c:layout>
        <c:manualLayout>
          <c:xMode val="edge"/>
          <c:yMode val="edge"/>
          <c:x val="0.2686959923278821"/>
          <c:y val="6.4495618868472618E-2"/>
          <c:w val="0.42414647688269735"/>
          <c:h val="0.108837118599825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Малчдын тоо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он</c:v>
                </c:pt>
                <c:pt idx="1">
                  <c:v>2015 он</c:v>
                </c:pt>
                <c:pt idx="2">
                  <c:v>2016 он</c:v>
                </c:pt>
                <c:pt idx="3">
                  <c:v>2017 он</c:v>
                </c:pt>
                <c:pt idx="4">
                  <c:v>2018 он</c:v>
                </c:pt>
              </c:strCache>
            </c:strRef>
          </c:cat>
          <c:val>
            <c:numRef>
              <c:f>Sheet1!$B$2:$B$6</c:f>
              <c:numCache>
                <c:formatCode>General</c:formatCode>
                <c:ptCount val="5"/>
                <c:pt idx="0">
                  <c:v>2075</c:v>
                </c:pt>
                <c:pt idx="1">
                  <c:v>2103</c:v>
                </c:pt>
                <c:pt idx="2">
                  <c:v>2206</c:v>
                </c:pt>
                <c:pt idx="3">
                  <c:v>2230</c:v>
                </c:pt>
                <c:pt idx="4">
                  <c:v>2168</c:v>
                </c:pt>
              </c:numCache>
            </c:numRef>
          </c:val>
          <c:extLst xmlns:c16r2="http://schemas.microsoft.com/office/drawing/2015/06/chart">
            <c:ext xmlns:c16="http://schemas.microsoft.com/office/drawing/2014/chart" uri="{C3380CC4-5D6E-409C-BE32-E72D297353CC}">
              <c16:uniqueId val="{00000000-859F-4596-A44C-EC4B234AF78F}"/>
            </c:ext>
          </c:extLst>
        </c:ser>
        <c:ser>
          <c:idx val="1"/>
          <c:order val="1"/>
          <c:tx>
            <c:strRef>
              <c:f>Sheet1!$C$1</c:f>
              <c:strCache>
                <c:ptCount val="1"/>
                <c:pt idx="0">
                  <c:v>Үүнээс: Эмэгтэй</c:v>
                </c:pt>
              </c:strCache>
            </c:strRef>
          </c:tx>
          <c:spPr>
            <a:solidFill>
              <a:schemeClr val="accent2"/>
            </a:solidFill>
            <a:ln>
              <a:noFill/>
            </a:ln>
            <a:effectLst/>
          </c:spPr>
          <c:invertIfNegative val="0"/>
          <c:dLbls>
            <c:dLbl>
              <c:idx val="0"/>
              <c:tx>
                <c:rich>
                  <a:bodyPr/>
                  <a:lstStyle/>
                  <a:p>
                    <a:r>
                      <a:rPr lang="en-US" smtClean="0"/>
                      <a:t>1016</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59F-4596-A44C-EC4B234AF78F}"/>
                </c:ext>
                <c:ext xmlns:c15="http://schemas.microsoft.com/office/drawing/2012/chart" uri="{CE6537A1-D6FC-4f65-9D91-7224C49458BB}"/>
              </c:extLst>
            </c:dLbl>
            <c:dLbl>
              <c:idx val="1"/>
              <c:tx>
                <c:rich>
                  <a:bodyPr/>
                  <a:lstStyle/>
                  <a:p>
                    <a:r>
                      <a:rPr lang="en-US" smtClean="0"/>
                      <a:t>1022</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59F-4596-A44C-EC4B234AF78F}"/>
                </c:ext>
                <c:ext xmlns:c15="http://schemas.microsoft.com/office/drawing/2012/chart" uri="{CE6537A1-D6FC-4f65-9D91-7224C49458BB}"/>
              </c:extLst>
            </c:dLbl>
            <c:dLbl>
              <c:idx val="2"/>
              <c:tx>
                <c:rich>
                  <a:bodyPr/>
                  <a:lstStyle/>
                  <a:p>
                    <a:r>
                      <a:rPr lang="en-US" smtClean="0"/>
                      <a:t>1055</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859F-4596-A44C-EC4B234AF78F}"/>
                </c:ext>
                <c:ext xmlns:c15="http://schemas.microsoft.com/office/drawing/2012/chart" uri="{CE6537A1-D6FC-4f65-9D91-7224C49458BB}"/>
              </c:extLst>
            </c:dLbl>
            <c:dLbl>
              <c:idx val="3"/>
              <c:tx>
                <c:rich>
                  <a:bodyPr/>
                  <a:lstStyle/>
                  <a:p>
                    <a:r>
                      <a:rPr lang="en-US" smtClean="0"/>
                      <a:t>1061</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59F-4596-A44C-EC4B234AF78F}"/>
                </c:ext>
                <c:ext xmlns:c15="http://schemas.microsoft.com/office/drawing/2012/chart" uri="{CE6537A1-D6FC-4f65-9D91-7224C49458BB}"/>
              </c:extLst>
            </c:dLbl>
            <c:dLbl>
              <c:idx val="4"/>
              <c:tx>
                <c:rich>
                  <a:bodyPr/>
                  <a:lstStyle/>
                  <a:p>
                    <a:r>
                      <a:rPr lang="en-US" smtClean="0"/>
                      <a:t>989</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E10-4F8F-A952-2495196E6C3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он</c:v>
                </c:pt>
                <c:pt idx="1">
                  <c:v>2015 он</c:v>
                </c:pt>
                <c:pt idx="2">
                  <c:v>2016 он</c:v>
                </c:pt>
                <c:pt idx="3">
                  <c:v>2017 он</c:v>
                </c:pt>
                <c:pt idx="4">
                  <c:v>2018 он</c:v>
                </c:pt>
              </c:strCache>
            </c:strRef>
          </c:cat>
          <c:val>
            <c:numRef>
              <c:f>Sheet1!$C$2:$C$6</c:f>
              <c:numCache>
                <c:formatCode>General</c:formatCode>
                <c:ptCount val="5"/>
                <c:pt idx="0">
                  <c:v>1600</c:v>
                </c:pt>
                <c:pt idx="1">
                  <c:v>1700</c:v>
                </c:pt>
                <c:pt idx="2">
                  <c:v>1800</c:v>
                </c:pt>
                <c:pt idx="3">
                  <c:v>1900</c:v>
                </c:pt>
                <c:pt idx="4">
                  <c:v>1650</c:v>
                </c:pt>
              </c:numCache>
            </c:numRef>
          </c:val>
          <c:extLst xmlns:c16r2="http://schemas.microsoft.com/office/drawing/2015/06/chart">
            <c:ext xmlns:c16="http://schemas.microsoft.com/office/drawing/2014/chart" uri="{C3380CC4-5D6E-409C-BE32-E72D297353CC}">
              <c16:uniqueId val="{00000001-859F-4596-A44C-EC4B234AF78F}"/>
            </c:ext>
          </c:extLst>
        </c:ser>
        <c:dLbls>
          <c:dLblPos val="outEnd"/>
          <c:showLegendKey val="0"/>
          <c:showVal val="1"/>
          <c:showCatName val="0"/>
          <c:showSerName val="0"/>
          <c:showPercent val="0"/>
          <c:showBubbleSize val="0"/>
        </c:dLbls>
        <c:gapWidth val="219"/>
        <c:overlap val="-27"/>
        <c:axId val="157630264"/>
        <c:axId val="156163328"/>
      </c:barChart>
      <c:catAx>
        <c:axId val="15763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56163328"/>
        <c:crosses val="autoZero"/>
        <c:auto val="1"/>
        <c:lblAlgn val="ctr"/>
        <c:lblOffset val="100"/>
        <c:noMultiLvlLbl val="0"/>
      </c:catAx>
      <c:valAx>
        <c:axId val="1561633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630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dLbls>
          <c:showLegendKey val="0"/>
          <c:showVal val="1"/>
          <c:showCatName val="0"/>
          <c:showSerName val="0"/>
          <c:showPercent val="0"/>
          <c:showBubbleSize val="0"/>
        </c:dLbls>
        <c:gapWidth val="95"/>
        <c:overlap val="100"/>
        <c:axId val="236512584"/>
        <c:axId val="158736200"/>
      </c:barChart>
      <c:catAx>
        <c:axId val="236512584"/>
        <c:scaling>
          <c:orientation val="minMax"/>
        </c:scaling>
        <c:delete val="0"/>
        <c:axPos val="b"/>
        <c:numFmt formatCode="General" sourceLinked="0"/>
        <c:majorTickMark val="none"/>
        <c:minorTickMark val="none"/>
        <c:tickLblPos val="nextTo"/>
        <c:crossAx val="158736200"/>
        <c:crosses val="autoZero"/>
        <c:auto val="1"/>
        <c:lblAlgn val="ctr"/>
        <c:lblOffset val="100"/>
        <c:noMultiLvlLbl val="0"/>
      </c:catAx>
      <c:valAx>
        <c:axId val="158736200"/>
        <c:scaling>
          <c:orientation val="minMax"/>
        </c:scaling>
        <c:delete val="1"/>
        <c:axPos val="l"/>
        <c:numFmt formatCode="0%" sourceLinked="1"/>
        <c:majorTickMark val="out"/>
        <c:minorTickMark val="none"/>
        <c:tickLblPos val="nextTo"/>
        <c:crossAx val="236512584"/>
        <c:crosses val="autoZero"/>
        <c:crossBetween val="between"/>
      </c:valAx>
    </c:plotArea>
    <c:legend>
      <c:legendPos val="t"/>
      <c:layout>
        <c:manualLayout>
          <c:xMode val="edge"/>
          <c:yMode val="edge"/>
          <c:x val="7.3575427596265286E-2"/>
          <c:y val="3.1830238726790541E-2"/>
          <c:w val="0.9125992806032327"/>
          <c:h val="0.14819022953695773"/>
        </c:manualLayout>
      </c:layout>
      <c:overlay val="0"/>
    </c:legend>
    <c:plotVisOnly val="1"/>
    <c:dispBlanksAs val="gap"/>
    <c:showDLblsOverMax val="0"/>
  </c:chart>
  <c:txPr>
    <a:bodyPr/>
    <a:lstStyle/>
    <a:p>
      <a:pPr>
        <a:defRPr sz="800">
          <a:latin typeface="Arial Mon"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04912635403512"/>
          <c:y val="4.9541038229896826E-2"/>
          <c:w val="0.86859870432147956"/>
          <c:h val="0.66567515703590985"/>
        </c:manualLayout>
      </c:layout>
      <c:bar3DChart>
        <c:barDir val="col"/>
        <c:grouping val="percentStacked"/>
        <c:varyColors val="0"/>
        <c:ser>
          <c:idx val="0"/>
          <c:order val="0"/>
          <c:tx>
            <c:strRef>
              <c:f>Sheet1!$A$2</c:f>
              <c:strCache>
                <c:ptCount val="1"/>
                <c:pt idx="0">
                  <c:v>200 хүртэл малтай өрх</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0"/>
              <c:tx>
                <c:rich>
                  <a:bodyPr/>
                  <a:lstStyle/>
                  <a:p>
                    <a:r>
                      <a:rPr lang="en-US" smtClean="0"/>
                      <a:t>58.4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FC0-4B20-A402-9FA1D3B85DF6}"/>
                </c:ext>
                <c:ext xmlns:c15="http://schemas.microsoft.com/office/drawing/2012/chart" uri="{CE6537A1-D6FC-4f65-9D91-7224C49458BB}"/>
              </c:extLst>
            </c:dLbl>
            <c:dLbl>
              <c:idx val="1"/>
              <c:tx>
                <c:rich>
                  <a:bodyPr/>
                  <a:lstStyle/>
                  <a:p>
                    <a:r>
                      <a:rPr lang="en-US" smtClean="0"/>
                      <a:t>53.1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FC0-4B20-A402-9FA1D3B85DF6}"/>
                </c:ext>
                <c:ext xmlns:c15="http://schemas.microsoft.com/office/drawing/2012/chart" uri="{CE6537A1-D6FC-4f65-9D91-7224C49458BB}"/>
              </c:extLst>
            </c:dLbl>
            <c:dLbl>
              <c:idx val="2"/>
              <c:tx>
                <c:rich>
                  <a:bodyPr/>
                  <a:lstStyle/>
                  <a:p>
                    <a:r>
                      <a:rPr lang="en-US" smtClean="0"/>
                      <a:t>45.5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FC0-4B20-A402-9FA1D3B85DF6}"/>
                </c:ext>
                <c:ext xmlns:c15="http://schemas.microsoft.com/office/drawing/2012/chart" uri="{CE6537A1-D6FC-4f65-9D91-7224C49458BB}"/>
              </c:extLst>
            </c:dLbl>
            <c:dLbl>
              <c:idx val="3"/>
              <c:tx>
                <c:rich>
                  <a:bodyPr/>
                  <a:lstStyle/>
                  <a:p>
                    <a:r>
                      <a:rPr lang="en-US" smtClean="0"/>
                      <a:t>41.8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FC0-4B20-A402-9FA1D3B85DF6}"/>
                </c:ext>
                <c:ext xmlns:c15="http://schemas.microsoft.com/office/drawing/2012/chart" uri="{CE6537A1-D6FC-4f65-9D91-7224C49458BB}"/>
              </c:extLst>
            </c:dLbl>
            <c:dLbl>
              <c:idx val="4"/>
              <c:tx>
                <c:rich>
                  <a:bodyPr/>
                  <a:lstStyle/>
                  <a:p>
                    <a:r>
                      <a:rPr lang="en-US" smtClean="0"/>
                      <a:t>39.9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FFC0-4B20-A402-9FA1D3B85DF6}"/>
                </c:ext>
                <c:ext xmlns:c15="http://schemas.microsoft.com/office/drawing/2012/chart" uri="{CE6537A1-D6FC-4f65-9D91-7224C49458BB}"/>
              </c:extLst>
            </c:dLbl>
            <c:dLbl>
              <c:idx val="5"/>
              <c:tx>
                <c:rich>
                  <a:bodyPr/>
                  <a:lstStyle/>
                  <a:p>
                    <a:r>
                      <a:rPr lang="en-US" dirty="0" smtClean="0"/>
                      <a:t>34.7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FFC0-4B20-A402-9FA1D3B85DF6}"/>
                </c:ext>
                <c:ext xmlns:c15="http://schemas.microsoft.com/office/drawing/2012/chart" uri="{CE6537A1-D6FC-4f65-9D91-7224C49458BB}"/>
              </c:extLst>
            </c:dLbl>
            <c:dLbl>
              <c:idx val="6"/>
              <c:tx>
                <c:rich>
                  <a:bodyPr/>
                  <a:lstStyle/>
                  <a:p>
                    <a:r>
                      <a:rPr lang="en-US" smtClean="0"/>
                      <a:t>32.6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FFC0-4B20-A402-9FA1D3B85D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Sheet1!$B$1:$H$1</c:f>
              <c:strCache>
                <c:ptCount val="7"/>
                <c:pt idx="0">
                  <c:v>2012 он</c:v>
                </c:pt>
                <c:pt idx="1">
                  <c:v>2013 он</c:v>
                </c:pt>
                <c:pt idx="2">
                  <c:v>2014 он</c:v>
                </c:pt>
                <c:pt idx="3">
                  <c:v>2015он</c:v>
                </c:pt>
                <c:pt idx="4">
                  <c:v>2016 он</c:v>
                </c:pt>
                <c:pt idx="5">
                  <c:v>2017 он</c:v>
                </c:pt>
                <c:pt idx="6">
                  <c:v>2018 он</c:v>
                </c:pt>
              </c:strCache>
            </c:strRef>
          </c:cat>
          <c:val>
            <c:numRef>
              <c:f>Sheet1!$B$2:$H$2</c:f>
              <c:numCache>
                <c:formatCode>General</c:formatCode>
                <c:ptCount val="7"/>
                <c:pt idx="0">
                  <c:v>67.2</c:v>
                </c:pt>
                <c:pt idx="1">
                  <c:v>65</c:v>
                </c:pt>
                <c:pt idx="2">
                  <c:v>55</c:v>
                </c:pt>
                <c:pt idx="3">
                  <c:v>51</c:v>
                </c:pt>
                <c:pt idx="4">
                  <c:v>49</c:v>
                </c:pt>
                <c:pt idx="5">
                  <c:v>47</c:v>
                </c:pt>
                <c:pt idx="6">
                  <c:v>45</c:v>
                </c:pt>
              </c:numCache>
            </c:numRef>
          </c:val>
          <c:extLst xmlns:c16r2="http://schemas.microsoft.com/office/drawing/2015/06/chart">
            <c:ext xmlns:c16="http://schemas.microsoft.com/office/drawing/2014/chart" uri="{C3380CC4-5D6E-409C-BE32-E72D297353CC}">
              <c16:uniqueId val="{00000000-05BE-4476-99B5-4EAD6029BFF5}"/>
            </c:ext>
          </c:extLst>
        </c:ser>
        <c:ser>
          <c:idx val="1"/>
          <c:order val="1"/>
          <c:tx>
            <c:strRef>
              <c:f>Sheet1!$A$3</c:f>
              <c:strCache>
                <c:ptCount val="1"/>
                <c:pt idx="0">
                  <c:v>201-500 малтай өрх</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Lbl>
              <c:idx val="0"/>
              <c:tx>
                <c:rich>
                  <a:bodyPr/>
                  <a:lstStyle/>
                  <a:p>
                    <a:r>
                      <a:rPr lang="en-US" smtClean="0"/>
                      <a:t>29.5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FC0-4B20-A402-9FA1D3B85DF6}"/>
                </c:ext>
                <c:ext xmlns:c15="http://schemas.microsoft.com/office/drawing/2012/chart" uri="{CE6537A1-D6FC-4f65-9D91-7224C49458BB}"/>
              </c:extLst>
            </c:dLbl>
            <c:dLbl>
              <c:idx val="1"/>
              <c:tx>
                <c:rich>
                  <a:bodyPr/>
                  <a:lstStyle/>
                  <a:p>
                    <a:r>
                      <a:rPr lang="en-US" smtClean="0"/>
                      <a:t>30.1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FC0-4B20-A402-9FA1D3B85DF6}"/>
                </c:ext>
                <c:ext xmlns:c15="http://schemas.microsoft.com/office/drawing/2012/chart" uri="{CE6537A1-D6FC-4f65-9D91-7224C49458BB}"/>
              </c:extLst>
            </c:dLbl>
            <c:dLbl>
              <c:idx val="2"/>
              <c:tx>
                <c:rich>
                  <a:bodyPr/>
                  <a:lstStyle/>
                  <a:p>
                    <a:r>
                      <a:rPr lang="en-US" smtClean="0"/>
                      <a:t>32.9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FC0-4B20-A402-9FA1D3B85DF6}"/>
                </c:ext>
                <c:ext xmlns:c15="http://schemas.microsoft.com/office/drawing/2012/chart" uri="{CE6537A1-D6FC-4f65-9D91-7224C49458BB}"/>
              </c:extLst>
            </c:dLbl>
            <c:dLbl>
              <c:idx val="3"/>
              <c:tx>
                <c:rich>
                  <a:bodyPr/>
                  <a:lstStyle/>
                  <a:p>
                    <a:r>
                      <a:rPr lang="en-US" smtClean="0"/>
                      <a:t>33.2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FFC0-4B20-A402-9FA1D3B85DF6}"/>
                </c:ext>
                <c:ext xmlns:c15="http://schemas.microsoft.com/office/drawing/2012/chart" uri="{CE6537A1-D6FC-4f65-9D91-7224C49458BB}"/>
              </c:extLst>
            </c:dLbl>
            <c:dLbl>
              <c:idx val="4"/>
              <c:tx>
                <c:rich>
                  <a:bodyPr/>
                  <a:lstStyle/>
                  <a:p>
                    <a:r>
                      <a:rPr lang="en-US" smtClean="0"/>
                      <a:t>33.2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FFC0-4B20-A402-9FA1D3B85DF6}"/>
                </c:ext>
                <c:ext xmlns:c15="http://schemas.microsoft.com/office/drawing/2012/chart" uri="{CE6537A1-D6FC-4f65-9D91-7224C49458BB}"/>
              </c:extLst>
            </c:dLbl>
            <c:dLbl>
              <c:idx val="5"/>
              <c:tx>
                <c:rich>
                  <a:bodyPr/>
                  <a:lstStyle/>
                  <a:p>
                    <a:r>
                      <a:rPr lang="en-US" smtClean="0"/>
                      <a:t>33.8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FFC0-4B20-A402-9FA1D3B85DF6}"/>
                </c:ext>
                <c:ext xmlns:c15="http://schemas.microsoft.com/office/drawing/2012/chart" uri="{CE6537A1-D6FC-4f65-9D91-7224C49458BB}"/>
              </c:extLst>
            </c:dLbl>
            <c:dLbl>
              <c:idx val="6"/>
              <c:tx>
                <c:rich>
                  <a:bodyPr/>
                  <a:lstStyle/>
                  <a:p>
                    <a:r>
                      <a:rPr lang="en-US" smtClean="0"/>
                      <a:t>33.7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FFC0-4B20-A402-9FA1D3B85D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Sheet1!$B$1:$H$1</c:f>
              <c:strCache>
                <c:ptCount val="7"/>
                <c:pt idx="0">
                  <c:v>2012 он</c:v>
                </c:pt>
                <c:pt idx="1">
                  <c:v>2013 он</c:v>
                </c:pt>
                <c:pt idx="2">
                  <c:v>2014 он</c:v>
                </c:pt>
                <c:pt idx="3">
                  <c:v>2015он</c:v>
                </c:pt>
                <c:pt idx="4">
                  <c:v>2016 он</c:v>
                </c:pt>
                <c:pt idx="5">
                  <c:v>2017 он</c:v>
                </c:pt>
                <c:pt idx="6">
                  <c:v>2018 он</c:v>
                </c:pt>
              </c:strCache>
            </c:strRef>
          </c:cat>
          <c:val>
            <c:numRef>
              <c:f>Sheet1!$B$3:$H$3</c:f>
              <c:numCache>
                <c:formatCode>General</c:formatCode>
                <c:ptCount val="7"/>
                <c:pt idx="0">
                  <c:v>26.7</c:v>
                </c:pt>
                <c:pt idx="1">
                  <c:v>30</c:v>
                </c:pt>
                <c:pt idx="2">
                  <c:v>35</c:v>
                </c:pt>
                <c:pt idx="3">
                  <c:v>37</c:v>
                </c:pt>
                <c:pt idx="4">
                  <c:v>37</c:v>
                </c:pt>
                <c:pt idx="5">
                  <c:v>38</c:v>
                </c:pt>
                <c:pt idx="6">
                  <c:v>37</c:v>
                </c:pt>
              </c:numCache>
            </c:numRef>
          </c:val>
          <c:extLst xmlns:c16r2="http://schemas.microsoft.com/office/drawing/2015/06/chart">
            <c:ext xmlns:c16="http://schemas.microsoft.com/office/drawing/2014/chart" uri="{C3380CC4-5D6E-409C-BE32-E72D297353CC}">
              <c16:uniqueId val="{00000001-05BE-4476-99B5-4EAD6029BFF5}"/>
            </c:ext>
          </c:extLst>
        </c:ser>
        <c:ser>
          <c:idx val="2"/>
          <c:order val="2"/>
          <c:tx>
            <c:strRef>
              <c:f>Sheet1!$A$4</c:f>
              <c:strCache>
                <c:ptCount val="1"/>
                <c:pt idx="0">
                  <c:v>501-999 малтай өрх</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dLbl>
              <c:idx val="0"/>
              <c:tx>
                <c:rich>
                  <a:bodyPr/>
                  <a:lstStyle/>
                  <a:p>
                    <a:r>
                      <a:rPr lang="en-US" smtClean="0"/>
                      <a:t>9.8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FC0-4B20-A402-9FA1D3B85DF6}"/>
                </c:ext>
                <c:ext xmlns:c15="http://schemas.microsoft.com/office/drawing/2012/chart" uri="{CE6537A1-D6FC-4f65-9D91-7224C49458BB}"/>
              </c:extLst>
            </c:dLbl>
            <c:dLbl>
              <c:idx val="1"/>
              <c:tx>
                <c:rich>
                  <a:bodyPr/>
                  <a:lstStyle/>
                  <a:p>
                    <a:r>
                      <a:rPr lang="en-US" smtClean="0"/>
                      <a:t>12.9</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FC0-4B20-A402-9FA1D3B85DF6}"/>
                </c:ext>
                <c:ext xmlns:c15="http://schemas.microsoft.com/office/drawing/2012/chart" uri="{CE6537A1-D6FC-4f65-9D91-7224C49458BB}"/>
              </c:extLst>
            </c:dLbl>
            <c:dLbl>
              <c:idx val="2"/>
              <c:tx>
                <c:rich>
                  <a:bodyPr/>
                  <a:lstStyle/>
                  <a:p>
                    <a:r>
                      <a:rPr lang="en-US" smtClean="0"/>
                      <a:t>15.8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FC0-4B20-A402-9FA1D3B85DF6}"/>
                </c:ext>
                <c:ext xmlns:c15="http://schemas.microsoft.com/office/drawing/2012/chart" uri="{CE6537A1-D6FC-4f65-9D91-7224C49458BB}"/>
              </c:extLst>
            </c:dLbl>
            <c:dLbl>
              <c:idx val="3"/>
              <c:tx>
                <c:rich>
                  <a:bodyPr/>
                  <a:lstStyle/>
                  <a:p>
                    <a:r>
                      <a:rPr lang="en-US" smtClean="0"/>
                      <a:t>18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FFC0-4B20-A402-9FA1D3B85DF6}"/>
                </c:ext>
                <c:ext xmlns:c15="http://schemas.microsoft.com/office/drawing/2012/chart" uri="{CE6537A1-D6FC-4f65-9D91-7224C49458BB}"/>
              </c:extLst>
            </c:dLbl>
            <c:dLbl>
              <c:idx val="4"/>
              <c:tx>
                <c:rich>
                  <a:bodyPr/>
                  <a:lstStyle/>
                  <a:p>
                    <a:r>
                      <a:rPr lang="en-US" smtClean="0"/>
                      <a:t>19.3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FFC0-4B20-A402-9FA1D3B85DF6}"/>
                </c:ext>
                <c:ext xmlns:c15="http://schemas.microsoft.com/office/drawing/2012/chart" uri="{CE6537A1-D6FC-4f65-9D91-7224C49458BB}"/>
              </c:extLst>
            </c:dLbl>
            <c:dLbl>
              <c:idx val="5"/>
              <c:tx>
                <c:rich>
                  <a:bodyPr/>
                  <a:lstStyle/>
                  <a:p>
                    <a:r>
                      <a:rPr lang="en-US" smtClean="0"/>
                      <a:t>22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FFC0-4B20-A402-9FA1D3B85DF6}"/>
                </c:ext>
                <c:ext xmlns:c15="http://schemas.microsoft.com/office/drawing/2012/chart" uri="{CE6537A1-D6FC-4f65-9D91-7224C49458BB}"/>
              </c:extLst>
            </c:dLbl>
            <c:dLbl>
              <c:idx val="6"/>
              <c:tx>
                <c:rich>
                  <a:bodyPr/>
                  <a:lstStyle/>
                  <a:p>
                    <a:r>
                      <a:rPr lang="en-US" smtClean="0"/>
                      <a:t>23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FFC0-4B20-A402-9FA1D3B85D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Sheet1!$B$1:$H$1</c:f>
              <c:strCache>
                <c:ptCount val="7"/>
                <c:pt idx="0">
                  <c:v>2012 он</c:v>
                </c:pt>
                <c:pt idx="1">
                  <c:v>2013 он</c:v>
                </c:pt>
                <c:pt idx="2">
                  <c:v>2014 он</c:v>
                </c:pt>
                <c:pt idx="3">
                  <c:v>2015он</c:v>
                </c:pt>
                <c:pt idx="4">
                  <c:v>2016 он</c:v>
                </c:pt>
                <c:pt idx="5">
                  <c:v>2017 он</c:v>
                </c:pt>
                <c:pt idx="6">
                  <c:v>2018 он</c:v>
                </c:pt>
              </c:strCache>
            </c:strRef>
          </c:cat>
          <c:val>
            <c:numRef>
              <c:f>Sheet1!$B$4:$H$4</c:f>
              <c:numCache>
                <c:formatCode>General</c:formatCode>
                <c:ptCount val="7"/>
                <c:pt idx="0">
                  <c:v>20</c:v>
                </c:pt>
                <c:pt idx="1">
                  <c:v>23</c:v>
                </c:pt>
                <c:pt idx="2">
                  <c:v>28</c:v>
                </c:pt>
                <c:pt idx="3">
                  <c:v>32</c:v>
                </c:pt>
                <c:pt idx="4">
                  <c:v>34</c:v>
                </c:pt>
                <c:pt idx="5">
                  <c:v>37</c:v>
                </c:pt>
                <c:pt idx="6">
                  <c:v>39</c:v>
                </c:pt>
              </c:numCache>
            </c:numRef>
          </c:val>
          <c:extLst xmlns:c16r2="http://schemas.microsoft.com/office/drawing/2015/06/chart">
            <c:ext xmlns:c16="http://schemas.microsoft.com/office/drawing/2014/chart" uri="{C3380CC4-5D6E-409C-BE32-E72D297353CC}">
              <c16:uniqueId val="{00000002-05BE-4476-99B5-4EAD6029BFF5}"/>
            </c:ext>
          </c:extLst>
        </c:ser>
        <c:ser>
          <c:idx val="3"/>
          <c:order val="3"/>
          <c:tx>
            <c:strRef>
              <c:f>Sheet1!$A$5</c:f>
              <c:strCache>
                <c:ptCount val="1"/>
                <c:pt idx="0">
                  <c:v>1000 дээш малтай өрх</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dLbls>
            <c:dLbl>
              <c:idx val="0"/>
              <c:tx>
                <c:rich>
                  <a:bodyPr/>
                  <a:lstStyle/>
                  <a:p>
                    <a:r>
                      <a:rPr lang="en-US" dirty="0" smtClean="0"/>
                      <a:t>2.3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FC0-4B20-A402-9FA1D3B85DF6}"/>
                </c:ext>
                <c:ext xmlns:c15="http://schemas.microsoft.com/office/drawing/2012/chart" uri="{CE6537A1-D6FC-4f65-9D91-7224C49458BB}"/>
              </c:extLst>
            </c:dLbl>
            <c:dLbl>
              <c:idx val="1"/>
              <c:tx>
                <c:rich>
                  <a:bodyPr/>
                  <a:lstStyle/>
                  <a:p>
                    <a:r>
                      <a:rPr lang="en-US" smtClean="0"/>
                      <a:t>3.8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FC0-4B20-A402-9FA1D3B85DF6}"/>
                </c:ext>
                <c:ext xmlns:c15="http://schemas.microsoft.com/office/drawing/2012/chart" uri="{CE6537A1-D6FC-4f65-9D91-7224C49458BB}"/>
              </c:extLst>
            </c:dLbl>
            <c:dLbl>
              <c:idx val="2"/>
              <c:tx>
                <c:rich>
                  <a:bodyPr/>
                  <a:lstStyle/>
                  <a:p>
                    <a:r>
                      <a:rPr lang="en-US" dirty="0" smtClean="0"/>
                      <a:t>5.8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FC0-4B20-A402-9FA1D3B85DF6}"/>
                </c:ext>
                <c:ext xmlns:c15="http://schemas.microsoft.com/office/drawing/2012/chart" uri="{CE6537A1-D6FC-4f65-9D91-7224C49458BB}"/>
              </c:extLst>
            </c:dLbl>
            <c:dLbl>
              <c:idx val="3"/>
              <c:tx>
                <c:rich>
                  <a:bodyPr/>
                  <a:lstStyle/>
                  <a:p>
                    <a:r>
                      <a:rPr lang="en-US" smtClean="0"/>
                      <a:t>7</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FFC0-4B20-A402-9FA1D3B85DF6}"/>
                </c:ext>
                <c:ext xmlns:c15="http://schemas.microsoft.com/office/drawing/2012/chart" uri="{CE6537A1-D6FC-4f65-9D91-7224C49458BB}"/>
              </c:extLst>
            </c:dLbl>
            <c:dLbl>
              <c:idx val="4"/>
              <c:tx>
                <c:rich>
                  <a:bodyPr/>
                  <a:lstStyle/>
                  <a:p>
                    <a:r>
                      <a:rPr lang="en-US" smtClean="0"/>
                      <a:t>7.6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FFC0-4B20-A402-9FA1D3B85DF6}"/>
                </c:ext>
                <c:ext xmlns:c15="http://schemas.microsoft.com/office/drawing/2012/chart" uri="{CE6537A1-D6FC-4f65-9D91-7224C49458BB}"/>
              </c:extLst>
            </c:dLbl>
            <c:dLbl>
              <c:idx val="5"/>
              <c:tx>
                <c:rich>
                  <a:bodyPr/>
                  <a:lstStyle/>
                  <a:p>
                    <a:r>
                      <a:rPr lang="en-US" smtClean="0"/>
                      <a:t>9.5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FFC0-4B20-A402-9FA1D3B85DF6}"/>
                </c:ext>
                <c:ext xmlns:c15="http://schemas.microsoft.com/office/drawing/2012/chart" uri="{CE6537A1-D6FC-4f65-9D91-7224C49458BB}"/>
              </c:extLst>
            </c:dLbl>
            <c:dLbl>
              <c:idx val="6"/>
              <c:tx>
                <c:rich>
                  <a:bodyPr/>
                  <a:lstStyle/>
                  <a:p>
                    <a:r>
                      <a:rPr lang="en-US" smtClean="0"/>
                      <a:t>10.7</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FFC0-4B20-A402-9FA1D3B85D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Sheet1!$B$1:$H$1</c:f>
              <c:strCache>
                <c:ptCount val="7"/>
                <c:pt idx="0">
                  <c:v>2012 он</c:v>
                </c:pt>
                <c:pt idx="1">
                  <c:v>2013 он</c:v>
                </c:pt>
                <c:pt idx="2">
                  <c:v>2014 он</c:v>
                </c:pt>
                <c:pt idx="3">
                  <c:v>2015он</c:v>
                </c:pt>
                <c:pt idx="4">
                  <c:v>2016 он</c:v>
                </c:pt>
                <c:pt idx="5">
                  <c:v>2017 он</c:v>
                </c:pt>
                <c:pt idx="6">
                  <c:v>2018 он</c:v>
                </c:pt>
              </c:strCache>
            </c:strRef>
          </c:cat>
          <c:val>
            <c:numRef>
              <c:f>Sheet1!$B$5:$H$5</c:f>
              <c:numCache>
                <c:formatCode>General</c:formatCode>
                <c:ptCount val="7"/>
                <c:pt idx="0">
                  <c:v>2.6</c:v>
                </c:pt>
                <c:pt idx="1">
                  <c:v>5</c:v>
                </c:pt>
                <c:pt idx="2">
                  <c:v>8</c:v>
                </c:pt>
                <c:pt idx="3">
                  <c:v>10</c:v>
                </c:pt>
                <c:pt idx="4">
                  <c:v>11</c:v>
                </c:pt>
                <c:pt idx="5">
                  <c:v>14</c:v>
                </c:pt>
                <c:pt idx="6">
                  <c:v>16</c:v>
                </c:pt>
              </c:numCache>
            </c:numRef>
          </c:val>
          <c:extLst xmlns:c16r2="http://schemas.microsoft.com/office/drawing/2015/06/chart">
            <c:ext xmlns:c16="http://schemas.microsoft.com/office/drawing/2014/chart" uri="{C3380CC4-5D6E-409C-BE32-E72D297353CC}">
              <c16:uniqueId val="{00000003-05BE-4476-99B5-4EAD6029BFF5}"/>
            </c:ext>
          </c:extLst>
        </c:ser>
        <c:dLbls>
          <c:showLegendKey val="0"/>
          <c:showVal val="1"/>
          <c:showCatName val="0"/>
          <c:showSerName val="0"/>
          <c:showPercent val="0"/>
          <c:showBubbleSize val="0"/>
        </c:dLbls>
        <c:gapWidth val="75"/>
        <c:shape val="box"/>
        <c:axId val="158737376"/>
        <c:axId val="158737768"/>
        <c:axId val="0"/>
      </c:bar3DChart>
      <c:catAx>
        <c:axId val="1587373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58737768"/>
        <c:crosses val="autoZero"/>
        <c:auto val="1"/>
        <c:lblAlgn val="ctr"/>
        <c:lblOffset val="100"/>
        <c:noMultiLvlLbl val="0"/>
      </c:catAx>
      <c:valAx>
        <c:axId val="158737768"/>
        <c:scaling>
          <c:orientation val="minMax"/>
        </c:scaling>
        <c:delete val="1"/>
        <c:axPos val="l"/>
        <c:numFmt formatCode="0%" sourceLinked="1"/>
        <c:majorTickMark val="none"/>
        <c:minorTickMark val="none"/>
        <c:tickLblPos val="nextTo"/>
        <c:crossAx val="158737376"/>
        <c:crosses val="autoZero"/>
        <c:crossBetween val="between"/>
      </c:valAx>
      <c:spPr>
        <a:noFill/>
        <a:ln>
          <a:noFill/>
        </a:ln>
        <a:effectLst/>
      </c:spPr>
    </c:plotArea>
    <c:legend>
      <c:legendPos val="b"/>
      <c:layout>
        <c:manualLayout>
          <c:xMode val="edge"/>
          <c:yMode val="edge"/>
          <c:x val="4.493866417757969E-2"/>
          <c:y val="0.85258596867718406"/>
          <c:w val="0.86191127491645669"/>
          <c:h val="0.1230146265145962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Arial Mon" panose="020B0604020202020204" pitchFamily="34" charset="0"/>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0122818617139"/>
          <c:y val="5.0464854667027395E-2"/>
          <c:w val="0.7971188715914328"/>
          <c:h val="0.81939762861004684"/>
        </c:manualLayout>
      </c:layout>
      <c:barChart>
        <c:barDir val="bar"/>
        <c:grouping val="clustered"/>
        <c:varyColors val="0"/>
        <c:ser>
          <c:idx val="0"/>
          <c:order val="0"/>
          <c:tx>
            <c:strRef>
              <c:f>'[Chart 2 in Microsoft PowerPoint]Sheet1'!$A$2</c:f>
              <c:strCache>
                <c:ptCount val="1"/>
                <c:pt idx="0">
                  <c:v>0</c:v>
                </c:pt>
              </c:strCache>
            </c:strRef>
          </c:tx>
          <c:spPr>
            <a:solidFill>
              <a:schemeClr val="accent1"/>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0-D920-46B3-ABC2-977B85404E95}"/>
                </c:ext>
                <c:ext xmlns:c15="http://schemas.microsoft.com/office/drawing/2012/chart" uri="{CE6537A1-D6FC-4f65-9D91-7224C49458BB}"/>
              </c:extLst>
            </c:dLbl>
            <c:dLbl>
              <c:idx val="1"/>
              <c:tx>
                <c:rich>
                  <a:bodyPr/>
                  <a:lstStyle/>
                  <a:p>
                    <a:r>
                      <a:rPr lang="en-US" smtClean="0"/>
                      <a:t>158419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920-46B3-ABC2-977B85404E95}"/>
                </c:ext>
                <c:ext xmlns:c15="http://schemas.microsoft.com/office/drawing/2012/chart" uri="{CE6537A1-D6FC-4f65-9D91-7224C49458BB}"/>
              </c:extLst>
            </c:dLbl>
            <c:dLbl>
              <c:idx val="2"/>
              <c:tx>
                <c:rich>
                  <a:bodyPr/>
                  <a:lstStyle/>
                  <a:p>
                    <a:r>
                      <a:rPr lang="en-US" smtClean="0"/>
                      <a:t>197841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920-46B3-ABC2-977B85404E95}"/>
                </c:ext>
                <c:ext xmlns:c15="http://schemas.microsoft.com/office/drawing/2012/chart" uri="{CE6537A1-D6FC-4f65-9D91-7224C49458BB}"/>
              </c:extLst>
            </c:dLbl>
            <c:dLbl>
              <c:idx val="3"/>
              <c:tx>
                <c:rich>
                  <a:bodyPr/>
                  <a:lstStyle/>
                  <a:p>
                    <a:r>
                      <a:rPr lang="en-US" smtClean="0"/>
                      <a:t>253436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920-46B3-ABC2-977B85404E95}"/>
                </c:ext>
                <c:ext xmlns:c15="http://schemas.microsoft.com/office/drawing/2012/chart" uri="{CE6537A1-D6FC-4f65-9D91-7224C49458BB}"/>
              </c:extLst>
            </c:dLbl>
            <c:dLbl>
              <c:idx val="4"/>
              <c:tx>
                <c:rich>
                  <a:bodyPr/>
                  <a:lstStyle/>
                  <a:p>
                    <a:r>
                      <a:rPr lang="en-US" smtClean="0"/>
                      <a:t>304765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920-46B3-ABC2-977B85404E95}"/>
                </c:ext>
                <c:ext xmlns:c15="http://schemas.microsoft.com/office/drawing/2012/chart" uri="{CE6537A1-D6FC-4f65-9D91-7224C49458BB}"/>
              </c:extLst>
            </c:dLbl>
            <c:dLbl>
              <c:idx val="5"/>
              <c:tx>
                <c:rich>
                  <a:bodyPr/>
                  <a:lstStyle/>
                  <a:p>
                    <a:r>
                      <a:rPr lang="en-US" smtClean="0"/>
                      <a:t>368134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920-46B3-ABC2-977B85404E95}"/>
                </c:ext>
                <c:ext xmlns:c15="http://schemas.microsoft.com/office/drawing/2012/chart" uri="{CE6537A1-D6FC-4f65-9D91-7224C49458BB}"/>
              </c:extLst>
            </c:dLbl>
            <c:dLbl>
              <c:idx val="6"/>
              <c:tx>
                <c:rich>
                  <a:bodyPr/>
                  <a:lstStyle/>
                  <a:p>
                    <a:r>
                      <a:rPr lang="en-US" smtClean="0"/>
                      <a:t>422121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920-46B3-ABC2-977B85404E95}"/>
                </c:ext>
                <c:ext xmlns:c15="http://schemas.microsoft.com/office/drawing/2012/chart" uri="{CE6537A1-D6FC-4f65-9D91-7224C49458BB}"/>
              </c:extLst>
            </c:dLbl>
            <c:dLbl>
              <c:idx val="7"/>
              <c:tx>
                <c:rich>
                  <a:bodyPr/>
                  <a:lstStyle/>
                  <a:p>
                    <a:r>
                      <a:rPr lang="en-US" smtClean="0"/>
                      <a:t>467978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920-46B3-ABC2-977B85404E95}"/>
                </c:ext>
                <c:ext xmlns:c15="http://schemas.microsoft.com/office/drawing/2012/chart" uri="{CE6537A1-D6FC-4f65-9D91-7224C49458BB}"/>
              </c:extLst>
            </c:dLbl>
            <c:dLbl>
              <c:idx val="8"/>
              <c:tx>
                <c:rich>
                  <a:bodyPr/>
                  <a:lstStyle/>
                  <a:p>
                    <a:r>
                      <a:rPr lang="en-US" smtClean="0"/>
                      <a:t>550597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920-46B3-ABC2-977B85404E95}"/>
                </c:ext>
                <c:ext xmlns:c15="http://schemas.microsoft.com/office/drawing/2012/chart" uri="{CE6537A1-D6FC-4f65-9D91-7224C49458BB}"/>
              </c:extLst>
            </c:dLbl>
            <c:dLbl>
              <c:idx val="9"/>
              <c:tx>
                <c:rich>
                  <a:bodyPr/>
                  <a:lstStyle/>
                  <a:p>
                    <a:r>
                      <a:rPr lang="en-US" smtClean="0"/>
                      <a:t>557304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920-46B3-ABC2-977B85404E95}"/>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PowerPoint]Sheet1'!$B$1:$K$1</c:f>
              <c:strCache>
                <c:ptCount val="10"/>
                <c:pt idx="1">
                  <c:v>2010 он</c:v>
                </c:pt>
                <c:pt idx="2">
                  <c:v>2011он</c:v>
                </c:pt>
                <c:pt idx="3">
                  <c:v>2012он</c:v>
                </c:pt>
                <c:pt idx="4">
                  <c:v>2013 он</c:v>
                </c:pt>
                <c:pt idx="5">
                  <c:v>2014он</c:v>
                </c:pt>
                <c:pt idx="6">
                  <c:v>2015он</c:v>
                </c:pt>
                <c:pt idx="7">
                  <c:v>2016он</c:v>
                </c:pt>
                <c:pt idx="8">
                  <c:v>2017он</c:v>
                </c:pt>
                <c:pt idx="9">
                  <c:v>2018он </c:v>
                </c:pt>
              </c:strCache>
            </c:strRef>
          </c:cat>
          <c:val>
            <c:numRef>
              <c:f>'[Chart 2 in Microsoft PowerPoint]Sheet1'!$B$2:$K$2</c:f>
              <c:numCache>
                <c:formatCode>General</c:formatCode>
                <c:ptCount val="10"/>
                <c:pt idx="1">
                  <c:v>51327</c:v>
                </c:pt>
                <c:pt idx="2">
                  <c:v>61500</c:v>
                </c:pt>
                <c:pt idx="3">
                  <c:v>72848</c:v>
                </c:pt>
                <c:pt idx="4">
                  <c:v>87095</c:v>
                </c:pt>
                <c:pt idx="5">
                  <c:v>114570</c:v>
                </c:pt>
                <c:pt idx="6">
                  <c:v>136965</c:v>
                </c:pt>
                <c:pt idx="7">
                  <c:v>154594</c:v>
                </c:pt>
                <c:pt idx="8">
                  <c:v>183870</c:v>
                </c:pt>
                <c:pt idx="9">
                  <c:v>185859</c:v>
                </c:pt>
              </c:numCache>
            </c:numRef>
          </c:val>
          <c:extLst xmlns:c16r2="http://schemas.microsoft.com/office/drawing/2015/06/chart">
            <c:ext xmlns:c16="http://schemas.microsoft.com/office/drawing/2014/chart" uri="{C3380CC4-5D6E-409C-BE32-E72D297353CC}">
              <c16:uniqueId val="{00000000-122F-4B5D-BD50-393B3FB238DE}"/>
            </c:ext>
          </c:extLst>
        </c:ser>
        <c:ser>
          <c:idx val="1"/>
          <c:order val="1"/>
          <c:tx>
            <c:strRef>
              <c:f>'[Chart 2 in Microsoft PowerPoint]Sheet1'!$A$3</c:f>
              <c:strCache>
                <c:ptCount val="1"/>
              </c:strCache>
            </c:strRef>
          </c:tx>
          <c:spPr>
            <a:solidFill>
              <a:schemeClr val="accent2"/>
            </a:solidFill>
            <a:ln>
              <a:noFill/>
            </a:ln>
            <a:effectLst/>
          </c:spPr>
          <c:invertIfNegative val="0"/>
          <c:dLbls>
            <c:delete val="1"/>
          </c:dLbls>
          <c:cat>
            <c:strRef>
              <c:f>'[Chart 2 in Microsoft PowerPoint]Sheet1'!$B$1:$K$1</c:f>
              <c:strCache>
                <c:ptCount val="10"/>
                <c:pt idx="1">
                  <c:v>2010 он</c:v>
                </c:pt>
                <c:pt idx="2">
                  <c:v>2011он</c:v>
                </c:pt>
                <c:pt idx="3">
                  <c:v>2012он</c:v>
                </c:pt>
                <c:pt idx="4">
                  <c:v>2013 он</c:v>
                </c:pt>
                <c:pt idx="5">
                  <c:v>2014он</c:v>
                </c:pt>
                <c:pt idx="6">
                  <c:v>2015он</c:v>
                </c:pt>
                <c:pt idx="7">
                  <c:v>2016он</c:v>
                </c:pt>
                <c:pt idx="8">
                  <c:v>2017он</c:v>
                </c:pt>
                <c:pt idx="9">
                  <c:v>2018он </c:v>
                </c:pt>
              </c:strCache>
            </c:strRef>
          </c:cat>
          <c:val>
            <c:numRef>
              <c:f>'[Chart 2 in Microsoft PowerPoint]Sheet1'!$B$3:$K$3</c:f>
              <c:numCache>
                <c:formatCode>General</c:formatCode>
                <c:ptCount val="10"/>
              </c:numCache>
            </c:numRef>
          </c:val>
          <c:extLst xmlns:c16r2="http://schemas.microsoft.com/office/drawing/2015/06/chart">
            <c:ext xmlns:c16="http://schemas.microsoft.com/office/drawing/2014/chart" uri="{C3380CC4-5D6E-409C-BE32-E72D297353CC}">
              <c16:uniqueId val="{00000001-122F-4B5D-BD50-393B3FB238DE}"/>
            </c:ext>
          </c:extLst>
        </c:ser>
        <c:ser>
          <c:idx val="2"/>
          <c:order val="2"/>
          <c:tx>
            <c:strRef>
              <c:f>'[Chart 2 in Microsoft PowerPoint]Sheet1'!$A$4</c:f>
              <c:strCache>
                <c:ptCount val="1"/>
              </c:strCache>
            </c:strRef>
          </c:tx>
          <c:spPr>
            <a:solidFill>
              <a:schemeClr val="accent3"/>
            </a:solidFill>
            <a:ln>
              <a:noFill/>
            </a:ln>
            <a:effectLst/>
          </c:spPr>
          <c:invertIfNegative val="0"/>
          <c:dLbls>
            <c:delete val="1"/>
          </c:dLbls>
          <c:cat>
            <c:strRef>
              <c:f>'[Chart 2 in Microsoft PowerPoint]Sheet1'!$B$1:$K$1</c:f>
              <c:strCache>
                <c:ptCount val="10"/>
                <c:pt idx="1">
                  <c:v>2010 он</c:v>
                </c:pt>
                <c:pt idx="2">
                  <c:v>2011он</c:v>
                </c:pt>
                <c:pt idx="3">
                  <c:v>2012он</c:v>
                </c:pt>
                <c:pt idx="4">
                  <c:v>2013 он</c:v>
                </c:pt>
                <c:pt idx="5">
                  <c:v>2014он</c:v>
                </c:pt>
                <c:pt idx="6">
                  <c:v>2015он</c:v>
                </c:pt>
                <c:pt idx="7">
                  <c:v>2016он</c:v>
                </c:pt>
                <c:pt idx="8">
                  <c:v>2017он</c:v>
                </c:pt>
                <c:pt idx="9">
                  <c:v>2018он </c:v>
                </c:pt>
              </c:strCache>
            </c:strRef>
          </c:cat>
          <c:val>
            <c:numRef>
              <c:f>'[Chart 2 in Microsoft PowerPoint]Sheet1'!$B$4:$K$4</c:f>
              <c:numCache>
                <c:formatCode>General</c:formatCode>
                <c:ptCount val="10"/>
              </c:numCache>
            </c:numRef>
          </c:val>
          <c:extLst xmlns:c16r2="http://schemas.microsoft.com/office/drawing/2015/06/chart">
            <c:ext xmlns:c16="http://schemas.microsoft.com/office/drawing/2014/chart" uri="{C3380CC4-5D6E-409C-BE32-E72D297353CC}">
              <c16:uniqueId val="{00000002-122F-4B5D-BD50-393B3FB238DE}"/>
            </c:ext>
          </c:extLst>
        </c:ser>
        <c:dLbls>
          <c:dLblPos val="ctr"/>
          <c:showLegendKey val="0"/>
          <c:showVal val="1"/>
          <c:showCatName val="0"/>
          <c:showSerName val="0"/>
          <c:showPercent val="0"/>
          <c:showBubbleSize val="0"/>
        </c:dLbls>
        <c:gapWidth val="150"/>
        <c:axId val="158738552"/>
        <c:axId val="158738944"/>
      </c:barChart>
      <c:catAx>
        <c:axId val="1587385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738944"/>
        <c:crosses val="autoZero"/>
        <c:auto val="1"/>
        <c:lblAlgn val="ctr"/>
        <c:lblOffset val="100"/>
        <c:noMultiLvlLbl val="0"/>
      </c:catAx>
      <c:valAx>
        <c:axId val="15873894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8738552"/>
        <c:crosses val="autoZero"/>
        <c:crossBetween val="between"/>
      </c:valAx>
      <c:spPr>
        <a:noFill/>
        <a:ln>
          <a:noFill/>
        </a:ln>
        <a:effectLst/>
      </c:spPr>
    </c:plotArea>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62473599775511"/>
          <c:y val="5.4489536019845582E-2"/>
          <c:w val="0.72329408870153811"/>
          <c:h val="0.93560327561290979"/>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Lbls>
            <c:dLbl>
              <c:idx val="1"/>
              <c:tx>
                <c:rich>
                  <a:bodyPr rot="0" spcFirstLastPara="1" vertOverflow="ellipsis" vert="horz" wrap="square" lIns="38100" tIns="19050" rIns="38100" bIns="19050" anchor="ctr" anchorCtr="1">
                    <a:noAutofit/>
                  </a:bodyPr>
                  <a:lstStyle/>
                  <a:p>
                    <a:pPr>
                      <a:defRPr sz="1100" b="0" i="0" u="none" strike="noStrike" kern="1200" baseline="0">
                        <a:solidFill>
                          <a:srgbClr val="FFFFFF"/>
                        </a:solidFill>
                        <a:latin typeface="+mn-lt"/>
                        <a:ea typeface="+mn-ea"/>
                        <a:cs typeface="+mn-cs"/>
                      </a:defRPr>
                    </a:pPr>
                    <a:r>
                      <a:rPr lang="en-US" dirty="0" smtClean="0"/>
                      <a:t>9</a:t>
                    </a:r>
                    <a:endParaRPr lang="en-US" dirty="0"/>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FF1-48C8-AAB4-49B496EC7572}"/>
                </c:ext>
                <c:ext xmlns:c15="http://schemas.microsoft.com/office/drawing/2012/chart" uri="{CE6537A1-D6FC-4f65-9D91-7224C49458BB}">
                  <c15:spPr xmlns:c15="http://schemas.microsoft.com/office/drawing/2012/chart">
                    <a:prstGeom prst="rect">
                      <a:avLst/>
                    </a:prstGeom>
                  </c15:spPr>
                </c:ext>
              </c:extLst>
            </c:dLbl>
            <c:dLbl>
              <c:idx val="2"/>
              <c:layout>
                <c:manualLayout>
                  <c:x val="-0.14127725728326593"/>
                  <c:y val="3.6626265800495213E-4"/>
                </c:manualLayout>
              </c:layout>
              <c:tx>
                <c:rich>
                  <a:bodyPr/>
                  <a:lstStyle/>
                  <a:p>
                    <a:r>
                      <a:rPr lang="en-US" dirty="0" smtClean="0"/>
                      <a:t>205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FF1-48C8-AAB4-49B496EC7572}"/>
                </c:ext>
                <c:ext xmlns:c15="http://schemas.microsoft.com/office/drawing/2012/chart" uri="{CE6537A1-D6FC-4f65-9D91-7224C49458BB}"/>
              </c:extLst>
            </c:dLbl>
            <c:dLbl>
              <c:idx val="3"/>
              <c:tx>
                <c:rich>
                  <a:bodyPr/>
                  <a:lstStyle/>
                  <a:p>
                    <a:r>
                      <a:rPr lang="en-US" dirty="0" smtClean="0"/>
                      <a:t>329</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FF1-48C8-AAB4-49B496EC7572}"/>
                </c:ext>
                <c:ext xmlns:c15="http://schemas.microsoft.com/office/drawing/2012/chart" uri="{CE6537A1-D6FC-4f65-9D91-7224C49458BB}"/>
              </c:extLst>
            </c:dLbl>
            <c:dLbl>
              <c:idx val="4"/>
              <c:tx>
                <c:rich>
                  <a:bodyPr/>
                  <a:lstStyle/>
                  <a:p>
                    <a:r>
                      <a:rPr lang="en-US" dirty="0" smtClean="0"/>
                      <a:t>220</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FF1-48C8-AAB4-49B496EC7572}"/>
                </c:ext>
                <c:ext xmlns:c15="http://schemas.microsoft.com/office/drawing/2012/chart" uri="{CE6537A1-D6FC-4f65-9D91-7224C49458BB}"/>
              </c:extLst>
            </c:dLbl>
            <c:dLbl>
              <c:idx val="5"/>
              <c:tx>
                <c:rich>
                  <a:bodyPr/>
                  <a:lstStyle/>
                  <a:p>
                    <a:r>
                      <a:rPr lang="en-US" dirty="0" smtClean="0"/>
                      <a:t>301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FF1-48C8-AAB4-49B496EC7572}"/>
                </c:ext>
                <c:ext xmlns:c15="http://schemas.microsoft.com/office/drawing/2012/chart" uri="{CE6537A1-D6FC-4f65-9D91-7224C49458BB}"/>
              </c:extLst>
            </c:dLbl>
            <c:dLbl>
              <c:idx val="6"/>
              <c:tx>
                <c:rich>
                  <a:bodyPr/>
                  <a:lstStyle/>
                  <a:p>
                    <a:r>
                      <a:rPr lang="en-US" dirty="0" smtClean="0"/>
                      <a:t>299</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FF1-48C8-AAB4-49B496EC7572}"/>
                </c:ext>
                <c:ext xmlns:c15="http://schemas.microsoft.com/office/drawing/2012/chart" uri="{CE6537A1-D6FC-4f65-9D91-7224C49458BB}"/>
              </c:extLst>
            </c:dLbl>
            <c:dLbl>
              <c:idx val="7"/>
              <c:tx>
                <c:rich>
                  <a:bodyPr/>
                  <a:lstStyle/>
                  <a:p>
                    <a:r>
                      <a:rPr lang="en-US" dirty="0" smtClean="0"/>
                      <a:t>302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FF1-48C8-AAB4-49B496EC7572}"/>
                </c:ext>
                <c:ext xmlns:c15="http://schemas.microsoft.com/office/drawing/2012/chart" uri="{CE6537A1-D6FC-4f65-9D91-7224C49458BB}"/>
              </c:extLst>
            </c:dLbl>
            <c:dLbl>
              <c:idx val="8"/>
              <c:tx>
                <c:rich>
                  <a:bodyPr/>
                  <a:lstStyle/>
                  <a:p>
                    <a:r>
                      <a:rPr lang="en-US" dirty="0" smtClean="0"/>
                      <a:t>1665</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FF1-48C8-AAB4-49B496EC757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1">
                  <c:v>Сумын төв</c:v>
                </c:pt>
                <c:pt idx="2">
                  <c:v>Сангийндалай</c:v>
                </c:pt>
                <c:pt idx="3">
                  <c:v>Цагаан-Овоо</c:v>
                </c:pt>
                <c:pt idx="4">
                  <c:v>Рашаант</c:v>
                </c:pt>
                <c:pt idx="5">
                  <c:v>Тэнгэлэг</c:v>
                </c:pt>
                <c:pt idx="6">
                  <c:v>Өнгөт</c:v>
                </c:pt>
                <c:pt idx="7">
                  <c:v>Цавчир</c:v>
                </c:pt>
                <c:pt idx="8">
                  <c:v>Бүгд</c:v>
                </c:pt>
              </c:strCache>
            </c:strRef>
          </c:cat>
          <c:val>
            <c:numRef>
              <c:f>Sheet1!$B$2:$B$10</c:f>
              <c:numCache>
                <c:formatCode>General</c:formatCode>
                <c:ptCount val="9"/>
                <c:pt idx="1">
                  <c:v>100000</c:v>
                </c:pt>
                <c:pt idx="2">
                  <c:v>110000</c:v>
                </c:pt>
                <c:pt idx="3">
                  <c:v>170000</c:v>
                </c:pt>
                <c:pt idx="4">
                  <c:v>120000</c:v>
                </c:pt>
                <c:pt idx="5">
                  <c:v>140000</c:v>
                </c:pt>
                <c:pt idx="6">
                  <c:v>130000</c:v>
                </c:pt>
                <c:pt idx="7">
                  <c:v>150000</c:v>
                </c:pt>
                <c:pt idx="8">
                  <c:v>300000</c:v>
                </c:pt>
              </c:numCache>
            </c:numRef>
          </c:val>
          <c:extLst xmlns:c16r2="http://schemas.microsoft.com/office/drawing/2015/06/chart">
            <c:ext xmlns:c16="http://schemas.microsoft.com/office/drawing/2014/chart" uri="{C3380CC4-5D6E-409C-BE32-E72D297353CC}">
              <c16:uniqueId val="{00000008-BFF1-48C8-AAB4-49B496EC7572}"/>
            </c:ext>
          </c:extLst>
        </c:ser>
        <c:dLbls>
          <c:dLblPos val="ctr"/>
          <c:showLegendKey val="0"/>
          <c:showVal val="1"/>
          <c:showCatName val="0"/>
          <c:showSerName val="0"/>
          <c:showPercent val="0"/>
          <c:showBubbleSize val="0"/>
        </c:dLbls>
        <c:gapWidth val="30"/>
        <c:axId val="238161560"/>
        <c:axId val="238161952"/>
      </c:barChart>
      <c:catAx>
        <c:axId val="238161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4999"/>
                </a:solidFill>
                <a:latin typeface="Arial" panose="020B0604020202020204" pitchFamily="34" charset="0"/>
                <a:ea typeface="+mn-ea"/>
                <a:cs typeface="Arial" panose="020B0604020202020204" pitchFamily="34" charset="0"/>
              </a:defRPr>
            </a:pPr>
            <a:endParaRPr lang="en-US"/>
          </a:p>
        </c:txPr>
        <c:crossAx val="238161952"/>
        <c:crosses val="autoZero"/>
        <c:auto val="1"/>
        <c:lblAlgn val="ctr"/>
        <c:lblOffset val="100"/>
        <c:noMultiLvlLbl val="0"/>
      </c:catAx>
      <c:valAx>
        <c:axId val="238161952"/>
        <c:scaling>
          <c:orientation val="minMax"/>
        </c:scaling>
        <c:delete val="1"/>
        <c:axPos val="b"/>
        <c:numFmt formatCode="General" sourceLinked="1"/>
        <c:majorTickMark val="out"/>
        <c:minorTickMark val="none"/>
        <c:tickLblPos val="nextTo"/>
        <c:crossAx val="2381615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62473599775511"/>
          <c:y val="5.4489536019845582E-2"/>
          <c:w val="0.72329408870153811"/>
          <c:h val="0.93560327561290979"/>
        </c:manualLayout>
      </c:layout>
      <c:barChart>
        <c:barDir val="bar"/>
        <c:grouping val="clustered"/>
        <c:varyColors val="0"/>
        <c:ser>
          <c:idx val="0"/>
          <c:order val="0"/>
          <c:tx>
            <c:strRef>
              <c:f>Sheet1!$B$1</c:f>
              <c:strCache>
                <c:ptCount val="1"/>
                <c:pt idx="0">
                  <c:v>Column1</c:v>
                </c:pt>
              </c:strCache>
            </c:strRef>
          </c:tx>
          <c:spPr>
            <a:solidFill>
              <a:srgbClr val="1D4999"/>
            </a:solidFill>
            <a:ln>
              <a:noFill/>
            </a:ln>
            <a:effectLst/>
          </c:spPr>
          <c:invertIfNegative val="0"/>
          <c:dLbls>
            <c:dLbl>
              <c:idx val="1"/>
              <c:tx>
                <c:rich>
                  <a:bodyPr rot="0" spcFirstLastPara="1" vertOverflow="ellipsis" vert="horz" wrap="square" lIns="38100" tIns="19050" rIns="38100" bIns="19050" anchor="ctr" anchorCtr="1">
                    <a:noAutofit/>
                  </a:bodyPr>
                  <a:lstStyle/>
                  <a:p>
                    <a:pPr>
                      <a:defRPr sz="1100" b="0" i="0" u="none" strike="noStrike" kern="1200" baseline="0">
                        <a:solidFill>
                          <a:srgbClr val="FFFFFF"/>
                        </a:solidFill>
                        <a:latin typeface="+mn-lt"/>
                        <a:ea typeface="+mn-ea"/>
                        <a:cs typeface="+mn-cs"/>
                      </a:defRPr>
                    </a:pPr>
                    <a:r>
                      <a:rPr lang="en-US" dirty="0" smtClean="0"/>
                      <a:t>963</a:t>
                    </a:r>
                    <a:endParaRPr lang="en-US" dirty="0"/>
                  </a:p>
                </c:rich>
              </c:tx>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8B-42F0-83A5-B6770FDF12C1}"/>
                </c:ext>
                <c:ext xmlns:c15="http://schemas.microsoft.com/office/drawing/2012/chart" uri="{CE6537A1-D6FC-4f65-9D91-7224C49458BB}">
                  <c15:spPr xmlns:c15="http://schemas.microsoft.com/office/drawing/2012/chart">
                    <a:prstGeom prst="rect">
                      <a:avLst/>
                    </a:prstGeom>
                  </c15:spPr>
                </c:ext>
              </c:extLst>
            </c:dLbl>
            <c:dLbl>
              <c:idx val="2"/>
              <c:layout>
                <c:manualLayout>
                  <c:x val="-0.17701693493871087"/>
                  <c:y val="4.9535941836224163E-3"/>
                </c:manualLayout>
              </c:layout>
              <c:tx>
                <c:rich>
                  <a:bodyPr/>
                  <a:lstStyle/>
                  <a:p>
                    <a:r>
                      <a:rPr lang="en-US" dirty="0" smtClean="0"/>
                      <a:t>2895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18B-42F0-83A5-B6770FDF12C1}"/>
                </c:ext>
                <c:ext xmlns:c15="http://schemas.microsoft.com/office/drawing/2012/chart" uri="{CE6537A1-D6FC-4f65-9D91-7224C49458BB}"/>
              </c:extLst>
            </c:dLbl>
            <c:dLbl>
              <c:idx val="3"/>
              <c:tx>
                <c:rich>
                  <a:bodyPr/>
                  <a:lstStyle/>
                  <a:p>
                    <a:r>
                      <a:rPr lang="en-US" smtClean="0"/>
                      <a:t>4465</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161-4316-9AF7-9A6C9D05FA7E}"/>
                </c:ext>
                <c:ext xmlns:c15="http://schemas.microsoft.com/office/drawing/2012/chart" uri="{CE6537A1-D6FC-4f65-9D91-7224C49458BB}"/>
              </c:extLst>
            </c:dLbl>
            <c:dLbl>
              <c:idx val="4"/>
              <c:tx>
                <c:rich>
                  <a:bodyPr/>
                  <a:lstStyle/>
                  <a:p>
                    <a:r>
                      <a:rPr lang="en-US" smtClean="0"/>
                      <a:t>6060</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161-4316-9AF7-9A6C9D05FA7E}"/>
                </c:ext>
                <c:ext xmlns:c15="http://schemas.microsoft.com/office/drawing/2012/chart" uri="{CE6537A1-D6FC-4f65-9D91-7224C49458BB}"/>
              </c:extLst>
            </c:dLbl>
            <c:dLbl>
              <c:idx val="5"/>
              <c:tx>
                <c:rich>
                  <a:bodyPr/>
                  <a:lstStyle/>
                  <a:p>
                    <a:r>
                      <a:rPr lang="en-US" smtClean="0"/>
                      <a:t>2982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161-4316-9AF7-9A6C9D05FA7E}"/>
                </c:ext>
                <c:ext xmlns:c15="http://schemas.microsoft.com/office/drawing/2012/chart" uri="{CE6537A1-D6FC-4f65-9D91-7224C49458BB}"/>
              </c:extLst>
            </c:dLbl>
            <c:dLbl>
              <c:idx val="6"/>
              <c:tx>
                <c:rich>
                  <a:bodyPr/>
                  <a:lstStyle/>
                  <a:p>
                    <a:r>
                      <a:rPr lang="en-US" smtClean="0"/>
                      <a:t>3904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161-4316-9AF7-9A6C9D05FA7E}"/>
                </c:ext>
                <c:ext xmlns:c15="http://schemas.microsoft.com/office/drawing/2012/chart" uri="{CE6537A1-D6FC-4f65-9D91-7224C49458BB}"/>
              </c:extLst>
            </c:dLbl>
            <c:dLbl>
              <c:idx val="7"/>
              <c:tx>
                <c:rich>
                  <a:bodyPr/>
                  <a:lstStyle/>
                  <a:p>
                    <a:r>
                      <a:rPr lang="en-US" smtClean="0"/>
                      <a:t>3005</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161-4316-9AF7-9A6C9D05FA7E}"/>
                </c:ext>
                <c:ext xmlns:c15="http://schemas.microsoft.com/office/drawing/2012/chart" uri="{CE6537A1-D6FC-4f65-9D91-7224C49458BB}"/>
              </c:extLst>
            </c:dLbl>
            <c:dLbl>
              <c:idx val="8"/>
              <c:tx>
                <c:rich>
                  <a:bodyPr/>
                  <a:lstStyle/>
                  <a:p>
                    <a:r>
                      <a:rPr lang="en-US" smtClean="0"/>
                      <a:t>24274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161-4316-9AF7-9A6C9D05FA7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1">
                  <c:v>Сумын төв</c:v>
                </c:pt>
                <c:pt idx="2">
                  <c:v>Сангийндалай</c:v>
                </c:pt>
                <c:pt idx="3">
                  <c:v>Цагаан-Овоо</c:v>
                </c:pt>
                <c:pt idx="4">
                  <c:v>Рашаант</c:v>
                </c:pt>
                <c:pt idx="5">
                  <c:v>Тэнгэлэг</c:v>
                </c:pt>
                <c:pt idx="6">
                  <c:v>Өнгөт</c:v>
                </c:pt>
                <c:pt idx="7">
                  <c:v>Цавчир</c:v>
                </c:pt>
                <c:pt idx="8">
                  <c:v>Бүгд</c:v>
                </c:pt>
              </c:strCache>
            </c:strRef>
          </c:cat>
          <c:val>
            <c:numRef>
              <c:f>Sheet1!$B$2:$B$10</c:f>
              <c:numCache>
                <c:formatCode>General</c:formatCode>
                <c:ptCount val="9"/>
                <c:pt idx="1">
                  <c:v>100000</c:v>
                </c:pt>
                <c:pt idx="2">
                  <c:v>110000</c:v>
                </c:pt>
                <c:pt idx="3">
                  <c:v>150000</c:v>
                </c:pt>
                <c:pt idx="4">
                  <c:v>180000</c:v>
                </c:pt>
                <c:pt idx="5">
                  <c:v>120000</c:v>
                </c:pt>
                <c:pt idx="6">
                  <c:v>140000</c:v>
                </c:pt>
                <c:pt idx="7">
                  <c:v>130000</c:v>
                </c:pt>
                <c:pt idx="8">
                  <c:v>300000</c:v>
                </c:pt>
              </c:numCache>
            </c:numRef>
          </c:val>
          <c:extLst xmlns:c16r2="http://schemas.microsoft.com/office/drawing/2015/06/chart">
            <c:ext xmlns:c16="http://schemas.microsoft.com/office/drawing/2014/chart" uri="{C3380CC4-5D6E-409C-BE32-E72D297353CC}">
              <c16:uniqueId val="{00000000-A443-49E5-88B6-48C2392F8EFE}"/>
            </c:ext>
          </c:extLst>
        </c:ser>
        <c:dLbls>
          <c:dLblPos val="ctr"/>
          <c:showLegendKey val="0"/>
          <c:showVal val="1"/>
          <c:showCatName val="0"/>
          <c:showSerName val="0"/>
          <c:showPercent val="0"/>
          <c:showBubbleSize val="0"/>
        </c:dLbls>
        <c:gapWidth val="30"/>
        <c:axId val="238162736"/>
        <c:axId val="238163128"/>
      </c:barChart>
      <c:catAx>
        <c:axId val="238162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4999"/>
                </a:solidFill>
                <a:latin typeface="Arial" panose="020B0604020202020204" pitchFamily="34" charset="0"/>
                <a:ea typeface="+mn-ea"/>
                <a:cs typeface="Arial" panose="020B0604020202020204" pitchFamily="34" charset="0"/>
              </a:defRPr>
            </a:pPr>
            <a:endParaRPr lang="en-US"/>
          </a:p>
        </c:txPr>
        <c:crossAx val="238163128"/>
        <c:crosses val="autoZero"/>
        <c:auto val="1"/>
        <c:lblAlgn val="ctr"/>
        <c:lblOffset val="100"/>
        <c:noMultiLvlLbl val="0"/>
      </c:catAx>
      <c:valAx>
        <c:axId val="238163128"/>
        <c:scaling>
          <c:orientation val="minMax"/>
        </c:scaling>
        <c:delete val="1"/>
        <c:axPos val="b"/>
        <c:numFmt formatCode="General" sourceLinked="1"/>
        <c:majorTickMark val="out"/>
        <c:minorTickMark val="none"/>
        <c:tickLblPos val="nextTo"/>
        <c:crossAx val="2381627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1.jpeg"/></Relationships>
</file>

<file path=ppt/drawings/drawing1.xml><?xml version="1.0" encoding="utf-8"?>
<c:userShapes xmlns:c="http://schemas.openxmlformats.org/drawingml/2006/chart">
  <cdr:relSizeAnchor xmlns:cdr="http://schemas.openxmlformats.org/drawingml/2006/chartDrawing">
    <cdr:from>
      <cdr:x>0.59582</cdr:x>
      <cdr:y>0.39175</cdr:y>
    </cdr:from>
    <cdr:to>
      <cdr:x>0.91073</cdr:x>
      <cdr:y>0.88078</cdr:y>
    </cdr:to>
    <cdr:pic>
      <cdr:nvPicPr>
        <cdr:cNvPr id="2" name="Picture 1" descr="temee">
          <a:extLst xmlns:a="http://schemas.openxmlformats.org/drawingml/2006/main">
            <a:ext uri="{FF2B5EF4-FFF2-40B4-BE49-F238E27FC236}">
              <a16:creationId xmlns="" xmlns:a16="http://schemas.microsoft.com/office/drawing/2014/main" id="{D1F225F6-E021-4947-AA46-CAFB94B2FDD4}"/>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964121" y="1004355"/>
          <a:ext cx="1566658" cy="125378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4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4013"/>
          </a:xfrm>
          <a:prstGeom prst="rect">
            <a:avLst/>
          </a:prstGeom>
        </p:spPr>
        <p:txBody>
          <a:bodyPr vert="horz" lIns="91440" tIns="45720" rIns="91440" bIns="45720" rtlCol="0"/>
          <a:lstStyle>
            <a:lvl1pPr algn="r">
              <a:defRPr sz="1200"/>
            </a:lvl1pPr>
          </a:lstStyle>
          <a:p>
            <a:fld id="{811FF4D8-2A26-4084-9BCB-E9BDD765129A}" type="datetimeFigureOut">
              <a:rPr lang="en-US" smtClean="0"/>
              <a:t>11/24/2019</a:t>
            </a:fld>
            <a:endParaRPr lang="en-US"/>
          </a:p>
        </p:txBody>
      </p:sp>
      <p:sp>
        <p:nvSpPr>
          <p:cNvPr id="4" name="Slide Image Placeholder 3"/>
          <p:cNvSpPr>
            <a:spLocks noGrp="1" noRot="1" noChangeAspect="1"/>
          </p:cNvSpPr>
          <p:nvPr>
            <p:ph type="sldImg" idx="2"/>
          </p:nvPr>
        </p:nvSpPr>
        <p:spPr>
          <a:xfrm>
            <a:off x="2935288" y="881063"/>
            <a:ext cx="3438525" cy="2381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94075"/>
            <a:ext cx="7448550" cy="27781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99250"/>
            <a:ext cx="4033838" cy="3540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99250"/>
            <a:ext cx="4033838" cy="354013"/>
          </a:xfrm>
          <a:prstGeom prst="rect">
            <a:avLst/>
          </a:prstGeom>
        </p:spPr>
        <p:txBody>
          <a:bodyPr vert="horz" lIns="91440" tIns="45720" rIns="91440" bIns="45720" rtlCol="0" anchor="b"/>
          <a:lstStyle>
            <a:lvl1pPr algn="r">
              <a:defRPr sz="1200"/>
            </a:lvl1pPr>
          </a:lstStyle>
          <a:p>
            <a:fld id="{C00F7001-09AF-4CC9-966E-B910541AFD1F}" type="slidenum">
              <a:rPr lang="en-US" smtClean="0"/>
              <a:t>‹#›</a:t>
            </a:fld>
            <a:endParaRPr lang="en-US"/>
          </a:p>
        </p:txBody>
      </p:sp>
    </p:spTree>
    <p:extLst>
      <p:ext uri="{BB962C8B-B14F-4D97-AF65-F5344CB8AC3E}">
        <p14:creationId xmlns:p14="http://schemas.microsoft.com/office/powerpoint/2010/main" val="284535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7001-09AF-4CC9-966E-B910541AFD1F}" type="slidenum">
              <a:rPr lang="en-US" smtClean="0"/>
              <a:t>1</a:t>
            </a:fld>
            <a:endParaRPr lang="en-US"/>
          </a:p>
        </p:txBody>
      </p:sp>
    </p:spTree>
    <p:extLst>
      <p:ext uri="{BB962C8B-B14F-4D97-AF65-F5344CB8AC3E}">
        <p14:creationId xmlns:p14="http://schemas.microsoft.com/office/powerpoint/2010/main" val="350125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7001-09AF-4CC9-966E-B910541AFD1F}" type="slidenum">
              <a:rPr lang="en-US" smtClean="0"/>
              <a:t>6</a:t>
            </a:fld>
            <a:endParaRPr lang="en-US"/>
          </a:p>
        </p:txBody>
      </p:sp>
    </p:spTree>
    <p:extLst>
      <p:ext uri="{BB962C8B-B14F-4D97-AF65-F5344CB8AC3E}">
        <p14:creationId xmlns:p14="http://schemas.microsoft.com/office/powerpoint/2010/main" val="235343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7001-09AF-4CC9-966E-B910541AFD1F}" type="slidenum">
              <a:rPr lang="en-US" smtClean="0"/>
              <a:t>8</a:t>
            </a:fld>
            <a:endParaRPr lang="en-US"/>
          </a:p>
        </p:txBody>
      </p:sp>
    </p:spTree>
    <p:extLst>
      <p:ext uri="{BB962C8B-B14F-4D97-AF65-F5344CB8AC3E}">
        <p14:creationId xmlns:p14="http://schemas.microsoft.com/office/powerpoint/2010/main" val="252117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7001-09AF-4CC9-966E-B910541AFD1F}" type="slidenum">
              <a:rPr lang="en-US" smtClean="0"/>
              <a:t>12</a:t>
            </a:fld>
            <a:endParaRPr lang="en-US"/>
          </a:p>
        </p:txBody>
      </p:sp>
    </p:spTree>
    <p:extLst>
      <p:ext uri="{BB962C8B-B14F-4D97-AF65-F5344CB8AC3E}">
        <p14:creationId xmlns:p14="http://schemas.microsoft.com/office/powerpoint/2010/main" val="87089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7001-09AF-4CC9-966E-B910541AFD1F}" type="slidenum">
              <a:rPr lang="en-US" smtClean="0"/>
              <a:t>13</a:t>
            </a:fld>
            <a:endParaRPr lang="en-US"/>
          </a:p>
        </p:txBody>
      </p:sp>
    </p:spTree>
    <p:extLst>
      <p:ext uri="{BB962C8B-B14F-4D97-AF65-F5344CB8AC3E}">
        <p14:creationId xmlns:p14="http://schemas.microsoft.com/office/powerpoint/2010/main" val="120613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7001-09AF-4CC9-966E-B910541AFD1F}" type="slidenum">
              <a:rPr lang="en-US" smtClean="0"/>
              <a:t>14</a:t>
            </a:fld>
            <a:endParaRPr lang="en-US"/>
          </a:p>
        </p:txBody>
      </p:sp>
    </p:spTree>
    <p:extLst>
      <p:ext uri="{BB962C8B-B14F-4D97-AF65-F5344CB8AC3E}">
        <p14:creationId xmlns:p14="http://schemas.microsoft.com/office/powerpoint/2010/main" val="386229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7001-09AF-4CC9-966E-B910541AFD1F}" type="slidenum">
              <a:rPr lang="en-US" smtClean="0"/>
              <a:t>15</a:t>
            </a:fld>
            <a:endParaRPr lang="en-US"/>
          </a:p>
        </p:txBody>
      </p:sp>
    </p:spTree>
    <p:extLst>
      <p:ext uri="{BB962C8B-B14F-4D97-AF65-F5344CB8AC3E}">
        <p14:creationId xmlns:p14="http://schemas.microsoft.com/office/powerpoint/2010/main" val="216694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7001-09AF-4CC9-966E-B910541AFD1F}" type="slidenum">
              <a:rPr lang="en-US" smtClean="0"/>
              <a:t>16</a:t>
            </a:fld>
            <a:endParaRPr lang="en-US"/>
          </a:p>
        </p:txBody>
      </p:sp>
    </p:spTree>
    <p:extLst>
      <p:ext uri="{BB962C8B-B14F-4D97-AF65-F5344CB8AC3E}">
        <p14:creationId xmlns:p14="http://schemas.microsoft.com/office/powerpoint/2010/main" val="371243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7001-09AF-4CC9-966E-B910541AFD1F}" type="slidenum">
              <a:rPr lang="en-US" smtClean="0"/>
              <a:t>17</a:t>
            </a:fld>
            <a:endParaRPr lang="en-US"/>
          </a:p>
        </p:txBody>
      </p:sp>
    </p:spTree>
    <p:extLst>
      <p:ext uri="{BB962C8B-B14F-4D97-AF65-F5344CB8AC3E}">
        <p14:creationId xmlns:p14="http://schemas.microsoft.com/office/powerpoint/2010/main" val="112696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9125" y="561441"/>
            <a:ext cx="3714750" cy="1194353"/>
          </a:xfrm>
        </p:spPr>
        <p:txBody>
          <a:bodyPr anchor="b"/>
          <a:lstStyle>
            <a:lvl1pPr algn="ctr">
              <a:defRPr sz="2438"/>
            </a:lvl1pPr>
          </a:lstStyle>
          <a:p>
            <a:r>
              <a:rPr lang="en-US" smtClean="0"/>
              <a:t>Click to edit Master title style</a:t>
            </a:r>
            <a:endParaRPr lang="en-US"/>
          </a:p>
        </p:txBody>
      </p:sp>
      <p:sp>
        <p:nvSpPr>
          <p:cNvPr id="3" name="Subtitle 2"/>
          <p:cNvSpPr>
            <a:spLocks noGrp="1"/>
          </p:cNvSpPr>
          <p:nvPr>
            <p:ph type="subTitle" idx="1"/>
          </p:nvPr>
        </p:nvSpPr>
        <p:spPr>
          <a:xfrm>
            <a:off x="619125" y="1801853"/>
            <a:ext cx="3714750" cy="828264"/>
          </a:xfrm>
        </p:spPr>
        <p:txBody>
          <a:bodyPr/>
          <a:lstStyle>
            <a:lvl1pPr marL="0" indent="0" algn="ctr">
              <a:buNone/>
              <a:defRPr sz="975"/>
            </a:lvl1pPr>
            <a:lvl2pPr marL="185760" indent="0" algn="ctr">
              <a:buNone/>
              <a:defRPr sz="813"/>
            </a:lvl2pPr>
            <a:lvl3pPr marL="371521" indent="0" algn="ctr">
              <a:buNone/>
              <a:defRPr sz="731"/>
            </a:lvl3pPr>
            <a:lvl4pPr marL="557281" indent="0" algn="ctr">
              <a:buNone/>
              <a:defRPr sz="650"/>
            </a:lvl4pPr>
            <a:lvl5pPr marL="743041" indent="0" algn="ctr">
              <a:buNone/>
              <a:defRPr sz="650"/>
            </a:lvl5pPr>
            <a:lvl6pPr marL="928802" indent="0" algn="ctr">
              <a:buNone/>
              <a:defRPr sz="650"/>
            </a:lvl6pPr>
            <a:lvl7pPr marL="1114562" indent="0" algn="ctr">
              <a:buNone/>
              <a:defRPr sz="650"/>
            </a:lvl7pPr>
            <a:lvl8pPr marL="1300323" indent="0" algn="ctr">
              <a:buNone/>
              <a:defRPr sz="650"/>
            </a:lvl8pPr>
            <a:lvl9pPr marL="1486083" indent="0" algn="ctr">
              <a:buNone/>
              <a:defRPr sz="65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3A9FD-33C6-4B0C-BFB0-8DFD33CA7A04}" type="datetimeFigureOut">
              <a:rPr lang="mn-MN" smtClean="0"/>
              <a:t>19.11.24</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2140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3A9FD-33C6-4B0C-BFB0-8DFD33CA7A04}" type="datetimeFigureOut">
              <a:rPr lang="mn-MN" smtClean="0"/>
              <a:t>19.11.24</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416038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4490" y="182647"/>
            <a:ext cx="1067991" cy="29072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0519" y="182647"/>
            <a:ext cx="3142059" cy="290726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3A9FD-33C6-4B0C-BFB0-8DFD33CA7A04}" type="datetimeFigureOut">
              <a:rPr lang="mn-MN" smtClean="0"/>
              <a:t>19.11.24</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42956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3A9FD-33C6-4B0C-BFB0-8DFD33CA7A04}" type="datetimeFigureOut">
              <a:rPr lang="mn-MN" smtClean="0"/>
              <a:t>19.11.24</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0794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9" y="855265"/>
            <a:ext cx="4271963" cy="1427029"/>
          </a:xfrm>
        </p:spPr>
        <p:txBody>
          <a:bodyPr anchor="b"/>
          <a:lstStyle>
            <a:lvl1pPr>
              <a:defRPr sz="2438"/>
            </a:lvl1pPr>
          </a:lstStyle>
          <a:p>
            <a:r>
              <a:rPr lang="en-US" smtClean="0"/>
              <a:t>Click to edit Master title style</a:t>
            </a:r>
            <a:endParaRPr lang="en-US"/>
          </a:p>
        </p:txBody>
      </p:sp>
      <p:sp>
        <p:nvSpPr>
          <p:cNvPr id="3" name="Text Placeholder 2"/>
          <p:cNvSpPr>
            <a:spLocks noGrp="1"/>
          </p:cNvSpPr>
          <p:nvPr>
            <p:ph type="body" idx="1"/>
          </p:nvPr>
        </p:nvSpPr>
        <p:spPr>
          <a:xfrm>
            <a:off x="337939" y="2295794"/>
            <a:ext cx="4271963" cy="750441"/>
          </a:xfrm>
        </p:spPr>
        <p:txBody>
          <a:bodyPr/>
          <a:lstStyle>
            <a:lvl1pPr marL="0" indent="0">
              <a:buNone/>
              <a:defRPr sz="975">
                <a:solidFill>
                  <a:schemeClr val="tx1">
                    <a:tint val="75000"/>
                  </a:schemeClr>
                </a:solidFill>
              </a:defRPr>
            </a:lvl1pPr>
            <a:lvl2pPr marL="185760" indent="0">
              <a:buNone/>
              <a:defRPr sz="813">
                <a:solidFill>
                  <a:schemeClr val="tx1">
                    <a:tint val="75000"/>
                  </a:schemeClr>
                </a:solidFill>
              </a:defRPr>
            </a:lvl2pPr>
            <a:lvl3pPr marL="371521" indent="0">
              <a:buNone/>
              <a:defRPr sz="731">
                <a:solidFill>
                  <a:schemeClr val="tx1">
                    <a:tint val="75000"/>
                  </a:schemeClr>
                </a:solidFill>
              </a:defRPr>
            </a:lvl3pPr>
            <a:lvl4pPr marL="557281" indent="0">
              <a:buNone/>
              <a:defRPr sz="650">
                <a:solidFill>
                  <a:schemeClr val="tx1">
                    <a:tint val="75000"/>
                  </a:schemeClr>
                </a:solidFill>
              </a:defRPr>
            </a:lvl4pPr>
            <a:lvl5pPr marL="743041" indent="0">
              <a:buNone/>
              <a:defRPr sz="650">
                <a:solidFill>
                  <a:schemeClr val="tx1">
                    <a:tint val="75000"/>
                  </a:schemeClr>
                </a:solidFill>
              </a:defRPr>
            </a:lvl5pPr>
            <a:lvl6pPr marL="928802" indent="0">
              <a:buNone/>
              <a:defRPr sz="650">
                <a:solidFill>
                  <a:schemeClr val="tx1">
                    <a:tint val="75000"/>
                  </a:schemeClr>
                </a:solidFill>
              </a:defRPr>
            </a:lvl6pPr>
            <a:lvl7pPr marL="1114562" indent="0">
              <a:buNone/>
              <a:defRPr sz="650">
                <a:solidFill>
                  <a:schemeClr val="tx1">
                    <a:tint val="75000"/>
                  </a:schemeClr>
                </a:solidFill>
              </a:defRPr>
            </a:lvl7pPr>
            <a:lvl8pPr marL="1300323" indent="0">
              <a:buNone/>
              <a:defRPr sz="650">
                <a:solidFill>
                  <a:schemeClr val="tx1">
                    <a:tint val="75000"/>
                  </a:schemeClr>
                </a:solidFill>
              </a:defRPr>
            </a:lvl8pPr>
            <a:lvl9pPr marL="1486083" indent="0">
              <a:buNone/>
              <a:defRPr sz="6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D3A9FD-33C6-4B0C-BFB0-8DFD33CA7A04}" type="datetimeFigureOut">
              <a:rPr lang="mn-MN" smtClean="0"/>
              <a:t>19.11.24</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420365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0519" y="913235"/>
            <a:ext cx="2105025" cy="21766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07456" y="913235"/>
            <a:ext cx="2105025" cy="21766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D3A9FD-33C6-4B0C-BFB0-8DFD33CA7A04}" type="datetimeFigureOut">
              <a:rPr lang="mn-MN" smtClean="0"/>
              <a:t>19.11.24</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00553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64" y="182648"/>
            <a:ext cx="4271963" cy="663088"/>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41164" y="840971"/>
            <a:ext cx="2095351" cy="412147"/>
          </a:xfrm>
        </p:spPr>
        <p:txBody>
          <a:bodyPr anchor="b"/>
          <a:lstStyle>
            <a:lvl1pPr marL="0" indent="0">
              <a:buNone/>
              <a:defRPr sz="975" b="1"/>
            </a:lvl1pPr>
            <a:lvl2pPr marL="185760" indent="0">
              <a:buNone/>
              <a:defRPr sz="813" b="1"/>
            </a:lvl2pPr>
            <a:lvl3pPr marL="371521" indent="0">
              <a:buNone/>
              <a:defRPr sz="731" b="1"/>
            </a:lvl3pPr>
            <a:lvl4pPr marL="557281" indent="0">
              <a:buNone/>
              <a:defRPr sz="650" b="1"/>
            </a:lvl4pPr>
            <a:lvl5pPr marL="743041" indent="0">
              <a:buNone/>
              <a:defRPr sz="650" b="1"/>
            </a:lvl5pPr>
            <a:lvl6pPr marL="928802" indent="0">
              <a:buNone/>
              <a:defRPr sz="650" b="1"/>
            </a:lvl6pPr>
            <a:lvl7pPr marL="1114562" indent="0">
              <a:buNone/>
              <a:defRPr sz="650" b="1"/>
            </a:lvl7pPr>
            <a:lvl8pPr marL="1300323" indent="0">
              <a:buNone/>
              <a:defRPr sz="650" b="1"/>
            </a:lvl8pPr>
            <a:lvl9pPr marL="1486083" indent="0">
              <a:buNone/>
              <a:defRPr sz="650" b="1"/>
            </a:lvl9pPr>
          </a:lstStyle>
          <a:p>
            <a:pPr lvl="0"/>
            <a:r>
              <a:rPr lang="en-US" smtClean="0"/>
              <a:t>Edit Master text styles</a:t>
            </a:r>
          </a:p>
        </p:txBody>
      </p:sp>
      <p:sp>
        <p:nvSpPr>
          <p:cNvPr id="4" name="Content Placeholder 3"/>
          <p:cNvSpPr>
            <a:spLocks noGrp="1"/>
          </p:cNvSpPr>
          <p:nvPr>
            <p:ph sz="half" idx="2"/>
          </p:nvPr>
        </p:nvSpPr>
        <p:spPr>
          <a:xfrm>
            <a:off x="341164" y="1253118"/>
            <a:ext cx="2095351" cy="18431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7456" y="840971"/>
            <a:ext cx="2105670" cy="412147"/>
          </a:xfrm>
        </p:spPr>
        <p:txBody>
          <a:bodyPr anchor="b"/>
          <a:lstStyle>
            <a:lvl1pPr marL="0" indent="0">
              <a:buNone/>
              <a:defRPr sz="975" b="1"/>
            </a:lvl1pPr>
            <a:lvl2pPr marL="185760" indent="0">
              <a:buNone/>
              <a:defRPr sz="813" b="1"/>
            </a:lvl2pPr>
            <a:lvl3pPr marL="371521" indent="0">
              <a:buNone/>
              <a:defRPr sz="731" b="1"/>
            </a:lvl3pPr>
            <a:lvl4pPr marL="557281" indent="0">
              <a:buNone/>
              <a:defRPr sz="650" b="1"/>
            </a:lvl4pPr>
            <a:lvl5pPr marL="743041" indent="0">
              <a:buNone/>
              <a:defRPr sz="650" b="1"/>
            </a:lvl5pPr>
            <a:lvl6pPr marL="928802" indent="0">
              <a:buNone/>
              <a:defRPr sz="650" b="1"/>
            </a:lvl6pPr>
            <a:lvl7pPr marL="1114562" indent="0">
              <a:buNone/>
              <a:defRPr sz="650" b="1"/>
            </a:lvl7pPr>
            <a:lvl8pPr marL="1300323" indent="0">
              <a:buNone/>
              <a:defRPr sz="650" b="1"/>
            </a:lvl8pPr>
            <a:lvl9pPr marL="1486083" indent="0">
              <a:buNone/>
              <a:defRPr sz="650" b="1"/>
            </a:lvl9pPr>
          </a:lstStyle>
          <a:p>
            <a:pPr lvl="0"/>
            <a:r>
              <a:rPr lang="en-US" smtClean="0"/>
              <a:t>Edit Master text styles</a:t>
            </a:r>
          </a:p>
        </p:txBody>
      </p:sp>
      <p:sp>
        <p:nvSpPr>
          <p:cNvPr id="6" name="Content Placeholder 5"/>
          <p:cNvSpPr>
            <a:spLocks noGrp="1"/>
          </p:cNvSpPr>
          <p:nvPr>
            <p:ph sz="quarter" idx="4"/>
          </p:nvPr>
        </p:nvSpPr>
        <p:spPr>
          <a:xfrm>
            <a:off x="2507456" y="1253118"/>
            <a:ext cx="2105670" cy="18431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3A9FD-33C6-4B0C-BFB0-8DFD33CA7A04}" type="datetimeFigureOut">
              <a:rPr lang="mn-MN" smtClean="0"/>
              <a:t>19.11.24</a:t>
            </a:fld>
            <a:endParaRPr lang="mn-MN"/>
          </a:p>
        </p:txBody>
      </p:sp>
      <p:sp>
        <p:nvSpPr>
          <p:cNvPr id="8" name="Footer Placeholder 7"/>
          <p:cNvSpPr>
            <a:spLocks noGrp="1"/>
          </p:cNvSpPr>
          <p:nvPr>
            <p:ph type="ftr" sz="quarter" idx="11"/>
          </p:nvPr>
        </p:nvSpPr>
        <p:spPr/>
        <p:txBody>
          <a:bodyPr/>
          <a:lstStyle/>
          <a:p>
            <a:endParaRPr lang="mn-MN"/>
          </a:p>
        </p:txBody>
      </p:sp>
      <p:sp>
        <p:nvSpPr>
          <p:cNvPr id="9" name="Slide Number Placeholder 8"/>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47377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3A9FD-33C6-4B0C-BFB0-8DFD33CA7A04}" type="datetimeFigureOut">
              <a:rPr lang="mn-MN" smtClean="0"/>
              <a:t>19.11.24</a:t>
            </a:fld>
            <a:endParaRPr lang="mn-MN"/>
          </a:p>
        </p:txBody>
      </p:sp>
      <p:sp>
        <p:nvSpPr>
          <p:cNvPr id="4" name="Footer Placeholder 3"/>
          <p:cNvSpPr>
            <a:spLocks noGrp="1"/>
          </p:cNvSpPr>
          <p:nvPr>
            <p:ph type="ftr" sz="quarter" idx="11"/>
          </p:nvPr>
        </p:nvSpPr>
        <p:spPr/>
        <p:txBody>
          <a:bodyPr/>
          <a:lstStyle/>
          <a:p>
            <a:endParaRPr lang="mn-MN"/>
          </a:p>
        </p:txBody>
      </p:sp>
      <p:sp>
        <p:nvSpPr>
          <p:cNvPr id="5" name="Slide Number Placeholder 4"/>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49376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3A9FD-33C6-4B0C-BFB0-8DFD33CA7A04}" type="datetimeFigureOut">
              <a:rPr lang="mn-MN" smtClean="0"/>
              <a:t>19.11.24</a:t>
            </a:fld>
            <a:endParaRPr lang="mn-MN"/>
          </a:p>
        </p:txBody>
      </p:sp>
      <p:sp>
        <p:nvSpPr>
          <p:cNvPr id="3" name="Footer Placeholder 2"/>
          <p:cNvSpPr>
            <a:spLocks noGrp="1"/>
          </p:cNvSpPr>
          <p:nvPr>
            <p:ph type="ftr" sz="quarter" idx="11"/>
          </p:nvPr>
        </p:nvSpPr>
        <p:spPr/>
        <p:txBody>
          <a:bodyPr/>
          <a:lstStyle/>
          <a:p>
            <a:endParaRPr lang="mn-MN"/>
          </a:p>
        </p:txBody>
      </p:sp>
      <p:sp>
        <p:nvSpPr>
          <p:cNvPr id="4" name="Slide Number Placeholder 3"/>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6263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300"/>
            </a:lvl1pPr>
          </a:lstStyle>
          <a:p>
            <a:r>
              <a:rPr lang="en-US" smtClean="0"/>
              <a:t>Click to edit Master title style</a:t>
            </a:r>
            <a:endParaRPr lang="en-US"/>
          </a:p>
        </p:txBody>
      </p:sp>
      <p:sp>
        <p:nvSpPr>
          <p:cNvPr id="3" name="Content Placeholder 2"/>
          <p:cNvSpPr>
            <a:spLocks noGrp="1"/>
          </p:cNvSpPr>
          <p:nvPr>
            <p:ph idx="1"/>
          </p:nvPr>
        </p:nvSpPr>
        <p:spPr>
          <a:xfrm>
            <a:off x="2105670" y="493941"/>
            <a:ext cx="2507456" cy="2437941"/>
          </a:xfrm>
        </p:spPr>
        <p:txBody>
          <a:bodyPr/>
          <a:lstStyle>
            <a:lvl1pPr>
              <a:defRPr sz="1300"/>
            </a:lvl1pPr>
            <a:lvl2pPr>
              <a:defRPr sz="1138"/>
            </a:lvl2pPr>
            <a:lvl3pPr>
              <a:defRPr sz="975"/>
            </a:lvl3pPr>
            <a:lvl4pPr>
              <a:defRPr sz="813"/>
            </a:lvl4pPr>
            <a:lvl5pPr>
              <a:defRPr sz="813"/>
            </a:lvl5pPr>
            <a:lvl6pPr>
              <a:defRPr sz="813"/>
            </a:lvl6pPr>
            <a:lvl7pPr>
              <a:defRPr sz="813"/>
            </a:lvl7pPr>
            <a:lvl8pPr>
              <a:defRPr sz="813"/>
            </a:lvl8pPr>
            <a:lvl9pPr>
              <a:defRPr sz="8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1164" y="1029176"/>
            <a:ext cx="1597471" cy="1906677"/>
          </a:xfrm>
        </p:spPr>
        <p:txBody>
          <a:bodyPr/>
          <a:lstStyle>
            <a:lvl1pPr marL="0" indent="0">
              <a:buNone/>
              <a:defRPr sz="650"/>
            </a:lvl1pPr>
            <a:lvl2pPr marL="185760" indent="0">
              <a:buNone/>
              <a:defRPr sz="569"/>
            </a:lvl2pPr>
            <a:lvl3pPr marL="371521" indent="0">
              <a:buNone/>
              <a:defRPr sz="488"/>
            </a:lvl3pPr>
            <a:lvl4pPr marL="557281" indent="0">
              <a:buNone/>
              <a:defRPr sz="406"/>
            </a:lvl4pPr>
            <a:lvl5pPr marL="743041" indent="0">
              <a:buNone/>
              <a:defRPr sz="406"/>
            </a:lvl5pPr>
            <a:lvl6pPr marL="928802" indent="0">
              <a:buNone/>
              <a:defRPr sz="406"/>
            </a:lvl6pPr>
            <a:lvl7pPr marL="1114562" indent="0">
              <a:buNone/>
              <a:defRPr sz="406"/>
            </a:lvl7pPr>
            <a:lvl8pPr marL="1300323" indent="0">
              <a:buNone/>
              <a:defRPr sz="406"/>
            </a:lvl8pPr>
            <a:lvl9pPr marL="1486083" indent="0">
              <a:buNone/>
              <a:defRPr sz="406"/>
            </a:lvl9pPr>
          </a:lstStyle>
          <a:p>
            <a:pPr lvl="0"/>
            <a:r>
              <a:rPr lang="en-US" smtClean="0"/>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t>19.11.24</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39599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300"/>
            </a:lvl1pPr>
          </a:lstStyle>
          <a:p>
            <a:r>
              <a:rPr lang="en-US" smtClean="0"/>
              <a:t>Click to edit Master title style</a:t>
            </a:r>
            <a:endParaRPr lang="en-US"/>
          </a:p>
        </p:txBody>
      </p:sp>
      <p:sp>
        <p:nvSpPr>
          <p:cNvPr id="3" name="Picture Placeholder 2"/>
          <p:cNvSpPr>
            <a:spLocks noGrp="1"/>
          </p:cNvSpPr>
          <p:nvPr>
            <p:ph type="pic" idx="1"/>
          </p:nvPr>
        </p:nvSpPr>
        <p:spPr>
          <a:xfrm>
            <a:off x="2105670" y="493941"/>
            <a:ext cx="2507456" cy="2437941"/>
          </a:xfrm>
        </p:spPr>
        <p:txBody>
          <a:bodyPr/>
          <a:lstStyle>
            <a:lvl1pPr marL="0" indent="0">
              <a:buNone/>
              <a:defRPr sz="1300"/>
            </a:lvl1pPr>
            <a:lvl2pPr marL="185760" indent="0">
              <a:buNone/>
              <a:defRPr sz="1138"/>
            </a:lvl2pPr>
            <a:lvl3pPr marL="371521" indent="0">
              <a:buNone/>
              <a:defRPr sz="975"/>
            </a:lvl3pPr>
            <a:lvl4pPr marL="557281" indent="0">
              <a:buNone/>
              <a:defRPr sz="813"/>
            </a:lvl4pPr>
            <a:lvl5pPr marL="743041" indent="0">
              <a:buNone/>
              <a:defRPr sz="813"/>
            </a:lvl5pPr>
            <a:lvl6pPr marL="928802" indent="0">
              <a:buNone/>
              <a:defRPr sz="813"/>
            </a:lvl6pPr>
            <a:lvl7pPr marL="1114562" indent="0">
              <a:buNone/>
              <a:defRPr sz="813"/>
            </a:lvl7pPr>
            <a:lvl8pPr marL="1300323" indent="0">
              <a:buNone/>
              <a:defRPr sz="813"/>
            </a:lvl8pPr>
            <a:lvl9pPr marL="1486083" indent="0">
              <a:buNone/>
              <a:defRPr sz="813"/>
            </a:lvl9pPr>
          </a:lstStyle>
          <a:p>
            <a:endParaRPr lang="en-US"/>
          </a:p>
        </p:txBody>
      </p:sp>
      <p:sp>
        <p:nvSpPr>
          <p:cNvPr id="4" name="Text Placeholder 3"/>
          <p:cNvSpPr>
            <a:spLocks noGrp="1"/>
          </p:cNvSpPr>
          <p:nvPr>
            <p:ph type="body" sz="half" idx="2"/>
          </p:nvPr>
        </p:nvSpPr>
        <p:spPr>
          <a:xfrm>
            <a:off x="341164" y="1029176"/>
            <a:ext cx="1597471" cy="1906677"/>
          </a:xfrm>
        </p:spPr>
        <p:txBody>
          <a:bodyPr/>
          <a:lstStyle>
            <a:lvl1pPr marL="0" indent="0">
              <a:buNone/>
              <a:defRPr sz="650"/>
            </a:lvl1pPr>
            <a:lvl2pPr marL="185760" indent="0">
              <a:buNone/>
              <a:defRPr sz="569"/>
            </a:lvl2pPr>
            <a:lvl3pPr marL="371521" indent="0">
              <a:buNone/>
              <a:defRPr sz="488"/>
            </a:lvl3pPr>
            <a:lvl4pPr marL="557281" indent="0">
              <a:buNone/>
              <a:defRPr sz="406"/>
            </a:lvl4pPr>
            <a:lvl5pPr marL="743041" indent="0">
              <a:buNone/>
              <a:defRPr sz="406"/>
            </a:lvl5pPr>
            <a:lvl6pPr marL="928802" indent="0">
              <a:buNone/>
              <a:defRPr sz="406"/>
            </a:lvl6pPr>
            <a:lvl7pPr marL="1114562" indent="0">
              <a:buNone/>
              <a:defRPr sz="406"/>
            </a:lvl7pPr>
            <a:lvl8pPr marL="1300323" indent="0">
              <a:buNone/>
              <a:defRPr sz="406"/>
            </a:lvl8pPr>
            <a:lvl9pPr marL="1486083" indent="0">
              <a:buNone/>
              <a:defRPr sz="406"/>
            </a:lvl9pPr>
          </a:lstStyle>
          <a:p>
            <a:pPr lvl="0"/>
            <a:r>
              <a:rPr lang="en-US" smtClean="0"/>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t>19.11.24</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68611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19" y="182648"/>
            <a:ext cx="4271963" cy="66308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0519" y="913235"/>
            <a:ext cx="4271963" cy="217667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0519" y="3179647"/>
            <a:ext cx="1114425" cy="182647"/>
          </a:xfrm>
          <a:prstGeom prst="rect">
            <a:avLst/>
          </a:prstGeom>
        </p:spPr>
        <p:txBody>
          <a:bodyPr vert="horz" lIns="91440" tIns="45720" rIns="91440" bIns="45720" rtlCol="0" anchor="ctr"/>
          <a:lstStyle>
            <a:lvl1pPr algn="l">
              <a:defRPr sz="488">
                <a:solidFill>
                  <a:schemeClr val="tx1">
                    <a:tint val="75000"/>
                  </a:schemeClr>
                </a:solidFill>
              </a:defRPr>
            </a:lvl1pPr>
          </a:lstStyle>
          <a:p>
            <a:pPr defTabSz="457200"/>
            <a:fld id="{45CB0F8D-B663-4D04-84C4-625A5C92BD6C}" type="datetimeFigureOut">
              <a:rPr lang="en-US" smtClean="0">
                <a:solidFill>
                  <a:prstClr val="black">
                    <a:tint val="75000"/>
                  </a:prstClr>
                </a:solidFill>
              </a:rPr>
              <a:pPr defTabSz="457200"/>
              <a:t>11/24/2019</a:t>
            </a:fld>
            <a:endParaRPr lang="en-US">
              <a:solidFill>
                <a:prstClr val="black">
                  <a:tint val="75000"/>
                </a:prstClr>
              </a:solidFill>
            </a:endParaRPr>
          </a:p>
        </p:txBody>
      </p:sp>
      <p:sp>
        <p:nvSpPr>
          <p:cNvPr id="5" name="Footer Placeholder 4"/>
          <p:cNvSpPr>
            <a:spLocks noGrp="1"/>
          </p:cNvSpPr>
          <p:nvPr>
            <p:ph type="ftr" sz="quarter" idx="3"/>
          </p:nvPr>
        </p:nvSpPr>
        <p:spPr>
          <a:xfrm>
            <a:off x="1640681" y="3179647"/>
            <a:ext cx="1671638" cy="182647"/>
          </a:xfrm>
          <a:prstGeom prst="rect">
            <a:avLst/>
          </a:prstGeom>
        </p:spPr>
        <p:txBody>
          <a:bodyPr vert="horz" lIns="91440" tIns="45720" rIns="91440" bIns="45720" rtlCol="0" anchor="ctr"/>
          <a:lstStyle>
            <a:lvl1pPr algn="ctr">
              <a:defRPr sz="488">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3498056" y="3179647"/>
            <a:ext cx="1114425" cy="182647"/>
          </a:xfrm>
          <a:prstGeom prst="rect">
            <a:avLst/>
          </a:prstGeom>
        </p:spPr>
        <p:txBody>
          <a:bodyPr vert="horz" lIns="91440" tIns="45720" rIns="91440" bIns="45720" rtlCol="0" anchor="ctr"/>
          <a:lstStyle>
            <a:lvl1pPr algn="r">
              <a:defRPr sz="488">
                <a:solidFill>
                  <a:schemeClr val="tx1">
                    <a:tint val="75000"/>
                  </a:schemeClr>
                </a:solidFill>
              </a:defRPr>
            </a:lvl1pPr>
          </a:lstStyle>
          <a:p>
            <a:pPr defTabSz="457200"/>
            <a:fld id="{C36CE26B-6949-4AE2-A5C0-A5A0941143D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670736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371521" rtl="0" eaLnBrk="1" latinLnBrk="0" hangingPunct="1">
        <a:lnSpc>
          <a:spcPct val="90000"/>
        </a:lnSpc>
        <a:spcBef>
          <a:spcPct val="0"/>
        </a:spcBef>
        <a:buNone/>
        <a:defRPr sz="1788" kern="1200">
          <a:solidFill>
            <a:schemeClr val="tx1"/>
          </a:solidFill>
          <a:latin typeface="+mj-lt"/>
          <a:ea typeface="+mj-ea"/>
          <a:cs typeface="+mj-cs"/>
        </a:defRPr>
      </a:lvl1pPr>
    </p:titleStyle>
    <p:bodyStyle>
      <a:lvl1pPr marL="92880" indent="-92880" algn="l" defTabSz="371521" rtl="0" eaLnBrk="1" latinLnBrk="0" hangingPunct="1">
        <a:lnSpc>
          <a:spcPct val="90000"/>
        </a:lnSpc>
        <a:spcBef>
          <a:spcPts val="406"/>
        </a:spcBef>
        <a:buFont typeface="Arial" panose="020B0604020202020204" pitchFamily="34" charset="0"/>
        <a:buChar char="•"/>
        <a:defRPr sz="1138" kern="1200">
          <a:solidFill>
            <a:schemeClr val="tx1"/>
          </a:solidFill>
          <a:latin typeface="+mn-lt"/>
          <a:ea typeface="+mn-ea"/>
          <a:cs typeface="+mn-cs"/>
        </a:defRPr>
      </a:lvl1pPr>
      <a:lvl2pPr marL="278641" indent="-92880" algn="l" defTabSz="371521" rtl="0" eaLnBrk="1" latinLnBrk="0" hangingPunct="1">
        <a:lnSpc>
          <a:spcPct val="90000"/>
        </a:lnSpc>
        <a:spcBef>
          <a:spcPts val="203"/>
        </a:spcBef>
        <a:buFont typeface="Arial" panose="020B0604020202020204" pitchFamily="34" charset="0"/>
        <a:buChar char="•"/>
        <a:defRPr sz="975" kern="1200">
          <a:solidFill>
            <a:schemeClr val="tx1"/>
          </a:solidFill>
          <a:latin typeface="+mn-lt"/>
          <a:ea typeface="+mn-ea"/>
          <a:cs typeface="+mn-cs"/>
        </a:defRPr>
      </a:lvl2pPr>
      <a:lvl3pPr marL="464401" indent="-92880" algn="l" defTabSz="371521" rtl="0" eaLnBrk="1" latinLnBrk="0" hangingPunct="1">
        <a:lnSpc>
          <a:spcPct val="90000"/>
        </a:lnSpc>
        <a:spcBef>
          <a:spcPts val="203"/>
        </a:spcBef>
        <a:buFont typeface="Arial" panose="020B0604020202020204" pitchFamily="34" charset="0"/>
        <a:buChar char="•"/>
        <a:defRPr sz="813" kern="1200">
          <a:solidFill>
            <a:schemeClr val="tx1"/>
          </a:solidFill>
          <a:latin typeface="+mn-lt"/>
          <a:ea typeface="+mn-ea"/>
          <a:cs typeface="+mn-cs"/>
        </a:defRPr>
      </a:lvl3pPr>
      <a:lvl4pPr marL="650161" indent="-92880" algn="l" defTabSz="371521" rtl="0" eaLnBrk="1" latinLnBrk="0" hangingPunct="1">
        <a:lnSpc>
          <a:spcPct val="90000"/>
        </a:lnSpc>
        <a:spcBef>
          <a:spcPts val="203"/>
        </a:spcBef>
        <a:buFont typeface="Arial" panose="020B0604020202020204" pitchFamily="34" charset="0"/>
        <a:buChar char="•"/>
        <a:defRPr sz="731" kern="1200">
          <a:solidFill>
            <a:schemeClr val="tx1"/>
          </a:solidFill>
          <a:latin typeface="+mn-lt"/>
          <a:ea typeface="+mn-ea"/>
          <a:cs typeface="+mn-cs"/>
        </a:defRPr>
      </a:lvl4pPr>
      <a:lvl5pPr marL="835922" indent="-92880" algn="l" defTabSz="371521" rtl="0" eaLnBrk="1" latinLnBrk="0" hangingPunct="1">
        <a:lnSpc>
          <a:spcPct val="90000"/>
        </a:lnSpc>
        <a:spcBef>
          <a:spcPts val="203"/>
        </a:spcBef>
        <a:buFont typeface="Arial" panose="020B0604020202020204" pitchFamily="34" charset="0"/>
        <a:buChar char="•"/>
        <a:defRPr sz="731" kern="1200">
          <a:solidFill>
            <a:schemeClr val="tx1"/>
          </a:solidFill>
          <a:latin typeface="+mn-lt"/>
          <a:ea typeface="+mn-ea"/>
          <a:cs typeface="+mn-cs"/>
        </a:defRPr>
      </a:lvl5pPr>
      <a:lvl6pPr marL="1021682" indent="-92880" algn="l" defTabSz="371521" rtl="0" eaLnBrk="1" latinLnBrk="0" hangingPunct="1">
        <a:lnSpc>
          <a:spcPct val="90000"/>
        </a:lnSpc>
        <a:spcBef>
          <a:spcPts val="203"/>
        </a:spcBef>
        <a:buFont typeface="Arial" panose="020B0604020202020204" pitchFamily="34" charset="0"/>
        <a:buChar char="•"/>
        <a:defRPr sz="731" kern="1200">
          <a:solidFill>
            <a:schemeClr val="tx1"/>
          </a:solidFill>
          <a:latin typeface="+mn-lt"/>
          <a:ea typeface="+mn-ea"/>
          <a:cs typeface="+mn-cs"/>
        </a:defRPr>
      </a:lvl6pPr>
      <a:lvl7pPr marL="1207442" indent="-92880" algn="l" defTabSz="371521" rtl="0" eaLnBrk="1" latinLnBrk="0" hangingPunct="1">
        <a:lnSpc>
          <a:spcPct val="90000"/>
        </a:lnSpc>
        <a:spcBef>
          <a:spcPts val="203"/>
        </a:spcBef>
        <a:buFont typeface="Arial" panose="020B0604020202020204" pitchFamily="34" charset="0"/>
        <a:buChar char="•"/>
        <a:defRPr sz="731" kern="1200">
          <a:solidFill>
            <a:schemeClr val="tx1"/>
          </a:solidFill>
          <a:latin typeface="+mn-lt"/>
          <a:ea typeface="+mn-ea"/>
          <a:cs typeface="+mn-cs"/>
        </a:defRPr>
      </a:lvl7pPr>
      <a:lvl8pPr marL="1393203" indent="-92880" algn="l" defTabSz="371521" rtl="0" eaLnBrk="1" latinLnBrk="0" hangingPunct="1">
        <a:lnSpc>
          <a:spcPct val="90000"/>
        </a:lnSpc>
        <a:spcBef>
          <a:spcPts val="203"/>
        </a:spcBef>
        <a:buFont typeface="Arial" panose="020B0604020202020204" pitchFamily="34" charset="0"/>
        <a:buChar char="•"/>
        <a:defRPr sz="731" kern="1200">
          <a:solidFill>
            <a:schemeClr val="tx1"/>
          </a:solidFill>
          <a:latin typeface="+mn-lt"/>
          <a:ea typeface="+mn-ea"/>
          <a:cs typeface="+mn-cs"/>
        </a:defRPr>
      </a:lvl8pPr>
      <a:lvl9pPr marL="1578963" indent="-92880" algn="l" defTabSz="371521" rtl="0" eaLnBrk="1" latinLnBrk="0" hangingPunct="1">
        <a:lnSpc>
          <a:spcPct val="90000"/>
        </a:lnSpc>
        <a:spcBef>
          <a:spcPts val="203"/>
        </a:spcBef>
        <a:buFont typeface="Arial" panose="020B0604020202020204" pitchFamily="34" charset="0"/>
        <a:buChar char="•"/>
        <a:defRPr sz="731" kern="1200">
          <a:solidFill>
            <a:schemeClr val="tx1"/>
          </a:solidFill>
          <a:latin typeface="+mn-lt"/>
          <a:ea typeface="+mn-ea"/>
          <a:cs typeface="+mn-cs"/>
        </a:defRPr>
      </a:lvl9pPr>
    </p:bodyStyle>
    <p:otherStyle>
      <a:defPPr>
        <a:defRPr lang="en-US"/>
      </a:defPPr>
      <a:lvl1pPr marL="0" algn="l" defTabSz="371521" rtl="0" eaLnBrk="1" latinLnBrk="0" hangingPunct="1">
        <a:defRPr sz="731" kern="1200">
          <a:solidFill>
            <a:schemeClr val="tx1"/>
          </a:solidFill>
          <a:latin typeface="+mn-lt"/>
          <a:ea typeface="+mn-ea"/>
          <a:cs typeface="+mn-cs"/>
        </a:defRPr>
      </a:lvl1pPr>
      <a:lvl2pPr marL="185760" algn="l" defTabSz="371521" rtl="0" eaLnBrk="1" latinLnBrk="0" hangingPunct="1">
        <a:defRPr sz="731" kern="1200">
          <a:solidFill>
            <a:schemeClr val="tx1"/>
          </a:solidFill>
          <a:latin typeface="+mn-lt"/>
          <a:ea typeface="+mn-ea"/>
          <a:cs typeface="+mn-cs"/>
        </a:defRPr>
      </a:lvl2pPr>
      <a:lvl3pPr marL="371521" algn="l" defTabSz="371521" rtl="0" eaLnBrk="1" latinLnBrk="0" hangingPunct="1">
        <a:defRPr sz="731" kern="1200">
          <a:solidFill>
            <a:schemeClr val="tx1"/>
          </a:solidFill>
          <a:latin typeface="+mn-lt"/>
          <a:ea typeface="+mn-ea"/>
          <a:cs typeface="+mn-cs"/>
        </a:defRPr>
      </a:lvl3pPr>
      <a:lvl4pPr marL="557281" algn="l" defTabSz="371521" rtl="0" eaLnBrk="1" latinLnBrk="0" hangingPunct="1">
        <a:defRPr sz="731" kern="1200">
          <a:solidFill>
            <a:schemeClr val="tx1"/>
          </a:solidFill>
          <a:latin typeface="+mn-lt"/>
          <a:ea typeface="+mn-ea"/>
          <a:cs typeface="+mn-cs"/>
        </a:defRPr>
      </a:lvl4pPr>
      <a:lvl5pPr marL="743041" algn="l" defTabSz="371521" rtl="0" eaLnBrk="1" latinLnBrk="0" hangingPunct="1">
        <a:defRPr sz="731" kern="1200">
          <a:solidFill>
            <a:schemeClr val="tx1"/>
          </a:solidFill>
          <a:latin typeface="+mn-lt"/>
          <a:ea typeface="+mn-ea"/>
          <a:cs typeface="+mn-cs"/>
        </a:defRPr>
      </a:lvl5pPr>
      <a:lvl6pPr marL="928802" algn="l" defTabSz="371521" rtl="0" eaLnBrk="1" latinLnBrk="0" hangingPunct="1">
        <a:defRPr sz="731" kern="1200">
          <a:solidFill>
            <a:schemeClr val="tx1"/>
          </a:solidFill>
          <a:latin typeface="+mn-lt"/>
          <a:ea typeface="+mn-ea"/>
          <a:cs typeface="+mn-cs"/>
        </a:defRPr>
      </a:lvl6pPr>
      <a:lvl7pPr marL="1114562" algn="l" defTabSz="371521" rtl="0" eaLnBrk="1" latinLnBrk="0" hangingPunct="1">
        <a:defRPr sz="731" kern="1200">
          <a:solidFill>
            <a:schemeClr val="tx1"/>
          </a:solidFill>
          <a:latin typeface="+mn-lt"/>
          <a:ea typeface="+mn-ea"/>
          <a:cs typeface="+mn-cs"/>
        </a:defRPr>
      </a:lvl7pPr>
      <a:lvl8pPr marL="1300323" algn="l" defTabSz="371521" rtl="0" eaLnBrk="1" latinLnBrk="0" hangingPunct="1">
        <a:defRPr sz="731" kern="1200">
          <a:solidFill>
            <a:schemeClr val="tx1"/>
          </a:solidFill>
          <a:latin typeface="+mn-lt"/>
          <a:ea typeface="+mn-ea"/>
          <a:cs typeface="+mn-cs"/>
        </a:defRPr>
      </a:lvl8pPr>
      <a:lvl9pPr marL="1486083" algn="l" defTabSz="371521" rtl="0" eaLnBrk="1" latinLnBrk="0" hangingPunct="1">
        <a:defRPr sz="7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chart" Target="../charts/chart13.xml"/><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omnogovi.gov.m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D6B11D61-5B4B-484E-B036-5323E6E78B30}"/>
              </a:ext>
            </a:extLst>
          </p:cNvPr>
          <p:cNvSpPr txBox="1"/>
          <p:nvPr/>
        </p:nvSpPr>
        <p:spPr>
          <a:xfrm>
            <a:off x="1104590" y="165815"/>
            <a:ext cx="2519515" cy="523208"/>
          </a:xfrm>
          <a:prstGeom prst="rect">
            <a:avLst/>
          </a:prstGeom>
          <a:noFill/>
        </p:spPr>
        <p:txBody>
          <a:bodyPr wrap="square" lIns="91425" tIns="45714" rIns="91425" bIns="45714" rtlCol="0">
            <a:spAutoFit/>
          </a:bodyPr>
          <a:lstStyle/>
          <a:p>
            <a:pPr algn="ctr"/>
            <a:r>
              <a:rPr lang="mn-MN" sz="1400" dirty="0" smtClean="0">
                <a:ln w="10160">
                  <a:solidFill>
                    <a:srgbClr val="FFB000"/>
                  </a:solidFill>
                  <a:prstDash val="solid"/>
                </a:ln>
                <a:solidFill>
                  <a:schemeClr val="accent2">
                    <a:lumMod val="60000"/>
                    <a:lumOff val="4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ЭРДЭНЭДАЛАЙ СУМЫН  СТАТИСТИК МЭДЭЭЛЭЛ</a:t>
            </a:r>
            <a:endParaRPr lang="mn-MN" sz="1400" dirty="0">
              <a:ln w="10160">
                <a:solidFill>
                  <a:srgbClr val="FFB000"/>
                </a:solidFill>
                <a:prstDash val="solid"/>
              </a:ln>
              <a:solidFill>
                <a:schemeClr val="accent2">
                  <a:lumMod val="60000"/>
                  <a:lumOff val="4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99" y="207360"/>
            <a:ext cx="482779" cy="482779"/>
          </a:xfrm>
          <a:prstGeom prst="rect">
            <a:avLst/>
          </a:prstGeom>
        </p:spPr>
      </p:pic>
      <p:sp>
        <p:nvSpPr>
          <p:cNvPr id="16" name="TextBox 15">
            <a:extLst>
              <a:ext uri="{FF2B5EF4-FFF2-40B4-BE49-F238E27FC236}">
                <a16:creationId xmlns="" xmlns:a16="http://schemas.microsoft.com/office/drawing/2014/main" id="{38633E32-DF07-409D-8FC7-D8F7E25990C3}"/>
              </a:ext>
            </a:extLst>
          </p:cNvPr>
          <p:cNvSpPr txBox="1"/>
          <p:nvPr/>
        </p:nvSpPr>
        <p:spPr>
          <a:xfrm>
            <a:off x="164821" y="2674211"/>
            <a:ext cx="2854413" cy="646319"/>
          </a:xfrm>
          <a:prstGeom prst="rect">
            <a:avLst/>
          </a:prstGeom>
          <a:noFill/>
        </p:spPr>
        <p:txBody>
          <a:bodyPr wrap="square" lIns="91425" tIns="45714" rIns="91425" bIns="45714" rtlCol="0">
            <a:spAutoFit/>
          </a:bodyPr>
          <a:lstStyle/>
          <a:p>
            <a:r>
              <a:rPr lang="mn-MN" sz="1200" cap="all" dirty="0">
                <a:solidFill>
                  <a:srgbClr val="FFB000"/>
                </a:solidFill>
                <a:latin typeface="Arial" panose="020B0604020202020204" pitchFamily="34" charset="0"/>
                <a:cs typeface="Arial" panose="020B0604020202020204" pitchFamily="34" charset="0"/>
              </a:rPr>
              <a:t>Газар нутгийн хэмжээ:</a:t>
            </a:r>
          </a:p>
          <a:p>
            <a:r>
              <a:rPr lang="en-US" sz="2400" dirty="0" smtClean="0">
                <a:solidFill>
                  <a:schemeClr val="bg1">
                    <a:lumMod val="50000"/>
                  </a:schemeClr>
                </a:solidFill>
                <a:latin typeface="Arial" panose="020B0604020202020204" pitchFamily="34" charset="0"/>
                <a:cs typeface="Arial" panose="020B0604020202020204" pitchFamily="34" charset="0"/>
              </a:rPr>
              <a:t>735.1</a:t>
            </a:r>
            <a:r>
              <a:rPr lang="mn-MN" sz="2400" dirty="0" smtClean="0">
                <a:solidFill>
                  <a:schemeClr val="bg1">
                    <a:lumMod val="50000"/>
                  </a:schemeClr>
                </a:solidFill>
                <a:latin typeface="Arial" panose="020B0604020202020204" pitchFamily="34" charset="0"/>
                <a:cs typeface="Arial" panose="020B0604020202020204" pitchFamily="34" charset="0"/>
              </a:rPr>
              <a:t> </a:t>
            </a:r>
            <a:r>
              <a:rPr lang="mn-MN" sz="1000" dirty="0" smtClean="0">
                <a:solidFill>
                  <a:schemeClr val="bg1">
                    <a:lumMod val="50000"/>
                  </a:schemeClr>
                </a:solidFill>
                <a:latin typeface="Arial" panose="020B0604020202020204" pitchFamily="34" charset="0"/>
                <a:cs typeface="Arial" panose="020B0604020202020204" pitchFamily="34" charset="0"/>
              </a:rPr>
              <a:t>мянган га</a:t>
            </a:r>
            <a:endParaRPr lang="mn-MN" sz="1000" dirty="0">
              <a:solidFill>
                <a:schemeClr val="bg1">
                  <a:lumMod val="50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808" y="2615968"/>
            <a:ext cx="1503561" cy="704562"/>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5505" b="20568"/>
          <a:stretch/>
        </p:blipFill>
        <p:spPr>
          <a:xfrm>
            <a:off x="164821" y="1008126"/>
            <a:ext cx="4635880" cy="1126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6"/>
          <a:stretch>
            <a:fillRect/>
          </a:stretch>
        </p:blipFill>
        <p:spPr>
          <a:xfrm>
            <a:off x="4139609" y="207359"/>
            <a:ext cx="574157" cy="481663"/>
          </a:xfrm>
          <a:prstGeom prst="rect">
            <a:avLst/>
          </a:prstGeom>
        </p:spPr>
      </p:pic>
    </p:spTree>
    <p:extLst>
      <p:ext uri="{BB962C8B-B14F-4D97-AF65-F5344CB8AC3E}">
        <p14:creationId xmlns:p14="http://schemas.microsoft.com/office/powerpoint/2010/main" val="475898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9767" y="409890"/>
            <a:ext cx="4473233" cy="323165"/>
          </a:xfrm>
          <a:prstGeom prst="rect">
            <a:avLst/>
          </a:prstGeom>
        </p:spPr>
        <p:txBody>
          <a:bodyPr wrap="square">
            <a:spAutoFit/>
          </a:bodyPr>
          <a:lstStyle/>
          <a:p>
            <a:pPr algn="ctr">
              <a:lnSpc>
                <a:spcPct val="150000"/>
              </a:lnSpc>
            </a:pPr>
            <a:r>
              <a:rPr lang="mn-MN" sz="1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Малын </a:t>
            </a:r>
            <a:r>
              <a:rPr lang="mn-MN"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тоо </a:t>
            </a:r>
            <a:r>
              <a:rPr lang="mn-MN" sz="10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2010-</a:t>
            </a:r>
            <a:r>
              <a:rPr lang="en-US" sz="1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201</a:t>
            </a:r>
            <a:r>
              <a:rPr lang="mn-MN" sz="1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8</a:t>
            </a:r>
            <a:r>
              <a:rPr lang="en-US" sz="1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mn-MN"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он жил бүрийн эцсийн байдлаар</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896897281"/>
              </p:ext>
            </p:extLst>
          </p:nvPr>
        </p:nvGraphicFramePr>
        <p:xfrm>
          <a:off x="203982" y="708521"/>
          <a:ext cx="4246098" cy="2502512"/>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 xmlns:a16="http://schemas.microsoft.com/office/drawing/2014/main" id="{29832590-F6BE-44BF-B89E-7A36F3AAC638}"/>
              </a:ext>
            </a:extLst>
          </p:cNvPr>
          <p:cNvGrpSpPr/>
          <p:nvPr/>
        </p:nvGrpSpPr>
        <p:grpSpPr>
          <a:xfrm>
            <a:off x="359227" y="64418"/>
            <a:ext cx="4677007" cy="215444"/>
            <a:chOff x="359227" y="64418"/>
            <a:chExt cx="4677007" cy="215444"/>
          </a:xfrm>
        </p:grpSpPr>
        <p:cxnSp>
          <p:nvCxnSpPr>
            <p:cNvPr id="8" name="Straight Connector 7">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3"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224261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42056442"/>
              </p:ext>
            </p:extLst>
          </p:nvPr>
        </p:nvGraphicFramePr>
        <p:xfrm>
          <a:off x="156586" y="569852"/>
          <a:ext cx="4634273" cy="2712996"/>
        </p:xfrm>
        <a:graphic>
          <a:graphicData uri="http://schemas.openxmlformats.org/drawingml/2006/table">
            <a:tbl>
              <a:tblPr firstRow="1" firstCol="1" bandRow="1">
                <a:tableStyleId>{5C22544A-7EE6-4342-B048-85BDC9FD1C3A}</a:tableStyleId>
              </a:tblPr>
              <a:tblGrid>
                <a:gridCol w="643515">
                  <a:extLst>
                    <a:ext uri="{9D8B030D-6E8A-4147-A177-3AD203B41FA5}">
                      <a16:colId xmlns="" xmlns:a16="http://schemas.microsoft.com/office/drawing/2014/main" val="954468179"/>
                    </a:ext>
                  </a:extLst>
                </a:gridCol>
                <a:gridCol w="418214">
                  <a:extLst>
                    <a:ext uri="{9D8B030D-6E8A-4147-A177-3AD203B41FA5}">
                      <a16:colId xmlns="" xmlns:a16="http://schemas.microsoft.com/office/drawing/2014/main" val="1251720665"/>
                    </a:ext>
                  </a:extLst>
                </a:gridCol>
                <a:gridCol w="389861">
                  <a:extLst>
                    <a:ext uri="{9D8B030D-6E8A-4147-A177-3AD203B41FA5}">
                      <a16:colId xmlns="" xmlns:a16="http://schemas.microsoft.com/office/drawing/2014/main" val="1770827571"/>
                    </a:ext>
                  </a:extLst>
                </a:gridCol>
                <a:gridCol w="418219">
                  <a:extLst>
                    <a:ext uri="{9D8B030D-6E8A-4147-A177-3AD203B41FA5}">
                      <a16:colId xmlns="" xmlns:a16="http://schemas.microsoft.com/office/drawing/2014/main" val="335547939"/>
                    </a:ext>
                  </a:extLst>
                </a:gridCol>
                <a:gridCol w="396949">
                  <a:extLst>
                    <a:ext uri="{9D8B030D-6E8A-4147-A177-3AD203B41FA5}">
                      <a16:colId xmlns="" xmlns:a16="http://schemas.microsoft.com/office/drawing/2014/main" val="2883990758"/>
                    </a:ext>
                  </a:extLst>
                </a:gridCol>
                <a:gridCol w="397545">
                  <a:extLst>
                    <a:ext uri="{9D8B030D-6E8A-4147-A177-3AD203B41FA5}">
                      <a16:colId xmlns="" xmlns:a16="http://schemas.microsoft.com/office/drawing/2014/main" val="3247854374"/>
                    </a:ext>
                  </a:extLst>
                </a:gridCol>
                <a:gridCol w="393994">
                  <a:extLst>
                    <a:ext uri="{9D8B030D-6E8A-4147-A177-3AD203B41FA5}">
                      <a16:colId xmlns="" xmlns:a16="http://schemas.microsoft.com/office/drawing/2014/main" val="529522843"/>
                    </a:ext>
                  </a:extLst>
                </a:gridCol>
                <a:gridCol w="393994">
                  <a:extLst>
                    <a:ext uri="{9D8B030D-6E8A-4147-A177-3AD203B41FA5}">
                      <a16:colId xmlns="" xmlns:a16="http://schemas.microsoft.com/office/drawing/2014/main" val="2052569474"/>
                    </a:ext>
                  </a:extLst>
                </a:gridCol>
                <a:gridCol w="393994">
                  <a:extLst>
                    <a:ext uri="{9D8B030D-6E8A-4147-A177-3AD203B41FA5}">
                      <a16:colId xmlns="" xmlns:a16="http://schemas.microsoft.com/office/drawing/2014/main" val="2880656709"/>
                    </a:ext>
                  </a:extLst>
                </a:gridCol>
                <a:gridCol w="393994">
                  <a:extLst>
                    <a:ext uri="{9D8B030D-6E8A-4147-A177-3AD203B41FA5}">
                      <a16:colId xmlns="" xmlns:a16="http://schemas.microsoft.com/office/drawing/2014/main" val="4122278137"/>
                    </a:ext>
                  </a:extLst>
                </a:gridCol>
                <a:gridCol w="393994">
                  <a:extLst>
                    <a:ext uri="{9D8B030D-6E8A-4147-A177-3AD203B41FA5}">
                      <a16:colId xmlns="" xmlns:a16="http://schemas.microsoft.com/office/drawing/2014/main" val="784607927"/>
                    </a:ext>
                  </a:extLst>
                </a:gridCol>
              </a:tblGrid>
              <a:tr h="530148">
                <a:tc>
                  <a:txBody>
                    <a:bodyPr/>
                    <a:lstStyle/>
                    <a:p>
                      <a:pPr marL="0" marR="0" algn="ctr">
                        <a:lnSpc>
                          <a:spcPct val="115000"/>
                        </a:lnSpc>
                        <a:spcBef>
                          <a:spcPts val="0"/>
                        </a:spcBef>
                        <a:spcAft>
                          <a:spcPts val="0"/>
                        </a:spcAft>
                      </a:pPr>
                      <a:r>
                        <a:rPr lang="en-US" sz="700" dirty="0" err="1">
                          <a:effectLst/>
                          <a:latin typeface="Arial" panose="020B0604020202020204" pitchFamily="34" charset="0"/>
                          <a:cs typeface="Arial" panose="020B0604020202020204" pitchFamily="34" charset="0"/>
                        </a:rPr>
                        <a:t>Үзүүлэлт</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2009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2010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2011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2012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2013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2014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2015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2016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2017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2018 </a:t>
                      </a:r>
                      <a:r>
                        <a:rPr lang="mn-MN" sz="700" dirty="0" smtClean="0">
                          <a:effectLst/>
                          <a:latin typeface="Arial" panose="020B0604020202020204" pitchFamily="34" charset="0"/>
                          <a:ea typeface="Times New Roman" panose="02020603050405020304" pitchFamily="18"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extLst>
                  <a:ext uri="{0D108BD9-81ED-4DB2-BD59-A6C34878D82A}">
                    <a16:rowId xmlns="" xmlns:a16="http://schemas.microsoft.com/office/drawing/2014/main" val="1811016734"/>
                  </a:ext>
                </a:extLst>
              </a:tr>
              <a:tr h="363808">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Малын</a:t>
                      </a:r>
                      <a:r>
                        <a:rPr lang="mn-MN" sz="700" baseline="0" dirty="0" smtClean="0">
                          <a:effectLst/>
                          <a:latin typeface="Arial" panose="020B0604020202020204" pitchFamily="34" charset="0"/>
                          <a:ea typeface="+mn-ea"/>
                          <a:cs typeface="Arial" panose="020B0604020202020204" pitchFamily="34" charset="0"/>
                        </a:rPr>
                        <a:t> тоо бүгд</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339649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158419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197841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253436</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304765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368134</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422121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467978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550597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557304</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extLst>
                  <a:ext uri="{0D108BD9-81ED-4DB2-BD59-A6C34878D82A}">
                    <a16:rowId xmlns="" xmlns:a16="http://schemas.microsoft.com/office/drawing/2014/main" val="1071935889"/>
                  </a:ext>
                </a:extLst>
              </a:tr>
              <a:tr h="363808">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Тэмээ</a:t>
                      </a:r>
                      <a:r>
                        <a:rPr lang="en-US" sz="700" dirty="0" smtClean="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1202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1007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1036</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1177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1262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1381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1467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1581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1709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1665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extLst>
                  <a:ext uri="{0D108BD9-81ED-4DB2-BD59-A6C34878D82A}">
                    <a16:rowId xmlns="" xmlns:a16="http://schemas.microsoft.com/office/drawing/2014/main" val="3356353152"/>
                  </a:ext>
                </a:extLst>
              </a:tr>
              <a:tr h="363808">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Адуу</a:t>
                      </a:r>
                      <a:r>
                        <a:rPr lang="en-US" sz="700" dirty="0" smtClean="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11652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7008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8389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10365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12561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15338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17897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20123</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24145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24274</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extLst>
                  <a:ext uri="{0D108BD9-81ED-4DB2-BD59-A6C34878D82A}">
                    <a16:rowId xmlns="" xmlns:a16="http://schemas.microsoft.com/office/drawing/2014/main" val="294714117"/>
                  </a:ext>
                </a:extLst>
              </a:tr>
              <a:tr h="363808">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Үхэр</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7522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4080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4708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6150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8045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10327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12538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14973</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18070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17994</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extLst>
                  <a:ext uri="{0D108BD9-81ED-4DB2-BD59-A6C34878D82A}">
                    <a16:rowId xmlns="" xmlns:a16="http://schemas.microsoft.com/office/drawing/2014/main" val="1062355772"/>
                  </a:ext>
                </a:extLst>
              </a:tr>
              <a:tr h="363808">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Хонь</a:t>
                      </a:r>
                      <a:r>
                        <a:rPr lang="en-US" sz="700" dirty="0" smtClean="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163381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78796</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94489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120856</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144595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172077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195757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222549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260963</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274961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extLst>
                  <a:ext uri="{0D108BD9-81ED-4DB2-BD59-A6C34878D82A}">
                    <a16:rowId xmlns="" xmlns:a16="http://schemas.microsoft.com/office/drawing/2014/main" val="3534440808"/>
                  </a:ext>
                </a:extLst>
              </a:tr>
              <a:tr h="363808">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Ямаа</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155892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67528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89219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114888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138302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169011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194462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208752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245710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238410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4811" marR="44811" marT="0" marB="0" anchor="ctr"/>
                </a:tc>
                <a:extLst>
                  <a:ext uri="{0D108BD9-81ED-4DB2-BD59-A6C34878D82A}">
                    <a16:rowId xmlns="" xmlns:a16="http://schemas.microsoft.com/office/drawing/2014/main" val="3879420262"/>
                  </a:ext>
                </a:extLst>
              </a:tr>
            </a:tbl>
          </a:graphicData>
        </a:graphic>
      </p:graphicFrame>
      <p:sp>
        <p:nvSpPr>
          <p:cNvPr id="4" name="Rectangle 1"/>
          <p:cNvSpPr>
            <a:spLocks noChangeArrowheads="1"/>
          </p:cNvSpPr>
          <p:nvPr/>
        </p:nvSpPr>
        <p:spPr bwMode="auto">
          <a:xfrm>
            <a:off x="107852" y="1116037"/>
            <a:ext cx="5186461" cy="48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p:cNvSpPr/>
          <p:nvPr/>
        </p:nvSpPr>
        <p:spPr>
          <a:xfrm>
            <a:off x="245682" y="103973"/>
            <a:ext cx="3390815" cy="769441"/>
          </a:xfrm>
          <a:prstGeom prst="rect">
            <a:avLst/>
          </a:prstGeom>
        </p:spPr>
        <p:txBody>
          <a:bodyPr wrap="square">
            <a:spAutoFit/>
          </a:bodyPr>
          <a:lstStyle/>
          <a:p>
            <a:r>
              <a:rPr lang="en-US"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 </a:t>
            </a:r>
            <a:endParaRPr lang="mn-MN"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endParaRPr>
          </a:p>
          <a:p>
            <a:endParaRPr lang="mn-MN"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МАЛЫН ТОО</a:t>
            </a:r>
            <a:r>
              <a:rPr lang="mn-MN"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таван төрлөөр</a:t>
            </a:r>
            <a:r>
              <a:rPr 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200</a:t>
            </a:r>
            <a:r>
              <a:rPr lang="mn-MN"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9</a:t>
            </a:r>
            <a:r>
              <a:rPr 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-201</a:t>
            </a:r>
            <a:r>
              <a:rPr lang="mn-MN"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он</a:t>
            </a:r>
            <a:endParaRPr lang="mn-MN"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mn-MN" sz="800" dirty="0">
              <a:solidFill>
                <a:srgbClr val="000000"/>
              </a:solidFill>
              <a:latin typeface="Arial Mon" panose="020B0604020202020204" pitchFamily="34" charset="0"/>
              <a:cs typeface="Times New Roman" panose="02020603050405020304" pitchFamily="18" charset="0"/>
            </a:endParaRPr>
          </a:p>
          <a:p>
            <a:endParaRPr lang="en-US" sz="800" dirty="0"/>
          </a:p>
        </p:txBody>
      </p:sp>
      <p:grpSp>
        <p:nvGrpSpPr>
          <p:cNvPr id="6" name="Group 5">
            <a:extLst>
              <a:ext uri="{FF2B5EF4-FFF2-40B4-BE49-F238E27FC236}">
                <a16:creationId xmlns="" xmlns:a16="http://schemas.microsoft.com/office/drawing/2014/main" id="{29832590-F6BE-44BF-B89E-7A36F3AAC638}"/>
              </a:ext>
            </a:extLst>
          </p:cNvPr>
          <p:cNvGrpSpPr/>
          <p:nvPr/>
        </p:nvGrpSpPr>
        <p:grpSpPr>
          <a:xfrm>
            <a:off x="359227" y="64418"/>
            <a:ext cx="4677007" cy="215444"/>
            <a:chOff x="359227" y="64418"/>
            <a:chExt cx="4677007" cy="215444"/>
          </a:xfrm>
        </p:grpSpPr>
        <p:cxnSp>
          <p:nvCxnSpPr>
            <p:cNvPr id="7" name="Straight Connector 6">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2"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2277591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408" y="189914"/>
            <a:ext cx="4254040" cy="246221"/>
          </a:xfrm>
          <a:prstGeom prst="rect">
            <a:avLst/>
          </a:prstGeom>
        </p:spPr>
        <p:txBody>
          <a:bodyPr wrap="square">
            <a:spAutoFit/>
          </a:bodyPr>
          <a:lstStyle/>
          <a:p>
            <a:pPr algn="ctr"/>
            <a:r>
              <a:rPr lang="mn-MN"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ЭРДЭНЭДАЛАЙ </a:t>
            </a:r>
            <a:r>
              <a:rPr 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СУМЫН МАЛЫН ТОО,  </a:t>
            </a:r>
            <a:r>
              <a:rPr lang="en-US"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багаар</a:t>
            </a:r>
            <a:r>
              <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бүгд</a:t>
            </a:r>
            <a:r>
              <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2012-201</a:t>
            </a:r>
            <a:r>
              <a:rPr lang="mn-MN"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a:t>
            </a:r>
            <a:endParaRPr lang="en-US" sz="1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77697708"/>
              </p:ext>
            </p:extLst>
          </p:nvPr>
        </p:nvGraphicFramePr>
        <p:xfrm>
          <a:off x="113414" y="447561"/>
          <a:ext cx="4685413" cy="2884280"/>
        </p:xfrm>
        <a:graphic>
          <a:graphicData uri="http://schemas.openxmlformats.org/drawingml/2006/table">
            <a:tbl>
              <a:tblPr firstRow="1" firstCol="1" bandRow="1">
                <a:tableStyleId>{5C22544A-7EE6-4342-B048-85BDC9FD1C3A}</a:tableStyleId>
              </a:tblPr>
              <a:tblGrid>
                <a:gridCol w="948850">
                  <a:extLst>
                    <a:ext uri="{9D8B030D-6E8A-4147-A177-3AD203B41FA5}">
                      <a16:colId xmlns="" xmlns:a16="http://schemas.microsoft.com/office/drawing/2014/main" val="1580681404"/>
                    </a:ext>
                  </a:extLst>
                </a:gridCol>
                <a:gridCol w="510982">
                  <a:extLst>
                    <a:ext uri="{9D8B030D-6E8A-4147-A177-3AD203B41FA5}">
                      <a16:colId xmlns="" xmlns:a16="http://schemas.microsoft.com/office/drawing/2014/main" val="925328516"/>
                    </a:ext>
                  </a:extLst>
                </a:gridCol>
                <a:gridCol w="510982">
                  <a:extLst>
                    <a:ext uri="{9D8B030D-6E8A-4147-A177-3AD203B41FA5}">
                      <a16:colId xmlns="" xmlns:a16="http://schemas.microsoft.com/office/drawing/2014/main" val="2375346409"/>
                    </a:ext>
                  </a:extLst>
                </a:gridCol>
                <a:gridCol w="510982">
                  <a:extLst>
                    <a:ext uri="{9D8B030D-6E8A-4147-A177-3AD203B41FA5}">
                      <a16:colId xmlns="" xmlns:a16="http://schemas.microsoft.com/office/drawing/2014/main" val="2784614431"/>
                    </a:ext>
                  </a:extLst>
                </a:gridCol>
                <a:gridCol w="510982">
                  <a:extLst>
                    <a:ext uri="{9D8B030D-6E8A-4147-A177-3AD203B41FA5}">
                      <a16:colId xmlns="" xmlns:a16="http://schemas.microsoft.com/office/drawing/2014/main" val="3761201221"/>
                    </a:ext>
                  </a:extLst>
                </a:gridCol>
                <a:gridCol w="590826">
                  <a:extLst>
                    <a:ext uri="{9D8B030D-6E8A-4147-A177-3AD203B41FA5}">
                      <a16:colId xmlns="" xmlns:a16="http://schemas.microsoft.com/office/drawing/2014/main" val="1564010335"/>
                    </a:ext>
                  </a:extLst>
                </a:gridCol>
                <a:gridCol w="628957">
                  <a:extLst>
                    <a:ext uri="{9D8B030D-6E8A-4147-A177-3AD203B41FA5}">
                      <a16:colId xmlns="" xmlns:a16="http://schemas.microsoft.com/office/drawing/2014/main" val="1911526454"/>
                    </a:ext>
                  </a:extLst>
                </a:gridCol>
                <a:gridCol w="472852">
                  <a:extLst>
                    <a:ext uri="{9D8B030D-6E8A-4147-A177-3AD203B41FA5}">
                      <a16:colId xmlns="" xmlns:a16="http://schemas.microsoft.com/office/drawing/2014/main" val="1598069102"/>
                    </a:ext>
                  </a:extLst>
                </a:gridCol>
              </a:tblGrid>
              <a:tr h="178451">
                <a:tc rowSpan="2">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mn-ea"/>
                          <a:cs typeface="+mn-cs"/>
                        </a:rPr>
                        <a:t>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gridSpan="7">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Малын тоо</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4150047509"/>
                  </a:ext>
                </a:extLst>
              </a:tr>
              <a:tr h="303937">
                <a:tc v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2012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2013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2014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2015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2016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2017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201</a:t>
                      </a:r>
                      <a:r>
                        <a:rPr lang="mn-MN" sz="700" dirty="0" smtClean="0">
                          <a:effectLst/>
                          <a:latin typeface="Arial Mon" panose="020B0604020202020204" pitchFamily="34" charset="0"/>
                        </a:rPr>
                        <a:t>8</a:t>
                      </a:r>
                      <a:r>
                        <a:rPr lang="mn-MN" sz="700" baseline="0" dirty="0" smtClean="0">
                          <a:effectLst/>
                          <a:latin typeface="Arial Mon" panose="020B0604020202020204" pitchFamily="34" charset="0"/>
                        </a:rPr>
                        <a:t> </a:t>
                      </a:r>
                      <a:r>
                        <a:rPr lang="en-US" sz="700" dirty="0" err="1" smtClean="0">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3234638079"/>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Цавчир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18424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24410</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33220</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42155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51824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65239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67851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794250588"/>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Өнгөт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34053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42291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51104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59732</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67110</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81761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83660</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364560047"/>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Тэнгэлэг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33625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38744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48305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54895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60846</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71819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67514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692209790"/>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Рашаант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69669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82642</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94997</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105758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114168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129691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128458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089331735"/>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Цагаан-Овоо</a:t>
                      </a:r>
                      <a:r>
                        <a:rPr lang="mn-MN" sz="700" baseline="0" dirty="0" smtClean="0">
                          <a:effectLst/>
                          <a:latin typeface="Arial Mon" panose="020B0604020202020204" pitchFamily="34" charset="0"/>
                          <a:ea typeface="Times New Roman" panose="02020603050405020304" pitchFamily="18" charset="0"/>
                          <a:cs typeface="Times New Roman" panose="02020603050405020304" pitchFamily="18" charset="0"/>
                        </a:rPr>
                        <a:t>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51362</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60355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72422</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79617</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90063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101863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108299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4051670750"/>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rPr>
                        <a:t>Сангийндалай </a:t>
                      </a:r>
                      <a:r>
                        <a:rPr lang="en-US" sz="700" dirty="0" err="1" smtClean="0">
                          <a:effectLst/>
                          <a:latin typeface="Arial Mon" panose="020B0604020202020204" pitchFamily="34" charset="0"/>
                        </a:rPr>
                        <a:t>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32304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42058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50815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61893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64886</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79986</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81078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604906305"/>
                  </a:ext>
                </a:extLst>
              </a:tr>
              <a:tr h="289135">
                <a:tc>
                  <a:txBody>
                    <a:bodyPr/>
                    <a:lstStyle/>
                    <a:p>
                      <a:pPr marL="0" marR="0">
                        <a:lnSpc>
                          <a:spcPct val="115000"/>
                        </a:lnSpc>
                        <a:spcBef>
                          <a:spcPts val="0"/>
                        </a:spcBef>
                        <a:spcAft>
                          <a:spcPts val="0"/>
                        </a:spcAft>
                      </a:pPr>
                      <a:r>
                        <a:rPr lang="mn-MN" sz="700" dirty="0" smtClean="0">
                          <a:effectLst/>
                          <a:latin typeface="Arial Mon" panose="020B0604020202020204" pitchFamily="34" charset="0"/>
                        </a:rPr>
                        <a:t>Сумын төвийн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13999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14265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17271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18071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19081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mn-ea"/>
                          <a:cs typeface="+mn-cs"/>
                        </a:rPr>
                        <a:t>20238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20444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36740256"/>
                  </a:ext>
                </a:extLst>
              </a:tr>
              <a:tr h="289135">
                <a:tc>
                  <a:txBody>
                    <a:bodyPr/>
                    <a:lstStyle/>
                    <a:p>
                      <a:pPr marL="0" marR="0" algn="ctr">
                        <a:lnSpc>
                          <a:spcPct val="115000"/>
                        </a:lnSpc>
                        <a:spcBef>
                          <a:spcPts val="0"/>
                        </a:spcBef>
                        <a:spcAft>
                          <a:spcPts val="0"/>
                        </a:spcAft>
                      </a:pPr>
                      <a:r>
                        <a:rPr lang="mn-MN" sz="700" b="1" dirty="0" smtClean="0">
                          <a:effectLst/>
                          <a:latin typeface="Arial Mon" panose="020B0604020202020204" pitchFamily="34" charset="0"/>
                        </a:rPr>
                        <a:t>Дүн</a:t>
                      </a:r>
                      <a:endParaRPr lang="en-US" sz="700" b="1"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mn-ea"/>
                          <a:cs typeface="+mn-cs"/>
                        </a:rPr>
                        <a:t>253436</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mn-ea"/>
                          <a:cs typeface="+mn-cs"/>
                        </a:rPr>
                        <a:t>304765</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rPr>
                        <a:t>368134</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rPr>
                        <a:t>422121</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467978</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550597</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557304</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363034379"/>
                  </a:ext>
                </a:extLst>
              </a:tr>
            </a:tbl>
          </a:graphicData>
        </a:graphic>
      </p:graphicFrame>
      <p:grpSp>
        <p:nvGrpSpPr>
          <p:cNvPr id="6" name="Group 5">
            <a:extLst>
              <a:ext uri="{FF2B5EF4-FFF2-40B4-BE49-F238E27FC236}">
                <a16:creationId xmlns="" xmlns:a16="http://schemas.microsoft.com/office/drawing/2014/main" id="{29832590-F6BE-44BF-B89E-7A36F3AAC638}"/>
              </a:ext>
            </a:extLst>
          </p:cNvPr>
          <p:cNvGrpSpPr/>
          <p:nvPr/>
        </p:nvGrpSpPr>
        <p:grpSpPr>
          <a:xfrm>
            <a:off x="359227" y="64418"/>
            <a:ext cx="4677007" cy="215444"/>
            <a:chOff x="359227" y="64418"/>
            <a:chExt cx="4677007" cy="215444"/>
          </a:xfrm>
        </p:grpSpPr>
        <p:cxnSp>
          <p:nvCxnSpPr>
            <p:cNvPr id="7" name="Straight Connector 6">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3"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1541971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55" y="189913"/>
            <a:ext cx="4254040" cy="215444"/>
          </a:xfrm>
          <a:prstGeom prst="rect">
            <a:avLst/>
          </a:prstGeom>
        </p:spPr>
        <p:txBody>
          <a:bodyPr wrap="square">
            <a:spAutoFit/>
          </a:bodyPr>
          <a:lstStyle/>
          <a:p>
            <a:pPr algn="ct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ЭРДЭНЭДАЛАЙ </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СУМЫН МАЛЫН ТОО,  </a:t>
            </a:r>
            <a:r>
              <a:rPr lang="en-US"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багаар</a:t>
            </a:r>
            <a:r>
              <a:rPr 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тэмээ</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2012-201</a:t>
            </a: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a:t>
            </a:r>
            <a:endParaRPr lang="en-US" sz="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62315839"/>
              </p:ext>
            </p:extLst>
          </p:nvPr>
        </p:nvGraphicFramePr>
        <p:xfrm>
          <a:off x="106380" y="391290"/>
          <a:ext cx="4685413" cy="2912416"/>
        </p:xfrm>
        <a:graphic>
          <a:graphicData uri="http://schemas.openxmlformats.org/drawingml/2006/table">
            <a:tbl>
              <a:tblPr firstRow="1" firstCol="1" bandRow="1">
                <a:tableStyleId>{5C22544A-7EE6-4342-B048-85BDC9FD1C3A}</a:tableStyleId>
              </a:tblPr>
              <a:tblGrid>
                <a:gridCol w="948850">
                  <a:extLst>
                    <a:ext uri="{9D8B030D-6E8A-4147-A177-3AD203B41FA5}">
                      <a16:colId xmlns="" xmlns:a16="http://schemas.microsoft.com/office/drawing/2014/main" val="1580681404"/>
                    </a:ext>
                  </a:extLst>
                </a:gridCol>
                <a:gridCol w="510982">
                  <a:extLst>
                    <a:ext uri="{9D8B030D-6E8A-4147-A177-3AD203B41FA5}">
                      <a16:colId xmlns="" xmlns:a16="http://schemas.microsoft.com/office/drawing/2014/main" val="925328516"/>
                    </a:ext>
                  </a:extLst>
                </a:gridCol>
                <a:gridCol w="510982">
                  <a:extLst>
                    <a:ext uri="{9D8B030D-6E8A-4147-A177-3AD203B41FA5}">
                      <a16:colId xmlns="" xmlns:a16="http://schemas.microsoft.com/office/drawing/2014/main" val="2375346409"/>
                    </a:ext>
                  </a:extLst>
                </a:gridCol>
                <a:gridCol w="510982">
                  <a:extLst>
                    <a:ext uri="{9D8B030D-6E8A-4147-A177-3AD203B41FA5}">
                      <a16:colId xmlns="" xmlns:a16="http://schemas.microsoft.com/office/drawing/2014/main" val="2784614431"/>
                    </a:ext>
                  </a:extLst>
                </a:gridCol>
                <a:gridCol w="510982">
                  <a:extLst>
                    <a:ext uri="{9D8B030D-6E8A-4147-A177-3AD203B41FA5}">
                      <a16:colId xmlns="" xmlns:a16="http://schemas.microsoft.com/office/drawing/2014/main" val="3761201221"/>
                    </a:ext>
                  </a:extLst>
                </a:gridCol>
                <a:gridCol w="590826">
                  <a:extLst>
                    <a:ext uri="{9D8B030D-6E8A-4147-A177-3AD203B41FA5}">
                      <a16:colId xmlns="" xmlns:a16="http://schemas.microsoft.com/office/drawing/2014/main" val="1564010335"/>
                    </a:ext>
                  </a:extLst>
                </a:gridCol>
                <a:gridCol w="628957">
                  <a:extLst>
                    <a:ext uri="{9D8B030D-6E8A-4147-A177-3AD203B41FA5}">
                      <a16:colId xmlns="" xmlns:a16="http://schemas.microsoft.com/office/drawing/2014/main" val="1911526454"/>
                    </a:ext>
                  </a:extLst>
                </a:gridCol>
                <a:gridCol w="472852">
                  <a:extLst>
                    <a:ext uri="{9D8B030D-6E8A-4147-A177-3AD203B41FA5}">
                      <a16:colId xmlns="" xmlns:a16="http://schemas.microsoft.com/office/drawing/2014/main" val="1598069102"/>
                    </a:ext>
                  </a:extLst>
                </a:gridCol>
              </a:tblGrid>
              <a:tr h="206587">
                <a:tc rowSpan="2">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gridSpan="7">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Малын тоо</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4150047509"/>
                  </a:ext>
                </a:extLst>
              </a:tr>
              <a:tr h="303937">
                <a:tc v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2012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2013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2014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2015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2016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2017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cs typeface="Arial" panose="020B0604020202020204" pitchFamily="34" charset="0"/>
                        </a:rPr>
                        <a:t>201</a:t>
                      </a:r>
                      <a:r>
                        <a:rPr lang="mn-MN" sz="700" dirty="0" smtClean="0">
                          <a:effectLst/>
                          <a:latin typeface="Arial" panose="020B0604020202020204" pitchFamily="34" charset="0"/>
                          <a:cs typeface="Arial" panose="020B0604020202020204" pitchFamily="34" charset="0"/>
                        </a:rPr>
                        <a:t>8</a:t>
                      </a:r>
                      <a:r>
                        <a:rPr lang="mn-MN" sz="700" baseline="0" dirty="0" smtClean="0">
                          <a:effectLst/>
                          <a:latin typeface="Arial" panose="020B0604020202020204" pitchFamily="34" charset="0"/>
                          <a:cs typeface="Arial" panose="020B0604020202020204" pitchFamily="34" charset="0"/>
                        </a:rPr>
                        <a:t> </a:t>
                      </a:r>
                      <a:r>
                        <a:rPr lang="en-US" sz="700" dirty="0" err="1" smtClean="0">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3234638079"/>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Цавчир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137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188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227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281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794250588"/>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Өнгөт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215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223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262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278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298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320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299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4560047"/>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Тэнгэлэг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228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267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268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294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333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692209790"/>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Рашаант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139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166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187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217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220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089331735"/>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Цагаан-Овоо</a:t>
                      </a:r>
                      <a:r>
                        <a:rPr lang="mn-MN" sz="700" baseline="0" dirty="0" smtClean="0">
                          <a:effectLst/>
                          <a:latin typeface="Arial" panose="020B0604020202020204" pitchFamily="34" charset="0"/>
                          <a:ea typeface="Times New Roman" panose="02020603050405020304" pitchFamily="18" charset="0"/>
                          <a:cs typeface="Arial" panose="020B0604020202020204" pitchFamily="34" charset="0"/>
                        </a:rPr>
                        <a:t>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313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314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316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325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334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329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4051670750"/>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Сангийндалай </a:t>
                      </a:r>
                      <a:r>
                        <a:rPr lang="en-US" sz="700" dirty="0" err="1" smtClean="0">
                          <a:effectLst/>
                          <a:latin typeface="Arial" panose="020B0604020202020204" pitchFamily="34" charset="0"/>
                          <a:cs typeface="Arial" panose="020B0604020202020204" pitchFamily="34" charset="0"/>
                        </a:rPr>
                        <a:t>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mn-ea"/>
                          <a:cs typeface="Arial" panose="020B0604020202020204" pitchFamily="34" charset="0"/>
                        </a:rPr>
                        <a:t>135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160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169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190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217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604906305"/>
                  </a:ext>
                </a:extLst>
              </a:tr>
              <a:tr h="289135">
                <a:tc>
                  <a:txBody>
                    <a:bodyPr/>
                    <a:lstStyle/>
                    <a:p>
                      <a:pPr marL="0" marR="0">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Сумын төвийн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mn-ea"/>
                          <a:cs typeface="Arial" panose="020B0604020202020204" pitchFamily="34" charset="0"/>
                        </a:rPr>
                        <a:t>20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740256"/>
                  </a:ext>
                </a:extLst>
              </a:tr>
              <a:tr h="289135">
                <a:tc>
                  <a:txBody>
                    <a:bodyPr/>
                    <a:lstStyle/>
                    <a:p>
                      <a:pPr marL="0" marR="0" algn="ctr">
                        <a:lnSpc>
                          <a:spcPct val="115000"/>
                        </a:lnSpc>
                        <a:spcBef>
                          <a:spcPts val="0"/>
                        </a:spcBef>
                        <a:spcAft>
                          <a:spcPts val="0"/>
                        </a:spcAft>
                      </a:pPr>
                      <a:r>
                        <a:rPr lang="mn-MN" sz="700" b="1" dirty="0" smtClean="0">
                          <a:effectLst/>
                          <a:latin typeface="Arial" panose="020B0604020202020204" pitchFamily="34" charset="0"/>
                          <a:cs typeface="Arial" panose="020B0604020202020204" pitchFamily="34" charset="0"/>
                        </a:rPr>
                        <a:t>Дүн</a:t>
                      </a:r>
                      <a:endParaRPr lang="en-US" sz="700" b="1"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mn-ea"/>
                          <a:cs typeface="Arial" panose="020B0604020202020204" pitchFamily="34" charset="0"/>
                        </a:rPr>
                        <a:t>1177</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1262</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1381</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1467</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1581</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1709</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1665</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3034379"/>
                  </a:ext>
                </a:extLst>
              </a:tr>
            </a:tbl>
          </a:graphicData>
        </a:graphic>
      </p:graphicFrame>
      <p:grpSp>
        <p:nvGrpSpPr>
          <p:cNvPr id="7" name="Group 6">
            <a:extLst>
              <a:ext uri="{FF2B5EF4-FFF2-40B4-BE49-F238E27FC236}">
                <a16:creationId xmlns="" xmlns:a16="http://schemas.microsoft.com/office/drawing/2014/main" id="{29832590-F6BE-44BF-B89E-7A36F3AAC638}"/>
              </a:ext>
            </a:extLst>
          </p:cNvPr>
          <p:cNvGrpSpPr/>
          <p:nvPr/>
        </p:nvGrpSpPr>
        <p:grpSpPr>
          <a:xfrm>
            <a:off x="359227" y="64418"/>
            <a:ext cx="4677007" cy="215444"/>
            <a:chOff x="359227" y="64418"/>
            <a:chExt cx="4677007" cy="215444"/>
          </a:xfrm>
        </p:grpSpPr>
        <p:cxnSp>
          <p:nvCxnSpPr>
            <p:cNvPr id="8" name="Straight Connector 7">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3"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371141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03" y="-56270"/>
            <a:ext cx="4269253" cy="461665"/>
          </a:xfrm>
          <a:prstGeom prst="rect">
            <a:avLst/>
          </a:prstGeom>
        </p:spPr>
        <p:txBody>
          <a:bodyPr wrap="square">
            <a:spAutoFit/>
          </a:bodyPr>
          <a:lstStyle/>
          <a:p>
            <a:pPr algn="ctr"/>
            <a:endParaRPr lang="mn-MN"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endParaRPr>
          </a:p>
          <a:p>
            <a:pPr algn="ctr"/>
            <a:endParaRPr lang="mn-MN"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endParaRPr>
          </a:p>
          <a:p>
            <a:pPr algn="ctr"/>
            <a:r>
              <a:rPr lang="mn-MN"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ЭРДЭНЭДАЛАЙ </a:t>
            </a:r>
            <a:r>
              <a:rPr lang="en-US"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 </a:t>
            </a:r>
            <a:r>
              <a:rPr lang="en-US" sz="800" dirty="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СУМЫН МАЛЫН ТОО,  </a:t>
            </a:r>
            <a:r>
              <a:rPr lang="en-US" sz="800" dirty="0" err="1">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багаар</a:t>
            </a:r>
            <a:r>
              <a:rPr lang="en-US" sz="800" dirty="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 </a:t>
            </a:r>
            <a:r>
              <a:rPr lang="mn-MN"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адуу</a:t>
            </a:r>
            <a:r>
              <a:rPr lang="en-US"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 2012-201</a:t>
            </a:r>
            <a:r>
              <a:rPr lang="mn-MN"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8</a:t>
            </a:r>
            <a:r>
              <a:rPr lang="en-US" sz="800" dirty="0" smtClean="0">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 </a:t>
            </a:r>
            <a:r>
              <a:rPr lang="en-US" sz="800" dirty="0" err="1">
                <a:solidFill>
                  <a:srgbClr val="000000"/>
                </a:solidFill>
                <a:latin typeface="Arial Mon" panose="020B0604020202020204" pitchFamily="34" charset="0"/>
                <a:ea typeface="Times New Roman" panose="02020603050405020304" pitchFamily="18" charset="0"/>
                <a:cs typeface="Times New Roman" panose="02020603050405020304" pitchFamily="18" charset="0"/>
              </a:rPr>
              <a:t>он</a:t>
            </a:r>
            <a:endParaRPr lang="en-US" sz="800" dirty="0"/>
          </a:p>
        </p:txBody>
      </p:sp>
      <p:graphicFrame>
        <p:nvGraphicFramePr>
          <p:cNvPr id="5" name="Table 4"/>
          <p:cNvGraphicFramePr>
            <a:graphicFrameLocks noGrp="1"/>
          </p:cNvGraphicFramePr>
          <p:nvPr>
            <p:extLst>
              <p:ext uri="{D42A27DB-BD31-4B8C-83A1-F6EECF244321}">
                <p14:modId xmlns:p14="http://schemas.microsoft.com/office/powerpoint/2010/main" val="1429343932"/>
              </p:ext>
            </p:extLst>
          </p:nvPr>
        </p:nvGraphicFramePr>
        <p:xfrm>
          <a:off x="106380" y="426460"/>
          <a:ext cx="4685413" cy="2898348"/>
        </p:xfrm>
        <a:graphic>
          <a:graphicData uri="http://schemas.openxmlformats.org/drawingml/2006/table">
            <a:tbl>
              <a:tblPr firstRow="1" firstCol="1" bandRow="1">
                <a:tableStyleId>{5C22544A-7EE6-4342-B048-85BDC9FD1C3A}</a:tableStyleId>
              </a:tblPr>
              <a:tblGrid>
                <a:gridCol w="948850">
                  <a:extLst>
                    <a:ext uri="{9D8B030D-6E8A-4147-A177-3AD203B41FA5}">
                      <a16:colId xmlns="" xmlns:a16="http://schemas.microsoft.com/office/drawing/2014/main" val="1580681404"/>
                    </a:ext>
                  </a:extLst>
                </a:gridCol>
                <a:gridCol w="510982">
                  <a:extLst>
                    <a:ext uri="{9D8B030D-6E8A-4147-A177-3AD203B41FA5}">
                      <a16:colId xmlns="" xmlns:a16="http://schemas.microsoft.com/office/drawing/2014/main" val="925328516"/>
                    </a:ext>
                  </a:extLst>
                </a:gridCol>
                <a:gridCol w="510982">
                  <a:extLst>
                    <a:ext uri="{9D8B030D-6E8A-4147-A177-3AD203B41FA5}">
                      <a16:colId xmlns="" xmlns:a16="http://schemas.microsoft.com/office/drawing/2014/main" val="2375346409"/>
                    </a:ext>
                  </a:extLst>
                </a:gridCol>
                <a:gridCol w="510982">
                  <a:extLst>
                    <a:ext uri="{9D8B030D-6E8A-4147-A177-3AD203B41FA5}">
                      <a16:colId xmlns="" xmlns:a16="http://schemas.microsoft.com/office/drawing/2014/main" val="2784614431"/>
                    </a:ext>
                  </a:extLst>
                </a:gridCol>
                <a:gridCol w="510982">
                  <a:extLst>
                    <a:ext uri="{9D8B030D-6E8A-4147-A177-3AD203B41FA5}">
                      <a16:colId xmlns="" xmlns:a16="http://schemas.microsoft.com/office/drawing/2014/main" val="3761201221"/>
                    </a:ext>
                  </a:extLst>
                </a:gridCol>
                <a:gridCol w="590826">
                  <a:extLst>
                    <a:ext uri="{9D8B030D-6E8A-4147-A177-3AD203B41FA5}">
                      <a16:colId xmlns="" xmlns:a16="http://schemas.microsoft.com/office/drawing/2014/main" val="1564010335"/>
                    </a:ext>
                  </a:extLst>
                </a:gridCol>
                <a:gridCol w="628957">
                  <a:extLst>
                    <a:ext uri="{9D8B030D-6E8A-4147-A177-3AD203B41FA5}">
                      <a16:colId xmlns="" xmlns:a16="http://schemas.microsoft.com/office/drawing/2014/main" val="1911526454"/>
                    </a:ext>
                  </a:extLst>
                </a:gridCol>
                <a:gridCol w="472852">
                  <a:extLst>
                    <a:ext uri="{9D8B030D-6E8A-4147-A177-3AD203B41FA5}">
                      <a16:colId xmlns="" xmlns:a16="http://schemas.microsoft.com/office/drawing/2014/main" val="1598069102"/>
                    </a:ext>
                  </a:extLst>
                </a:gridCol>
              </a:tblGrid>
              <a:tr h="192519">
                <a:tc rowSpan="2">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gridSpan="7">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Малын тоо</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4150047509"/>
                  </a:ext>
                </a:extLst>
              </a:tr>
              <a:tr h="303937">
                <a:tc v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2012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2013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2014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2015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2016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2017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cs typeface="Arial" panose="020B0604020202020204" pitchFamily="34" charset="0"/>
                        </a:rPr>
                        <a:t>201</a:t>
                      </a:r>
                      <a:r>
                        <a:rPr lang="mn-MN" sz="700" dirty="0" smtClean="0">
                          <a:effectLst/>
                          <a:latin typeface="Arial" panose="020B0604020202020204" pitchFamily="34" charset="0"/>
                          <a:cs typeface="Arial" panose="020B0604020202020204" pitchFamily="34" charset="0"/>
                        </a:rPr>
                        <a:t>8</a:t>
                      </a:r>
                      <a:r>
                        <a:rPr lang="mn-MN" sz="700" baseline="0" dirty="0" smtClean="0">
                          <a:effectLst/>
                          <a:latin typeface="Arial" panose="020B0604020202020204" pitchFamily="34" charset="0"/>
                          <a:cs typeface="Arial" panose="020B0604020202020204" pitchFamily="34" charset="0"/>
                        </a:rPr>
                        <a:t> </a:t>
                      </a:r>
                      <a:r>
                        <a:rPr lang="en-US" sz="700" dirty="0" err="1" smtClean="0">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3234638079"/>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Цавчир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822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1079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1455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1945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2472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3077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3005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794250588"/>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Өнгөт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1493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1915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2347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2756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3150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3870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3904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4560047"/>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Тэнгэлэг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1223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1465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1917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2268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2499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3069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2982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692209790"/>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Рашаант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3151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3775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4455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5090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5479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6126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6060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089331735"/>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Цагаан-Овоо</a:t>
                      </a:r>
                      <a:r>
                        <a:rPr lang="mn-MN" sz="700" baseline="0" dirty="0" smtClean="0">
                          <a:effectLst/>
                          <a:latin typeface="Arial" panose="020B0604020202020204" pitchFamily="34" charset="0"/>
                          <a:ea typeface="Times New Roman" panose="02020603050405020304" pitchFamily="18" charset="0"/>
                          <a:cs typeface="Arial" panose="020B0604020202020204" pitchFamily="34" charset="0"/>
                        </a:rPr>
                        <a:t>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2105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2483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3015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3306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3709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4230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4465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4051670750"/>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Сангийндалай </a:t>
                      </a:r>
                      <a:r>
                        <a:rPr lang="en-US" sz="700" dirty="0" err="1" smtClean="0">
                          <a:effectLst/>
                          <a:latin typeface="Arial" panose="020B0604020202020204" pitchFamily="34" charset="0"/>
                          <a:cs typeface="Arial" panose="020B0604020202020204" pitchFamily="34" charset="0"/>
                        </a:rPr>
                        <a:t>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1060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1287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1495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1828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2088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2827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2895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604906305"/>
                  </a:ext>
                </a:extLst>
              </a:tr>
              <a:tr h="289135">
                <a:tc>
                  <a:txBody>
                    <a:bodyPr/>
                    <a:lstStyle/>
                    <a:p>
                      <a:pPr marL="0" marR="0">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Сумын төвийн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511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557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654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704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726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946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963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740256"/>
                  </a:ext>
                </a:extLst>
              </a:tr>
              <a:tr h="289135">
                <a:tc>
                  <a:txBody>
                    <a:bodyPr/>
                    <a:lstStyle/>
                    <a:p>
                      <a:pPr marL="0" marR="0" algn="ctr">
                        <a:lnSpc>
                          <a:spcPct val="115000"/>
                        </a:lnSpc>
                        <a:spcBef>
                          <a:spcPts val="0"/>
                        </a:spcBef>
                        <a:spcAft>
                          <a:spcPts val="0"/>
                        </a:spcAft>
                      </a:pPr>
                      <a:r>
                        <a:rPr lang="mn-MN" sz="700" b="1" dirty="0" smtClean="0">
                          <a:effectLst/>
                          <a:latin typeface="Arial" panose="020B0604020202020204" pitchFamily="34" charset="0"/>
                          <a:cs typeface="Arial" panose="020B0604020202020204" pitchFamily="34" charset="0"/>
                        </a:rPr>
                        <a:t>Дүн</a:t>
                      </a:r>
                      <a:endParaRPr lang="en-US" sz="700" b="1"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10365</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12561</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15338</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17897</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20123</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24145</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24274</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3034379"/>
                  </a:ext>
                </a:extLst>
              </a:tr>
            </a:tbl>
          </a:graphicData>
        </a:graphic>
      </p:graphicFrame>
      <p:grpSp>
        <p:nvGrpSpPr>
          <p:cNvPr id="6" name="Group 5">
            <a:extLst>
              <a:ext uri="{FF2B5EF4-FFF2-40B4-BE49-F238E27FC236}">
                <a16:creationId xmlns="" xmlns:a16="http://schemas.microsoft.com/office/drawing/2014/main" id="{29832590-F6BE-44BF-B89E-7A36F3AAC638}"/>
              </a:ext>
            </a:extLst>
          </p:cNvPr>
          <p:cNvGrpSpPr/>
          <p:nvPr/>
        </p:nvGrpSpPr>
        <p:grpSpPr>
          <a:xfrm>
            <a:off x="373295" y="80700"/>
            <a:ext cx="4677007" cy="215444"/>
            <a:chOff x="359227" y="64418"/>
            <a:chExt cx="4677007" cy="215444"/>
          </a:xfrm>
        </p:grpSpPr>
        <p:cxnSp>
          <p:nvCxnSpPr>
            <p:cNvPr id="7" name="Straight Connector 6">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3"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2620361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520" y="214135"/>
            <a:ext cx="4254040" cy="230832"/>
          </a:xfrm>
          <a:prstGeom prst="rect">
            <a:avLst/>
          </a:prstGeom>
        </p:spPr>
        <p:txBody>
          <a:bodyPr wrap="square">
            <a:spAutoFit/>
          </a:bodyPr>
          <a:lstStyle/>
          <a:p>
            <a:pPr algn="ctr"/>
            <a:r>
              <a:rPr lang="mn-MN" sz="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ЭРДЭНЭДАЛАЙ </a:t>
            </a:r>
            <a:r>
              <a:rPr lang="en-US" sz="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СУМЫН МАЛЫН ТОО,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багаар</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үхэр</a:t>
            </a:r>
            <a:r>
              <a:rPr lang="en-US" sz="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2012-201</a:t>
            </a:r>
            <a:r>
              <a:rPr lang="mn-MN" sz="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sz="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a:t>
            </a:r>
            <a:endParaRPr lang="en-US" sz="9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06212159"/>
              </p:ext>
            </p:extLst>
          </p:nvPr>
        </p:nvGraphicFramePr>
        <p:xfrm>
          <a:off x="113414" y="441273"/>
          <a:ext cx="4685413" cy="2877247"/>
        </p:xfrm>
        <a:graphic>
          <a:graphicData uri="http://schemas.openxmlformats.org/drawingml/2006/table">
            <a:tbl>
              <a:tblPr firstRow="1" firstCol="1" bandRow="1">
                <a:tableStyleId>{5C22544A-7EE6-4342-B048-85BDC9FD1C3A}</a:tableStyleId>
              </a:tblPr>
              <a:tblGrid>
                <a:gridCol w="948850">
                  <a:extLst>
                    <a:ext uri="{9D8B030D-6E8A-4147-A177-3AD203B41FA5}">
                      <a16:colId xmlns="" xmlns:a16="http://schemas.microsoft.com/office/drawing/2014/main" val="1580681404"/>
                    </a:ext>
                  </a:extLst>
                </a:gridCol>
                <a:gridCol w="510982">
                  <a:extLst>
                    <a:ext uri="{9D8B030D-6E8A-4147-A177-3AD203B41FA5}">
                      <a16:colId xmlns="" xmlns:a16="http://schemas.microsoft.com/office/drawing/2014/main" val="925328516"/>
                    </a:ext>
                  </a:extLst>
                </a:gridCol>
                <a:gridCol w="510982">
                  <a:extLst>
                    <a:ext uri="{9D8B030D-6E8A-4147-A177-3AD203B41FA5}">
                      <a16:colId xmlns="" xmlns:a16="http://schemas.microsoft.com/office/drawing/2014/main" val="2375346409"/>
                    </a:ext>
                  </a:extLst>
                </a:gridCol>
                <a:gridCol w="510982">
                  <a:extLst>
                    <a:ext uri="{9D8B030D-6E8A-4147-A177-3AD203B41FA5}">
                      <a16:colId xmlns="" xmlns:a16="http://schemas.microsoft.com/office/drawing/2014/main" val="2784614431"/>
                    </a:ext>
                  </a:extLst>
                </a:gridCol>
                <a:gridCol w="510982">
                  <a:extLst>
                    <a:ext uri="{9D8B030D-6E8A-4147-A177-3AD203B41FA5}">
                      <a16:colId xmlns="" xmlns:a16="http://schemas.microsoft.com/office/drawing/2014/main" val="3761201221"/>
                    </a:ext>
                  </a:extLst>
                </a:gridCol>
                <a:gridCol w="590826">
                  <a:extLst>
                    <a:ext uri="{9D8B030D-6E8A-4147-A177-3AD203B41FA5}">
                      <a16:colId xmlns="" xmlns:a16="http://schemas.microsoft.com/office/drawing/2014/main" val="1564010335"/>
                    </a:ext>
                  </a:extLst>
                </a:gridCol>
                <a:gridCol w="628957">
                  <a:extLst>
                    <a:ext uri="{9D8B030D-6E8A-4147-A177-3AD203B41FA5}">
                      <a16:colId xmlns="" xmlns:a16="http://schemas.microsoft.com/office/drawing/2014/main" val="1911526454"/>
                    </a:ext>
                  </a:extLst>
                </a:gridCol>
                <a:gridCol w="472852">
                  <a:extLst>
                    <a:ext uri="{9D8B030D-6E8A-4147-A177-3AD203B41FA5}">
                      <a16:colId xmlns="" xmlns:a16="http://schemas.microsoft.com/office/drawing/2014/main" val="1598069102"/>
                    </a:ext>
                  </a:extLst>
                </a:gridCol>
              </a:tblGrid>
              <a:tr h="171418">
                <a:tc rowSpan="2">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gridSpan="7">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Малын тоо</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4150047509"/>
                  </a:ext>
                </a:extLst>
              </a:tr>
              <a:tr h="303937">
                <a:tc v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2012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2013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2014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2015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2016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2017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cs typeface="Arial" panose="020B0604020202020204" pitchFamily="34" charset="0"/>
                        </a:rPr>
                        <a:t>201</a:t>
                      </a:r>
                      <a:r>
                        <a:rPr lang="mn-MN" sz="700" dirty="0" smtClean="0">
                          <a:effectLst/>
                          <a:latin typeface="Arial" panose="020B0604020202020204" pitchFamily="34" charset="0"/>
                          <a:cs typeface="Arial" panose="020B0604020202020204" pitchFamily="34" charset="0"/>
                        </a:rPr>
                        <a:t>8</a:t>
                      </a:r>
                      <a:r>
                        <a:rPr lang="mn-MN" sz="700" baseline="0" dirty="0" smtClean="0">
                          <a:effectLst/>
                          <a:latin typeface="Arial" panose="020B0604020202020204" pitchFamily="34" charset="0"/>
                          <a:cs typeface="Arial" panose="020B0604020202020204" pitchFamily="34" charset="0"/>
                        </a:rPr>
                        <a:t> </a:t>
                      </a:r>
                      <a:r>
                        <a:rPr lang="en-US" sz="700" dirty="0" err="1" smtClean="0">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3234638079"/>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Цавчир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49</a:t>
                      </a:r>
                      <a:r>
                        <a:rPr lang="en-US"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625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916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1276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1643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2141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1974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794250588"/>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Өнгөт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646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871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1185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1495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1849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2461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2539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4560047"/>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Тэнгэлэг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839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1087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1495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1835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2079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2413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692209790"/>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Рашаант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2078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2724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3278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3743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4284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4956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4910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089331735"/>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Цагаан-Овоо</a:t>
                      </a:r>
                      <a:r>
                        <a:rPr lang="mn-MN" sz="700" baseline="0" dirty="0" smtClean="0">
                          <a:effectLst/>
                          <a:latin typeface="Arial" panose="020B0604020202020204" pitchFamily="34" charset="0"/>
                          <a:ea typeface="Times New Roman" panose="02020603050405020304" pitchFamily="18" charset="0"/>
                          <a:cs typeface="Arial" panose="020B0604020202020204" pitchFamily="34" charset="0"/>
                        </a:rPr>
                        <a:t>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910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1155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1498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1751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2178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2447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2646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4051670750"/>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Сангийндалай </a:t>
                      </a:r>
                      <a:r>
                        <a:rPr lang="en-US" sz="700" dirty="0" err="1" smtClean="0">
                          <a:effectLst/>
                          <a:latin typeface="Arial" panose="020B0604020202020204" pitchFamily="34" charset="0"/>
                          <a:cs typeface="Arial" panose="020B0604020202020204" pitchFamily="34" charset="0"/>
                        </a:rPr>
                        <a:t>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795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1098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1358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1708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2103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2628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2574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604906305"/>
                  </a:ext>
                </a:extLst>
              </a:tr>
              <a:tr h="289135">
                <a:tc>
                  <a:txBody>
                    <a:bodyPr/>
                    <a:lstStyle/>
                    <a:p>
                      <a:pPr marL="0" marR="0">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Сумын төвийн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392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485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597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730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837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929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938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740256"/>
                  </a:ext>
                </a:extLst>
              </a:tr>
              <a:tr h="289135">
                <a:tc>
                  <a:txBody>
                    <a:bodyPr/>
                    <a:lstStyle/>
                    <a:p>
                      <a:pPr marL="0" marR="0" algn="ctr">
                        <a:lnSpc>
                          <a:spcPct val="115000"/>
                        </a:lnSpc>
                        <a:spcBef>
                          <a:spcPts val="0"/>
                        </a:spcBef>
                        <a:spcAft>
                          <a:spcPts val="0"/>
                        </a:spcAft>
                      </a:pPr>
                      <a:r>
                        <a:rPr lang="mn-MN" sz="700" b="1" dirty="0" smtClean="0">
                          <a:effectLst/>
                          <a:latin typeface="Arial" panose="020B0604020202020204" pitchFamily="34" charset="0"/>
                          <a:cs typeface="Arial" panose="020B0604020202020204" pitchFamily="34" charset="0"/>
                        </a:rPr>
                        <a:t>Дүн</a:t>
                      </a:r>
                      <a:endParaRPr lang="en-US" sz="700" b="1"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6150</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8045</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10327</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12538</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14973</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18070</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17994</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3034379"/>
                  </a:ext>
                </a:extLst>
              </a:tr>
            </a:tbl>
          </a:graphicData>
        </a:graphic>
      </p:graphicFrame>
      <p:grpSp>
        <p:nvGrpSpPr>
          <p:cNvPr id="6" name="Group 5">
            <a:extLst>
              <a:ext uri="{FF2B5EF4-FFF2-40B4-BE49-F238E27FC236}">
                <a16:creationId xmlns="" xmlns:a16="http://schemas.microsoft.com/office/drawing/2014/main" id="{29832590-F6BE-44BF-B89E-7A36F3AAC638}"/>
              </a:ext>
            </a:extLst>
          </p:cNvPr>
          <p:cNvGrpSpPr/>
          <p:nvPr/>
        </p:nvGrpSpPr>
        <p:grpSpPr>
          <a:xfrm>
            <a:off x="359227" y="119416"/>
            <a:ext cx="4677007" cy="215444"/>
            <a:chOff x="359227" y="64418"/>
            <a:chExt cx="4677007" cy="215444"/>
          </a:xfrm>
        </p:grpSpPr>
        <p:cxnSp>
          <p:nvCxnSpPr>
            <p:cNvPr id="7" name="Straight Connector 6">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3" cstate="print"/>
          <a:stretch>
            <a:fillRect/>
          </a:stretch>
        </p:blipFill>
        <p:spPr>
          <a:xfrm>
            <a:off x="0" y="0"/>
            <a:ext cx="383664" cy="321857"/>
          </a:xfrm>
          <a:prstGeom prst="rect">
            <a:avLst/>
          </a:prstGeom>
        </p:spPr>
      </p:pic>
    </p:spTree>
    <p:extLst>
      <p:ext uri="{BB962C8B-B14F-4D97-AF65-F5344CB8AC3E}">
        <p14:creationId xmlns:p14="http://schemas.microsoft.com/office/powerpoint/2010/main" val="2257631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70" y="169879"/>
            <a:ext cx="4254040" cy="215444"/>
          </a:xfrm>
          <a:prstGeom prst="rect">
            <a:avLst/>
          </a:prstGeom>
        </p:spPr>
        <p:txBody>
          <a:bodyPr wrap="square">
            <a:spAutoFit/>
          </a:bodyPr>
          <a:lstStyle/>
          <a:p>
            <a:pPr algn="ct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ЭРДЭНЭДАЛАЙ </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СУМЫН МАЛЫН ТОО,  </a:t>
            </a:r>
            <a:r>
              <a:rPr lang="en-US"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багаар</a:t>
            </a:r>
            <a:r>
              <a:rPr 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хонь</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2012-201</a:t>
            </a: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a:t>
            </a:r>
            <a:endParaRPr lang="en-US" sz="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05356606"/>
              </p:ext>
            </p:extLst>
          </p:nvPr>
        </p:nvGraphicFramePr>
        <p:xfrm>
          <a:off x="83398" y="455708"/>
          <a:ext cx="4685413" cy="2870213"/>
        </p:xfrm>
        <a:graphic>
          <a:graphicData uri="http://schemas.openxmlformats.org/drawingml/2006/table">
            <a:tbl>
              <a:tblPr firstRow="1" firstCol="1" bandRow="1">
                <a:tableStyleId>{5C22544A-7EE6-4342-B048-85BDC9FD1C3A}</a:tableStyleId>
              </a:tblPr>
              <a:tblGrid>
                <a:gridCol w="948850">
                  <a:extLst>
                    <a:ext uri="{9D8B030D-6E8A-4147-A177-3AD203B41FA5}">
                      <a16:colId xmlns="" xmlns:a16="http://schemas.microsoft.com/office/drawing/2014/main" val="1580681404"/>
                    </a:ext>
                  </a:extLst>
                </a:gridCol>
                <a:gridCol w="510982">
                  <a:extLst>
                    <a:ext uri="{9D8B030D-6E8A-4147-A177-3AD203B41FA5}">
                      <a16:colId xmlns="" xmlns:a16="http://schemas.microsoft.com/office/drawing/2014/main" val="925328516"/>
                    </a:ext>
                  </a:extLst>
                </a:gridCol>
                <a:gridCol w="510982">
                  <a:extLst>
                    <a:ext uri="{9D8B030D-6E8A-4147-A177-3AD203B41FA5}">
                      <a16:colId xmlns="" xmlns:a16="http://schemas.microsoft.com/office/drawing/2014/main" val="2375346409"/>
                    </a:ext>
                  </a:extLst>
                </a:gridCol>
                <a:gridCol w="510982">
                  <a:extLst>
                    <a:ext uri="{9D8B030D-6E8A-4147-A177-3AD203B41FA5}">
                      <a16:colId xmlns="" xmlns:a16="http://schemas.microsoft.com/office/drawing/2014/main" val="2784614431"/>
                    </a:ext>
                  </a:extLst>
                </a:gridCol>
                <a:gridCol w="510982">
                  <a:extLst>
                    <a:ext uri="{9D8B030D-6E8A-4147-A177-3AD203B41FA5}">
                      <a16:colId xmlns="" xmlns:a16="http://schemas.microsoft.com/office/drawing/2014/main" val="3761201221"/>
                    </a:ext>
                  </a:extLst>
                </a:gridCol>
                <a:gridCol w="590826">
                  <a:extLst>
                    <a:ext uri="{9D8B030D-6E8A-4147-A177-3AD203B41FA5}">
                      <a16:colId xmlns="" xmlns:a16="http://schemas.microsoft.com/office/drawing/2014/main" val="1564010335"/>
                    </a:ext>
                  </a:extLst>
                </a:gridCol>
                <a:gridCol w="628957">
                  <a:extLst>
                    <a:ext uri="{9D8B030D-6E8A-4147-A177-3AD203B41FA5}">
                      <a16:colId xmlns="" xmlns:a16="http://schemas.microsoft.com/office/drawing/2014/main" val="1911526454"/>
                    </a:ext>
                  </a:extLst>
                </a:gridCol>
                <a:gridCol w="472852">
                  <a:extLst>
                    <a:ext uri="{9D8B030D-6E8A-4147-A177-3AD203B41FA5}">
                      <a16:colId xmlns="" xmlns:a16="http://schemas.microsoft.com/office/drawing/2014/main" val="1598069102"/>
                    </a:ext>
                  </a:extLst>
                </a:gridCol>
              </a:tblGrid>
              <a:tr h="164384">
                <a:tc rowSpan="2">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mn-ea"/>
                          <a:cs typeface="+mn-cs"/>
                        </a:rPr>
                        <a:t>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gridSpan="7">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Малын тоо</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4150047509"/>
                  </a:ext>
                </a:extLst>
              </a:tr>
              <a:tr h="303937">
                <a:tc v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2012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2013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2014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2015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2016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2017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201</a:t>
                      </a:r>
                      <a:r>
                        <a:rPr lang="mn-MN" sz="700" dirty="0" smtClean="0">
                          <a:effectLst/>
                          <a:latin typeface="Arial Mon" panose="020B0604020202020204" pitchFamily="34" charset="0"/>
                        </a:rPr>
                        <a:t>8</a:t>
                      </a:r>
                      <a:r>
                        <a:rPr lang="mn-MN" sz="700" baseline="0" dirty="0" smtClean="0">
                          <a:effectLst/>
                          <a:latin typeface="Arial Mon" panose="020B0604020202020204" pitchFamily="34" charset="0"/>
                        </a:rPr>
                        <a:t> </a:t>
                      </a:r>
                      <a:r>
                        <a:rPr lang="en-US" sz="700" dirty="0" err="1" smtClean="0">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3234638079"/>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Цавчир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8030</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10468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14491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18963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23770</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30137</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32371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794250588"/>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Өнгөт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14758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18413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21733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24945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28634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35398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37824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364560047"/>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Тэнгэлэг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15362</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17409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21579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24418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28193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32833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32896</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692209790"/>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Рашаант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35922</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42629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48818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53772</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59060</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67187</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68356</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089331735"/>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Цагаан-Овоо</a:t>
                      </a:r>
                      <a:r>
                        <a:rPr lang="mn-MN" sz="700" baseline="0" dirty="0" smtClean="0">
                          <a:effectLst/>
                          <a:latin typeface="Arial Mon" panose="020B0604020202020204" pitchFamily="34" charset="0"/>
                          <a:ea typeface="Times New Roman" panose="02020603050405020304" pitchFamily="18" charset="0"/>
                          <a:cs typeface="Times New Roman" panose="02020603050405020304" pitchFamily="18" charset="0"/>
                        </a:rPr>
                        <a:t>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26673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a:t>
                      </a: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1424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36787</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40044</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46735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52597</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57430</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4051670750"/>
                  </a:ext>
                </a:extLst>
              </a:tr>
              <a:tr h="303937">
                <a:tc>
                  <a:txBody>
                    <a:bodyPr/>
                    <a:lstStyle/>
                    <a:p>
                      <a:pPr marL="0" marR="0">
                        <a:lnSpc>
                          <a:spcPct val="115000"/>
                        </a:lnSpc>
                        <a:spcBef>
                          <a:spcPts val="0"/>
                        </a:spcBef>
                        <a:spcAft>
                          <a:spcPts val="0"/>
                        </a:spcAft>
                      </a:pPr>
                      <a:r>
                        <a:rPr lang="mn-MN" sz="700" dirty="0" smtClean="0">
                          <a:effectLst/>
                          <a:latin typeface="Arial Mon" panose="020B0604020202020204" pitchFamily="34" charset="0"/>
                        </a:rPr>
                        <a:t>Сангийндалай </a:t>
                      </a:r>
                      <a:r>
                        <a:rPr lang="en-US" sz="700" dirty="0" err="1" smtClean="0">
                          <a:effectLst/>
                          <a:latin typeface="Arial Mon" panose="020B0604020202020204" pitchFamily="34" charset="0"/>
                        </a:rPr>
                        <a:t>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14529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18841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22107</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26749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28758</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35145</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38003</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604906305"/>
                  </a:ext>
                </a:extLst>
              </a:tr>
              <a:tr h="289135">
                <a:tc>
                  <a:txBody>
                    <a:bodyPr/>
                    <a:lstStyle/>
                    <a:p>
                      <a:pPr marL="0" marR="0">
                        <a:lnSpc>
                          <a:spcPct val="115000"/>
                        </a:lnSpc>
                        <a:spcBef>
                          <a:spcPts val="0"/>
                        </a:spcBef>
                        <a:spcAft>
                          <a:spcPts val="0"/>
                        </a:spcAft>
                      </a:pPr>
                      <a:r>
                        <a:rPr lang="mn-MN" sz="700" dirty="0" smtClean="0">
                          <a:effectLst/>
                          <a:latin typeface="Arial Mon" panose="020B0604020202020204" pitchFamily="34" charset="0"/>
                        </a:rPr>
                        <a:t>Сумын төвийн баг</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5582</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5411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6562</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6866</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7399</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7666</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8081</a:t>
                      </a:r>
                      <a:endParaRPr lang="en-US" sz="700" b="0"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36740256"/>
                  </a:ext>
                </a:extLst>
              </a:tr>
              <a:tr h="289135">
                <a:tc>
                  <a:txBody>
                    <a:bodyPr/>
                    <a:lstStyle/>
                    <a:p>
                      <a:pPr marL="0" marR="0" algn="ctr">
                        <a:lnSpc>
                          <a:spcPct val="115000"/>
                        </a:lnSpc>
                        <a:spcBef>
                          <a:spcPts val="0"/>
                        </a:spcBef>
                        <a:spcAft>
                          <a:spcPts val="0"/>
                        </a:spcAft>
                      </a:pPr>
                      <a:r>
                        <a:rPr lang="mn-MN" sz="700" b="1" dirty="0" smtClean="0">
                          <a:effectLst/>
                          <a:latin typeface="Arial Mon" panose="020B0604020202020204" pitchFamily="34" charset="0"/>
                        </a:rPr>
                        <a:t>Дүн</a:t>
                      </a:r>
                      <a:endParaRPr lang="en-US" sz="700" b="1"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120856</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144595</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172077</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195757</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222549</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260963</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rPr>
                        <a:t>274961</a:t>
                      </a:r>
                      <a:endParaRPr lang="en-US" sz="700" b="1" dirty="0">
                        <a:solidFill>
                          <a:schemeClr val="tx1"/>
                        </a:solidFill>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2363034379"/>
                  </a:ext>
                </a:extLst>
              </a:tr>
            </a:tbl>
          </a:graphicData>
        </a:graphic>
      </p:graphicFrame>
      <p:grpSp>
        <p:nvGrpSpPr>
          <p:cNvPr id="6" name="Group 5">
            <a:extLst>
              <a:ext uri="{FF2B5EF4-FFF2-40B4-BE49-F238E27FC236}">
                <a16:creationId xmlns="" xmlns:a16="http://schemas.microsoft.com/office/drawing/2014/main" id="{29832590-F6BE-44BF-B89E-7A36F3AAC638}"/>
              </a:ext>
            </a:extLst>
          </p:cNvPr>
          <p:cNvGrpSpPr/>
          <p:nvPr/>
        </p:nvGrpSpPr>
        <p:grpSpPr>
          <a:xfrm>
            <a:off x="359227" y="64418"/>
            <a:ext cx="4677007" cy="215444"/>
            <a:chOff x="359227" y="64418"/>
            <a:chExt cx="4677007" cy="215444"/>
          </a:xfrm>
        </p:grpSpPr>
        <p:cxnSp>
          <p:nvCxnSpPr>
            <p:cNvPr id="7" name="Straight Connector 6">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3"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3275361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04" y="165404"/>
            <a:ext cx="4254040" cy="215444"/>
          </a:xfrm>
          <a:prstGeom prst="rect">
            <a:avLst/>
          </a:prstGeom>
        </p:spPr>
        <p:txBody>
          <a:bodyPr wrap="square">
            <a:spAutoFit/>
          </a:bodyPr>
          <a:lstStyle/>
          <a:p>
            <a:pPr algn="ct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ЭРДЭНЭДАЛАЙ </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СУМЫН МАЛЫН ТОО,  </a:t>
            </a:r>
            <a:r>
              <a:rPr lang="en-US"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багаар</a:t>
            </a:r>
            <a:r>
              <a:rPr 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ямаа</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2012-201</a:t>
            </a: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a:t>
            </a:r>
            <a:endParaRPr lang="en-US" sz="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9786750"/>
              </p:ext>
            </p:extLst>
          </p:nvPr>
        </p:nvGraphicFramePr>
        <p:xfrm>
          <a:off x="169104" y="405358"/>
          <a:ext cx="4685413" cy="2884280"/>
        </p:xfrm>
        <a:graphic>
          <a:graphicData uri="http://schemas.openxmlformats.org/drawingml/2006/table">
            <a:tbl>
              <a:tblPr firstRow="1" firstCol="1" bandRow="1">
                <a:tableStyleId>{5C22544A-7EE6-4342-B048-85BDC9FD1C3A}</a:tableStyleId>
              </a:tblPr>
              <a:tblGrid>
                <a:gridCol w="948850">
                  <a:extLst>
                    <a:ext uri="{9D8B030D-6E8A-4147-A177-3AD203B41FA5}">
                      <a16:colId xmlns="" xmlns:a16="http://schemas.microsoft.com/office/drawing/2014/main" val="1580681404"/>
                    </a:ext>
                  </a:extLst>
                </a:gridCol>
                <a:gridCol w="510982">
                  <a:extLst>
                    <a:ext uri="{9D8B030D-6E8A-4147-A177-3AD203B41FA5}">
                      <a16:colId xmlns="" xmlns:a16="http://schemas.microsoft.com/office/drawing/2014/main" val="925328516"/>
                    </a:ext>
                  </a:extLst>
                </a:gridCol>
                <a:gridCol w="510982">
                  <a:extLst>
                    <a:ext uri="{9D8B030D-6E8A-4147-A177-3AD203B41FA5}">
                      <a16:colId xmlns="" xmlns:a16="http://schemas.microsoft.com/office/drawing/2014/main" val="2375346409"/>
                    </a:ext>
                  </a:extLst>
                </a:gridCol>
                <a:gridCol w="510982">
                  <a:extLst>
                    <a:ext uri="{9D8B030D-6E8A-4147-A177-3AD203B41FA5}">
                      <a16:colId xmlns="" xmlns:a16="http://schemas.microsoft.com/office/drawing/2014/main" val="2784614431"/>
                    </a:ext>
                  </a:extLst>
                </a:gridCol>
                <a:gridCol w="510982">
                  <a:extLst>
                    <a:ext uri="{9D8B030D-6E8A-4147-A177-3AD203B41FA5}">
                      <a16:colId xmlns="" xmlns:a16="http://schemas.microsoft.com/office/drawing/2014/main" val="3761201221"/>
                    </a:ext>
                  </a:extLst>
                </a:gridCol>
                <a:gridCol w="590826">
                  <a:extLst>
                    <a:ext uri="{9D8B030D-6E8A-4147-A177-3AD203B41FA5}">
                      <a16:colId xmlns="" xmlns:a16="http://schemas.microsoft.com/office/drawing/2014/main" val="1564010335"/>
                    </a:ext>
                  </a:extLst>
                </a:gridCol>
                <a:gridCol w="628957">
                  <a:extLst>
                    <a:ext uri="{9D8B030D-6E8A-4147-A177-3AD203B41FA5}">
                      <a16:colId xmlns="" xmlns:a16="http://schemas.microsoft.com/office/drawing/2014/main" val="1911526454"/>
                    </a:ext>
                  </a:extLst>
                </a:gridCol>
                <a:gridCol w="472852">
                  <a:extLst>
                    <a:ext uri="{9D8B030D-6E8A-4147-A177-3AD203B41FA5}">
                      <a16:colId xmlns="" xmlns:a16="http://schemas.microsoft.com/office/drawing/2014/main" val="1598069102"/>
                    </a:ext>
                  </a:extLst>
                </a:gridCol>
              </a:tblGrid>
              <a:tr h="178451">
                <a:tc rowSpan="2">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mn-ea"/>
                          <a:cs typeface="Arial" panose="020B0604020202020204" pitchFamily="34" charset="0"/>
                        </a:rPr>
                        <a:t>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gridSpan="7">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Малын тоо</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h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extLst>
                  <a:ext uri="{0D108BD9-81ED-4DB2-BD59-A6C34878D82A}">
                    <a16:rowId xmlns="" xmlns:a16="http://schemas.microsoft.com/office/drawing/2014/main" val="4150047509"/>
                  </a:ext>
                </a:extLst>
              </a:tr>
              <a:tr h="303937">
                <a:tc vMerge="1">
                  <a:txBody>
                    <a:bodyPr/>
                    <a:lstStyle/>
                    <a:p>
                      <a:pPr marL="0" marR="0" algn="ctr">
                        <a:lnSpc>
                          <a:spcPct val="115000"/>
                        </a:lnSpc>
                        <a:spcBef>
                          <a:spcPts val="0"/>
                        </a:spcBef>
                        <a:spcAft>
                          <a:spcPts val="0"/>
                        </a:spcAft>
                      </a:pP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2012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2013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2014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2015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2016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a:effectLst/>
                          <a:latin typeface="Arial" panose="020B0604020202020204" pitchFamily="34" charset="0"/>
                          <a:cs typeface="Arial" panose="020B0604020202020204" pitchFamily="34" charset="0"/>
                        </a:rPr>
                        <a:t>2017 </a:t>
                      </a:r>
                      <a:r>
                        <a:rPr lang="en-US" sz="700" dirty="0" err="1">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cs typeface="Arial" panose="020B0604020202020204" pitchFamily="34" charset="0"/>
                        </a:rPr>
                        <a:t>201</a:t>
                      </a:r>
                      <a:r>
                        <a:rPr lang="mn-MN" sz="700" dirty="0" smtClean="0">
                          <a:effectLst/>
                          <a:latin typeface="Arial" panose="020B0604020202020204" pitchFamily="34" charset="0"/>
                          <a:cs typeface="Arial" panose="020B0604020202020204" pitchFamily="34" charset="0"/>
                        </a:rPr>
                        <a:t>8</a:t>
                      </a:r>
                      <a:r>
                        <a:rPr lang="mn-MN" sz="700" baseline="0" dirty="0" smtClean="0">
                          <a:effectLst/>
                          <a:latin typeface="Arial" panose="020B0604020202020204" pitchFamily="34" charset="0"/>
                          <a:cs typeface="Arial" panose="020B0604020202020204" pitchFamily="34" charset="0"/>
                        </a:rPr>
                        <a:t> </a:t>
                      </a:r>
                      <a:r>
                        <a:rPr lang="en-US" sz="700" dirty="0" err="1" smtClean="0">
                          <a:effectLst/>
                          <a:latin typeface="Arial" panose="020B0604020202020204" pitchFamily="34" charset="0"/>
                          <a:cs typeface="Arial" panose="020B0604020202020204" pitchFamily="34" charset="0"/>
                        </a:rPr>
                        <a:t>он</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3234638079"/>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Цавчир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8945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12083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16170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19</a:t>
                      </a:r>
                      <a:r>
                        <a:rPr lang="en-US"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a:t>
                      </a: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23697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29603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30199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794250588"/>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Өнгөт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1694</a:t>
                      </a:r>
                      <a:r>
                        <a:rPr lang="en-US"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20869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25577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30258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33179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9712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39094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4560047"/>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Тэнгэлэг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15973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18534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23047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26106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27781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33076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28922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692209790"/>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Рашаант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28379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33357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38280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42966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45143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51205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48912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089331735"/>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Цагаан-Овоо</a:t>
                      </a:r>
                      <a:r>
                        <a:rPr lang="mn-MN" sz="700" baseline="0" dirty="0" smtClean="0">
                          <a:effectLst/>
                          <a:latin typeface="Arial" panose="020B0604020202020204" pitchFamily="34" charset="0"/>
                          <a:ea typeface="Times New Roman" panose="02020603050405020304" pitchFamily="18" charset="0"/>
                          <a:cs typeface="Arial" panose="020B0604020202020204" pitchFamily="34" charset="0"/>
                        </a:rPr>
                        <a:t>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21371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en-US"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4980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30808</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34200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37116</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42255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43429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4051670750"/>
                  </a:ext>
                </a:extLst>
              </a:tr>
              <a:tr h="303937">
                <a:tc>
                  <a:txBody>
                    <a:bodyPr/>
                    <a:lstStyle/>
                    <a:p>
                      <a:pPr marL="0" marR="0">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Сангийндалай </a:t>
                      </a:r>
                      <a:r>
                        <a:rPr lang="en-US" sz="700" dirty="0" err="1" smtClean="0">
                          <a:effectLst/>
                          <a:latin typeface="Arial" panose="020B0604020202020204" pitchFamily="34" charset="0"/>
                          <a:cs typeface="Arial" panose="020B0604020202020204" pitchFamily="34" charset="0"/>
                        </a:rPr>
                        <a:t>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15785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20687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25695</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31439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31747</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39169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37401</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604906305"/>
                  </a:ext>
                </a:extLst>
              </a:tr>
              <a:tr h="289135">
                <a:tc>
                  <a:txBody>
                    <a:bodyPr/>
                    <a:lstStyle/>
                    <a:p>
                      <a:pPr marL="0" marR="0">
                        <a:lnSpc>
                          <a:spcPct val="115000"/>
                        </a:lnSpc>
                        <a:spcBef>
                          <a:spcPts val="0"/>
                        </a:spcBef>
                        <a:spcAft>
                          <a:spcPts val="0"/>
                        </a:spcAft>
                      </a:pPr>
                      <a:r>
                        <a:rPr lang="mn-MN" sz="700" dirty="0" smtClean="0">
                          <a:effectLst/>
                          <a:latin typeface="Arial" panose="020B0604020202020204" pitchFamily="34" charset="0"/>
                          <a:cs typeface="Arial" panose="020B0604020202020204" pitchFamily="34" charset="0"/>
                        </a:rPr>
                        <a:t>Сумын төвийн баг</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749</a:t>
                      </a:r>
                      <a:r>
                        <a:rPr lang="en-US"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7792</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9434</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9749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10089</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10690</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10453</a:t>
                      </a:r>
                      <a:endParaRPr lang="en-US" sz="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740256"/>
                  </a:ext>
                </a:extLst>
              </a:tr>
              <a:tr h="289135">
                <a:tc>
                  <a:txBody>
                    <a:bodyPr/>
                    <a:lstStyle/>
                    <a:p>
                      <a:pPr marL="0" marR="0" algn="ctr">
                        <a:lnSpc>
                          <a:spcPct val="115000"/>
                        </a:lnSpc>
                        <a:spcBef>
                          <a:spcPts val="0"/>
                        </a:spcBef>
                        <a:spcAft>
                          <a:spcPts val="0"/>
                        </a:spcAft>
                      </a:pPr>
                      <a:r>
                        <a:rPr lang="mn-MN" sz="700" b="1" dirty="0" smtClean="0">
                          <a:effectLst/>
                          <a:latin typeface="Arial" panose="020B0604020202020204" pitchFamily="34" charset="0"/>
                          <a:cs typeface="Arial" panose="020B0604020202020204" pitchFamily="34" charset="0"/>
                        </a:rPr>
                        <a:t>Дүн</a:t>
                      </a:r>
                      <a:endParaRPr lang="en-US" sz="700" b="1" dirty="0">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114888</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138302</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169011</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194462</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208752</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245710</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tc>
                  <a:txBody>
                    <a:bodyPr/>
                    <a:lstStyle/>
                    <a:p>
                      <a:pPr marL="0" marR="0" algn="ctr">
                        <a:lnSpc>
                          <a:spcPct val="115000"/>
                        </a:lnSpc>
                        <a:spcBef>
                          <a:spcPts val="0"/>
                        </a:spcBef>
                        <a:spcAft>
                          <a:spcPts val="0"/>
                        </a:spcAft>
                      </a:pPr>
                      <a:r>
                        <a:rPr lang="mn-MN" sz="7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238410</a:t>
                      </a:r>
                      <a:endParaRPr lang="en-US" sz="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069" marR="45069" marT="0" marB="0" anchor="ctr"/>
                </a:tc>
                <a:extLst>
                  <a:ext uri="{0D108BD9-81ED-4DB2-BD59-A6C34878D82A}">
                    <a16:rowId xmlns="" xmlns:a16="http://schemas.microsoft.com/office/drawing/2014/main" val="2363034379"/>
                  </a:ext>
                </a:extLst>
              </a:tr>
            </a:tbl>
          </a:graphicData>
        </a:graphic>
      </p:graphicFrame>
      <p:grpSp>
        <p:nvGrpSpPr>
          <p:cNvPr id="6" name="Group 5">
            <a:extLst>
              <a:ext uri="{FF2B5EF4-FFF2-40B4-BE49-F238E27FC236}">
                <a16:creationId xmlns="" xmlns:a16="http://schemas.microsoft.com/office/drawing/2014/main" id="{29832590-F6BE-44BF-B89E-7A36F3AAC638}"/>
              </a:ext>
            </a:extLst>
          </p:cNvPr>
          <p:cNvGrpSpPr/>
          <p:nvPr/>
        </p:nvGrpSpPr>
        <p:grpSpPr>
          <a:xfrm>
            <a:off x="359227" y="57682"/>
            <a:ext cx="4677007" cy="215444"/>
            <a:chOff x="359227" y="64418"/>
            <a:chExt cx="4677007" cy="215444"/>
          </a:xfrm>
        </p:grpSpPr>
        <p:cxnSp>
          <p:nvCxnSpPr>
            <p:cNvPr id="7" name="Straight Connector 6">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3"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3290849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4309428"/>
              </p:ext>
            </p:extLst>
          </p:nvPr>
        </p:nvGraphicFramePr>
        <p:xfrm>
          <a:off x="287376" y="653142"/>
          <a:ext cx="4390952" cy="2458652"/>
        </p:xfrm>
        <a:graphic>
          <a:graphicData uri="http://schemas.openxmlformats.org/drawingml/2006/table">
            <a:tbl>
              <a:tblPr firstRow="1" firstCol="1" bandRow="1">
                <a:tableStyleId>{5C22544A-7EE6-4342-B048-85BDC9FD1C3A}</a:tableStyleId>
              </a:tblPr>
              <a:tblGrid>
                <a:gridCol w="230075">
                  <a:extLst>
                    <a:ext uri="{9D8B030D-6E8A-4147-A177-3AD203B41FA5}">
                      <a16:colId xmlns="" xmlns:a16="http://schemas.microsoft.com/office/drawing/2014/main" val="3370928600"/>
                    </a:ext>
                  </a:extLst>
                </a:gridCol>
                <a:gridCol w="1006549">
                  <a:extLst>
                    <a:ext uri="{9D8B030D-6E8A-4147-A177-3AD203B41FA5}">
                      <a16:colId xmlns="" xmlns:a16="http://schemas.microsoft.com/office/drawing/2014/main" val="1500127921"/>
                    </a:ext>
                  </a:extLst>
                </a:gridCol>
                <a:gridCol w="467833">
                  <a:extLst>
                    <a:ext uri="{9D8B030D-6E8A-4147-A177-3AD203B41FA5}">
                      <a16:colId xmlns="" xmlns:a16="http://schemas.microsoft.com/office/drawing/2014/main" val="2215585320"/>
                    </a:ext>
                  </a:extLst>
                </a:gridCol>
                <a:gridCol w="482009">
                  <a:extLst>
                    <a:ext uri="{9D8B030D-6E8A-4147-A177-3AD203B41FA5}">
                      <a16:colId xmlns="" xmlns:a16="http://schemas.microsoft.com/office/drawing/2014/main" val="3843032426"/>
                    </a:ext>
                  </a:extLst>
                </a:gridCol>
                <a:gridCol w="425302">
                  <a:extLst>
                    <a:ext uri="{9D8B030D-6E8A-4147-A177-3AD203B41FA5}">
                      <a16:colId xmlns="" xmlns:a16="http://schemas.microsoft.com/office/drawing/2014/main" val="4132931042"/>
                    </a:ext>
                  </a:extLst>
                </a:gridCol>
                <a:gridCol w="460744">
                  <a:extLst>
                    <a:ext uri="{9D8B030D-6E8A-4147-A177-3AD203B41FA5}">
                      <a16:colId xmlns="" xmlns:a16="http://schemas.microsoft.com/office/drawing/2014/main" val="85186006"/>
                    </a:ext>
                  </a:extLst>
                </a:gridCol>
                <a:gridCol w="453656">
                  <a:extLst>
                    <a:ext uri="{9D8B030D-6E8A-4147-A177-3AD203B41FA5}">
                      <a16:colId xmlns="" xmlns:a16="http://schemas.microsoft.com/office/drawing/2014/main" val="1534657642"/>
                    </a:ext>
                  </a:extLst>
                </a:gridCol>
                <a:gridCol w="425303">
                  <a:extLst>
                    <a:ext uri="{9D8B030D-6E8A-4147-A177-3AD203B41FA5}">
                      <a16:colId xmlns="" xmlns:a16="http://schemas.microsoft.com/office/drawing/2014/main" val="518490921"/>
                    </a:ext>
                  </a:extLst>
                </a:gridCol>
                <a:gridCol w="439481">
                  <a:extLst>
                    <a:ext uri="{9D8B030D-6E8A-4147-A177-3AD203B41FA5}">
                      <a16:colId xmlns="" xmlns:a16="http://schemas.microsoft.com/office/drawing/2014/main" val="1010700722"/>
                    </a:ext>
                  </a:extLst>
                </a:gridCol>
              </a:tblGrid>
              <a:tr h="274414">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err="1">
                          <a:effectLst/>
                          <a:latin typeface="Arial Mon" panose="020B0604020202020204" pitchFamily="34" charset="0"/>
                        </a:rPr>
                        <a:t>Үзүүлэлт</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2012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2013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2014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2015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2016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a:effectLst/>
                          <a:latin typeface="Arial Mon" panose="020B0604020202020204" pitchFamily="34" charset="0"/>
                        </a:rPr>
                        <a:t>2017 </a:t>
                      </a:r>
                      <a:r>
                        <a:rPr lang="en-US" sz="700" dirty="0" err="1">
                          <a:effectLst/>
                          <a:latin typeface="Arial Mon" panose="020B0604020202020204" pitchFamily="34" charset="0"/>
                        </a:rPr>
                        <a:t>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2018 он</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extLst>
                  <a:ext uri="{0D108BD9-81ED-4DB2-BD59-A6C34878D82A}">
                    <a16:rowId xmlns="" xmlns:a16="http://schemas.microsoft.com/office/drawing/2014/main" val="2619354754"/>
                  </a:ext>
                </a:extLst>
              </a:tr>
              <a:tr h="263532">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1</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err="1">
                          <a:effectLst/>
                          <a:latin typeface="Arial Mon" panose="020B0604020202020204" pitchFamily="34" charset="0"/>
                        </a:rPr>
                        <a:t>Ìàë÷èí</a:t>
                      </a:r>
                      <a:r>
                        <a:rPr lang="en-US" sz="700" dirty="0">
                          <a:effectLst/>
                          <a:latin typeface="Arial Mon" panose="020B0604020202020204" pitchFamily="34" charset="0"/>
                        </a:rPr>
                        <a:t> º</a:t>
                      </a:r>
                      <a:r>
                        <a:rPr lang="en-US" sz="700" dirty="0" err="1">
                          <a:effectLst/>
                          <a:latin typeface="Arial Mon" panose="020B0604020202020204" pitchFamily="34" charset="0"/>
                        </a:rPr>
                        <a:t>ðõ</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980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1020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1050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1090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1160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1250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1280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extLst>
                  <a:ext uri="{0D108BD9-81ED-4DB2-BD59-A6C34878D82A}">
                    <a16:rowId xmlns="" xmlns:a16="http://schemas.microsoft.com/office/drawing/2014/main" val="951448290"/>
                  </a:ext>
                </a:extLst>
              </a:tr>
              <a:tr h="277466">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2</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Г</a:t>
                      </a:r>
                      <a:r>
                        <a:rPr lang="en-US" sz="700" dirty="0" err="1" smtClean="0">
                          <a:effectLst/>
                          <a:latin typeface="Arial Mon" panose="020B0604020202020204" pitchFamily="34" charset="0"/>
                        </a:rPr>
                        <a:t>ýðýë</a:t>
                      </a:r>
                      <a:r>
                        <a:rPr lang="mn-MN" sz="700" dirty="0" smtClean="0">
                          <a:effectLst/>
                          <a:latin typeface="Arial Mon" panose="020B0604020202020204" pitchFamily="34" charset="0"/>
                        </a:rPr>
                        <a:t> цахилгаантай</a:t>
                      </a:r>
                      <a:r>
                        <a:rPr lang="en-US" sz="700" dirty="0" smtClean="0">
                          <a:effectLst/>
                          <a:latin typeface="Arial Mon" panose="020B0604020202020204" pitchFamily="34" charset="0"/>
                        </a:rPr>
                        <a:t> </a:t>
                      </a:r>
                      <a:r>
                        <a:rPr lang="en-US" sz="700" dirty="0" err="1">
                          <a:effectLst/>
                          <a:latin typeface="Arial Mon" panose="020B0604020202020204" pitchFamily="34" charset="0"/>
                        </a:rPr>
                        <a:t>ìàë÷èí</a:t>
                      </a:r>
                      <a:r>
                        <a:rPr lang="en-US" sz="700" dirty="0">
                          <a:effectLst/>
                          <a:latin typeface="Arial Mon" panose="020B0604020202020204" pitchFamily="34" charset="0"/>
                        </a:rPr>
                        <a:t> </a:t>
                      </a:r>
                      <a:r>
                        <a:rPr lang="en-US" sz="700" dirty="0" smtClean="0">
                          <a:effectLst/>
                          <a:latin typeface="Arial Mon" panose="020B0604020202020204" pitchFamily="34" charset="0"/>
                        </a:rPr>
                        <a:t>º</a:t>
                      </a:r>
                      <a:r>
                        <a:rPr lang="en-US" sz="700" dirty="0" err="1" smtClean="0">
                          <a:effectLst/>
                          <a:latin typeface="Arial Mon" panose="020B0604020202020204" pitchFamily="34" charset="0"/>
                        </a:rPr>
                        <a:t>ðõ</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869</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926</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1037</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1069</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1160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1250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1280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extLst>
                  <a:ext uri="{0D108BD9-81ED-4DB2-BD59-A6C34878D82A}">
                    <a16:rowId xmlns="" xmlns:a16="http://schemas.microsoft.com/office/drawing/2014/main" val="4197192546"/>
                  </a:ext>
                </a:extLst>
              </a:tr>
              <a:tr h="335188">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3</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err="1">
                          <a:effectLst/>
                          <a:latin typeface="Arial Mon" panose="020B0604020202020204" pitchFamily="34" charset="0"/>
                        </a:rPr>
                        <a:t>Íèéò</a:t>
                      </a:r>
                      <a:r>
                        <a:rPr lang="en-US" sz="700" dirty="0">
                          <a:effectLst/>
                          <a:latin typeface="Arial Mon" panose="020B0604020202020204" pitchFamily="34" charset="0"/>
                        </a:rPr>
                        <a:t> </a:t>
                      </a:r>
                      <a:r>
                        <a:rPr lang="en-US" sz="700" dirty="0" err="1">
                          <a:effectLst/>
                          <a:latin typeface="Arial Mon" panose="020B0604020202020204" pitchFamily="34" charset="0"/>
                        </a:rPr>
                        <a:t>ìàë÷èí</a:t>
                      </a:r>
                      <a:r>
                        <a:rPr lang="en-US" sz="700" dirty="0">
                          <a:effectLst/>
                          <a:latin typeface="Arial Mon" panose="020B0604020202020204" pitchFamily="34" charset="0"/>
                        </a:rPr>
                        <a:t> º</a:t>
                      </a:r>
                      <a:r>
                        <a:rPr lang="en-US" sz="700" dirty="0" err="1">
                          <a:effectLst/>
                          <a:latin typeface="Arial Mon" panose="020B0604020202020204" pitchFamily="34" charset="0"/>
                        </a:rPr>
                        <a:t>ðõºä</a:t>
                      </a:r>
                      <a:r>
                        <a:rPr lang="en-US" sz="700" dirty="0">
                          <a:effectLst/>
                          <a:latin typeface="Arial Mon" panose="020B0604020202020204" pitchFamily="34" charset="0"/>
                        </a:rPr>
                        <a:t> </a:t>
                      </a:r>
                      <a:r>
                        <a:rPr lang="en-US" sz="700" dirty="0" err="1">
                          <a:effectLst/>
                          <a:latin typeface="Arial Mon" panose="020B0604020202020204" pitchFamily="34" charset="0"/>
                        </a:rPr>
                        <a:t>ýçëýõ</a:t>
                      </a:r>
                      <a:r>
                        <a:rPr lang="en-US" sz="700" dirty="0">
                          <a:effectLst/>
                          <a:latin typeface="Arial Mon" panose="020B0604020202020204" pitchFamily="34" charset="0"/>
                        </a:rPr>
                        <a:t> %</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88.6</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90.7</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98</a:t>
                      </a:r>
                      <a:r>
                        <a:rPr lang="en-US" sz="700" dirty="0" smtClean="0">
                          <a:effectLst/>
                          <a:latin typeface="Arial Mon" panose="020B0604020202020204" pitchFamily="34" charset="0"/>
                        </a:rPr>
                        <a:t>.7</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98</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100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100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ea typeface="Times New Roman" panose="02020603050405020304" pitchFamily="18" charset="0"/>
                          <a:cs typeface="Times New Roman" panose="02020603050405020304" pitchFamily="18" charset="0"/>
                        </a:rPr>
                        <a:t>100</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extLst>
                  <a:ext uri="{0D108BD9-81ED-4DB2-BD59-A6C34878D82A}">
                    <a16:rowId xmlns="" xmlns:a16="http://schemas.microsoft.com/office/drawing/2014/main" val="832024883"/>
                  </a:ext>
                </a:extLst>
              </a:tr>
              <a:tr h="335188">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4</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err="1">
                          <a:effectLst/>
                          <a:latin typeface="Arial Mon" panose="020B0604020202020204" pitchFamily="34" charset="0"/>
                        </a:rPr>
                        <a:t>Òåëåâèçîðòîé</a:t>
                      </a:r>
                      <a:r>
                        <a:rPr lang="en-US" sz="700" dirty="0">
                          <a:effectLst/>
                          <a:latin typeface="Arial Mon" panose="020B0604020202020204" pitchFamily="34" charset="0"/>
                        </a:rPr>
                        <a:t> </a:t>
                      </a:r>
                      <a:r>
                        <a:rPr lang="en-US" sz="700" dirty="0" err="1">
                          <a:effectLst/>
                          <a:latin typeface="Arial Mon" panose="020B0604020202020204" pitchFamily="34" charset="0"/>
                        </a:rPr>
                        <a:t>ìàë÷èí</a:t>
                      </a:r>
                      <a:r>
                        <a:rPr lang="en-US" sz="700" dirty="0">
                          <a:effectLst/>
                          <a:latin typeface="Arial Mon" panose="020B0604020202020204" pitchFamily="34" charset="0"/>
                        </a:rPr>
                        <a:t> º</a:t>
                      </a:r>
                      <a:r>
                        <a:rPr lang="en-US" sz="700" dirty="0" err="1">
                          <a:effectLst/>
                          <a:latin typeface="Arial Mon" panose="020B0604020202020204" pitchFamily="34" charset="0"/>
                        </a:rPr>
                        <a:t>ðõ</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756</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852</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904</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906</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988</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939</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ea typeface="Times New Roman" panose="02020603050405020304" pitchFamily="18" charset="0"/>
                          <a:cs typeface="Times New Roman" panose="02020603050405020304" pitchFamily="18" charset="0"/>
                        </a:rPr>
                        <a:t>885</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extLst>
                  <a:ext uri="{0D108BD9-81ED-4DB2-BD59-A6C34878D82A}">
                    <a16:rowId xmlns="" xmlns:a16="http://schemas.microsoft.com/office/drawing/2014/main" val="2163574588"/>
                  </a:ext>
                </a:extLst>
              </a:tr>
              <a:tr h="335188">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5</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err="1">
                          <a:effectLst/>
                          <a:latin typeface="Arial Mon" panose="020B0604020202020204" pitchFamily="34" charset="0"/>
                        </a:rPr>
                        <a:t>Íèéò</a:t>
                      </a:r>
                      <a:r>
                        <a:rPr lang="en-US" sz="700" dirty="0">
                          <a:effectLst/>
                          <a:latin typeface="Arial Mon" panose="020B0604020202020204" pitchFamily="34" charset="0"/>
                        </a:rPr>
                        <a:t> </a:t>
                      </a:r>
                      <a:r>
                        <a:rPr lang="en-US" sz="700" dirty="0" err="1">
                          <a:effectLst/>
                          <a:latin typeface="Arial Mon" panose="020B0604020202020204" pitchFamily="34" charset="0"/>
                        </a:rPr>
                        <a:t>ìàë÷èí</a:t>
                      </a:r>
                      <a:r>
                        <a:rPr lang="en-US" sz="700" dirty="0">
                          <a:effectLst/>
                          <a:latin typeface="Arial Mon" panose="020B0604020202020204" pitchFamily="34" charset="0"/>
                        </a:rPr>
                        <a:t> º</a:t>
                      </a:r>
                      <a:r>
                        <a:rPr lang="en-US" sz="700" dirty="0" err="1">
                          <a:effectLst/>
                          <a:latin typeface="Arial Mon" panose="020B0604020202020204" pitchFamily="34" charset="0"/>
                        </a:rPr>
                        <a:t>ðõºä</a:t>
                      </a:r>
                      <a:r>
                        <a:rPr lang="en-US" sz="700" dirty="0">
                          <a:effectLst/>
                          <a:latin typeface="Arial Mon" panose="020B0604020202020204" pitchFamily="34" charset="0"/>
                        </a:rPr>
                        <a:t> </a:t>
                      </a:r>
                      <a:r>
                        <a:rPr lang="en-US" sz="700" dirty="0" err="1">
                          <a:effectLst/>
                          <a:latin typeface="Arial Mon" panose="020B0604020202020204" pitchFamily="34" charset="0"/>
                        </a:rPr>
                        <a:t>ýçëýõ</a:t>
                      </a:r>
                      <a:r>
                        <a:rPr lang="en-US" sz="700" dirty="0">
                          <a:effectLst/>
                          <a:latin typeface="Arial Mon" panose="020B0604020202020204" pitchFamily="34" charset="0"/>
                        </a:rPr>
                        <a:t> %</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77.1</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83.5</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86.1</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83.1</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85.1</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rPr>
                        <a:t>75.1</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smtClean="0">
                          <a:effectLst/>
                          <a:latin typeface="Arial Mon" panose="020B0604020202020204" pitchFamily="34" charset="0"/>
                          <a:ea typeface="Times New Roman" panose="02020603050405020304" pitchFamily="18" charset="0"/>
                          <a:cs typeface="Times New Roman" panose="02020603050405020304" pitchFamily="18" charset="0"/>
                        </a:rPr>
                        <a:t>69.1</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extLst>
                  <a:ext uri="{0D108BD9-81ED-4DB2-BD59-A6C34878D82A}">
                    <a16:rowId xmlns="" xmlns:a16="http://schemas.microsoft.com/office/drawing/2014/main" val="620825771"/>
                  </a:ext>
                </a:extLst>
              </a:tr>
              <a:tr h="302488">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6</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Сансрын</a:t>
                      </a:r>
                      <a:r>
                        <a:rPr lang="mn-MN" sz="700" baseline="0" dirty="0" smtClean="0">
                          <a:effectLst/>
                          <a:latin typeface="Arial Mon" panose="020B0604020202020204" pitchFamily="34" charset="0"/>
                        </a:rPr>
                        <a:t> антентай </a:t>
                      </a:r>
                      <a:r>
                        <a:rPr lang="en-US" sz="700" dirty="0" err="1" smtClean="0">
                          <a:effectLst/>
                          <a:latin typeface="Arial Mon" panose="020B0604020202020204" pitchFamily="34" charset="0"/>
                        </a:rPr>
                        <a:t>ìàë÷èí</a:t>
                      </a:r>
                      <a:r>
                        <a:rPr lang="en-US" sz="700" dirty="0" smtClean="0">
                          <a:effectLst/>
                          <a:latin typeface="Arial Mon" panose="020B0604020202020204" pitchFamily="34" charset="0"/>
                        </a:rPr>
                        <a:t> </a:t>
                      </a:r>
                      <a:r>
                        <a:rPr lang="en-US" sz="700" dirty="0">
                          <a:effectLst/>
                          <a:latin typeface="Arial Mon" panose="020B0604020202020204" pitchFamily="34" charset="0"/>
                        </a:rPr>
                        <a:t>º</a:t>
                      </a:r>
                      <a:r>
                        <a:rPr lang="en-US" sz="700" dirty="0" err="1">
                          <a:effectLst/>
                          <a:latin typeface="Arial Mon" panose="020B0604020202020204" pitchFamily="34" charset="0"/>
                        </a:rPr>
                        <a:t>ðõ</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591</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algn="ctr">
                        <a:lnSpc>
                          <a:spcPct val="115000"/>
                        </a:lnSpc>
                      </a:pPr>
                      <a:r>
                        <a:rPr lang="mn-MN" sz="700" dirty="0" smtClean="0">
                          <a:effectLst/>
                          <a:latin typeface="Arial Mon" panose="020B0604020202020204" pitchFamily="34" charset="0"/>
                          <a:cs typeface="Times New Roman" panose="02020603050405020304" pitchFamily="18" charset="0"/>
                        </a:rPr>
                        <a:t>730</a:t>
                      </a:r>
                      <a:endParaRPr lang="en-US" sz="700" dirty="0">
                        <a:effectLst/>
                        <a:latin typeface="Arial Mon" panose="020B0604020202020204" pitchFamily="34"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821</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879</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955</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858</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857</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extLst>
                  <a:ext uri="{0D108BD9-81ED-4DB2-BD59-A6C34878D82A}">
                    <a16:rowId xmlns="" xmlns:a16="http://schemas.microsoft.com/office/drawing/2014/main" val="3919383406"/>
                  </a:ext>
                </a:extLst>
              </a:tr>
              <a:tr h="335188">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7</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en-US" sz="700" dirty="0" err="1">
                          <a:effectLst/>
                          <a:latin typeface="Arial Mon" panose="020B0604020202020204" pitchFamily="34" charset="0"/>
                        </a:rPr>
                        <a:t>Íèéò</a:t>
                      </a:r>
                      <a:r>
                        <a:rPr lang="en-US" sz="700" dirty="0">
                          <a:effectLst/>
                          <a:latin typeface="Arial Mon" panose="020B0604020202020204" pitchFamily="34" charset="0"/>
                        </a:rPr>
                        <a:t> </a:t>
                      </a:r>
                      <a:r>
                        <a:rPr lang="en-US" sz="700" dirty="0" err="1">
                          <a:effectLst/>
                          <a:latin typeface="Arial Mon" panose="020B0604020202020204" pitchFamily="34" charset="0"/>
                        </a:rPr>
                        <a:t>ìàë÷èí</a:t>
                      </a:r>
                      <a:r>
                        <a:rPr lang="en-US" sz="700" dirty="0">
                          <a:effectLst/>
                          <a:latin typeface="Arial Mon" panose="020B0604020202020204" pitchFamily="34" charset="0"/>
                        </a:rPr>
                        <a:t> º</a:t>
                      </a:r>
                      <a:r>
                        <a:rPr lang="en-US" sz="700" dirty="0" err="1">
                          <a:effectLst/>
                          <a:latin typeface="Arial Mon" panose="020B0604020202020204" pitchFamily="34" charset="0"/>
                        </a:rPr>
                        <a:t>ðõºä</a:t>
                      </a:r>
                      <a:r>
                        <a:rPr lang="en-US" sz="700" dirty="0">
                          <a:effectLst/>
                          <a:latin typeface="Arial Mon" panose="020B0604020202020204" pitchFamily="34" charset="0"/>
                        </a:rPr>
                        <a:t> </a:t>
                      </a:r>
                      <a:r>
                        <a:rPr lang="en-US" sz="700" dirty="0" err="1">
                          <a:effectLst/>
                          <a:latin typeface="Arial Mon" panose="020B0604020202020204" pitchFamily="34" charset="0"/>
                        </a:rPr>
                        <a:t>ýçëýõ</a:t>
                      </a:r>
                      <a:r>
                        <a:rPr lang="en-US" sz="700" dirty="0">
                          <a:effectLst/>
                          <a:latin typeface="Arial Mon" panose="020B0604020202020204" pitchFamily="34" charset="0"/>
                        </a:rPr>
                        <a:t> %</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60.3</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71.5</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78.2</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80.6</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82.3</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rPr>
                        <a:t>68.6</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tc>
                  <a:txBody>
                    <a:bodyPr/>
                    <a:lstStyle/>
                    <a:p>
                      <a:pPr marL="0" marR="0" algn="ctr">
                        <a:lnSpc>
                          <a:spcPct val="115000"/>
                        </a:lnSpc>
                        <a:spcBef>
                          <a:spcPts val="0"/>
                        </a:spcBef>
                        <a:spcAft>
                          <a:spcPts val="0"/>
                        </a:spcAft>
                      </a:pPr>
                      <a:r>
                        <a:rPr lang="mn-MN" sz="700" dirty="0" smtClean="0">
                          <a:effectLst/>
                          <a:latin typeface="Arial Mon" panose="020B0604020202020204" pitchFamily="34" charset="0"/>
                          <a:ea typeface="Times New Roman" panose="02020603050405020304" pitchFamily="18" charset="0"/>
                          <a:cs typeface="Times New Roman" panose="02020603050405020304" pitchFamily="18" charset="0"/>
                        </a:rPr>
                        <a:t>66.9</a:t>
                      </a:r>
                      <a:endParaRPr lang="en-US" sz="7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0809" marR="40809" marT="0" marB="0" anchor="ctr"/>
                </a:tc>
                <a:extLst>
                  <a:ext uri="{0D108BD9-81ED-4DB2-BD59-A6C34878D82A}">
                    <a16:rowId xmlns="" xmlns:a16="http://schemas.microsoft.com/office/drawing/2014/main" val="2595430495"/>
                  </a:ext>
                </a:extLst>
              </a:tr>
            </a:tbl>
          </a:graphicData>
        </a:graphic>
      </p:graphicFrame>
      <p:sp>
        <p:nvSpPr>
          <p:cNvPr id="3" name="Rectangle 2"/>
          <p:cNvSpPr/>
          <p:nvPr/>
        </p:nvSpPr>
        <p:spPr>
          <a:xfrm>
            <a:off x="287375" y="239158"/>
            <a:ext cx="3814361" cy="338554"/>
          </a:xfrm>
          <a:prstGeom prst="rect">
            <a:avLst/>
          </a:prstGeom>
        </p:spPr>
        <p:txBody>
          <a:bodyPr wrap="square">
            <a:spAutoFit/>
          </a:bodyPr>
          <a:lstStyle/>
          <a:p>
            <a:endPar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МАЛЧИН </a:t>
            </a:r>
            <a:r>
              <a:rPr 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ӨРХ, СОЁЛЫН ҮЗҮҮЛЭЛТ </a:t>
            </a:r>
            <a:r>
              <a:rPr lang="en-US"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2012-2018 </a:t>
            </a:r>
            <a:r>
              <a:rPr lang="en-US"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он</a:t>
            </a:r>
            <a:endParaRPr lang="en-US" sz="8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 xmlns:a16="http://schemas.microsoft.com/office/drawing/2014/main" id="{29832590-F6BE-44BF-B89E-7A36F3AAC638}"/>
              </a:ext>
            </a:extLst>
          </p:cNvPr>
          <p:cNvGrpSpPr/>
          <p:nvPr/>
        </p:nvGrpSpPr>
        <p:grpSpPr>
          <a:xfrm>
            <a:off x="359227" y="57682"/>
            <a:ext cx="4677007" cy="215444"/>
            <a:chOff x="359227" y="64418"/>
            <a:chExt cx="4677007" cy="215444"/>
          </a:xfrm>
        </p:grpSpPr>
        <p:cxnSp>
          <p:nvCxnSpPr>
            <p:cNvPr id="8" name="Straight Connector 7">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2"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2477070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76E0EC16-3339-4241-8BE4-3FCEC6E3A3B1}"/>
              </a:ext>
            </a:extLst>
          </p:cNvPr>
          <p:cNvSpPr txBox="1"/>
          <p:nvPr/>
        </p:nvSpPr>
        <p:spPr>
          <a:xfrm>
            <a:off x="221000" y="293769"/>
            <a:ext cx="4732000" cy="461616"/>
          </a:xfrm>
          <a:prstGeom prst="rect">
            <a:avLst/>
          </a:prstGeom>
          <a:noFill/>
        </p:spPr>
        <p:txBody>
          <a:bodyPr wrap="square" lIns="91392" tIns="45696" rIns="91392" bIns="45696" rtlCol="0">
            <a:spAutoFit/>
          </a:bodyPr>
          <a:lstStyle/>
          <a:p>
            <a:pPr algn="just"/>
            <a:r>
              <a:rPr lang="en-US" sz="1200" dirty="0" smtClean="0">
                <a:solidFill>
                  <a:srgbClr val="002060"/>
                </a:solidFill>
                <a:latin typeface="Arial" panose="020B0604020202020204" pitchFamily="34" charset="0"/>
                <a:cs typeface="Arial" panose="020B0604020202020204" pitchFamily="34" charset="0"/>
              </a:rPr>
              <a:t>201</a:t>
            </a:r>
            <a:r>
              <a:rPr lang="mn-MN" sz="1200" dirty="0">
                <a:solidFill>
                  <a:srgbClr val="002060"/>
                </a:solidFill>
                <a:latin typeface="Arial" panose="020B0604020202020204" pitchFamily="34" charset="0"/>
                <a:cs typeface="Arial" panose="020B0604020202020204" pitchFamily="34" charset="0"/>
              </a:rPr>
              <a:t>8</a:t>
            </a:r>
            <a:r>
              <a:rPr lang="en-US"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 </a:t>
            </a:r>
            <a:r>
              <a:rPr lang="mn-MN" sz="1000" dirty="0">
                <a:solidFill>
                  <a:srgbClr val="002060"/>
                </a:solidFill>
                <a:latin typeface="Arial" panose="020B0604020202020204" pitchFamily="34" charset="0"/>
                <a:cs typeface="Arial" panose="020B0604020202020204" pitchFamily="34" charset="0"/>
              </a:rPr>
              <a:t>жилийн эцсийн мал тооллогын</a:t>
            </a:r>
            <a:r>
              <a:rPr lang="mn-MN" sz="1000" dirty="0">
                <a:solidFill>
                  <a:schemeClr val="accent1"/>
                </a:solidFill>
                <a:latin typeface="Arial" panose="020B0604020202020204" pitchFamily="34" charset="0"/>
                <a:cs typeface="Arial" panose="020B0604020202020204" pitchFamily="34" charset="0"/>
              </a:rPr>
              <a:t> дүнгээр </a:t>
            </a:r>
            <a:r>
              <a:rPr lang="mn-MN" sz="1000" dirty="0" smtClean="0">
                <a:latin typeface="Arial" panose="020B0604020202020204" pitchFamily="34" charset="0"/>
                <a:cs typeface="Arial" panose="020B0604020202020204" pitchFamily="34" charset="0"/>
              </a:rPr>
              <a:t>Эрдэнэдалай</a:t>
            </a:r>
            <a:r>
              <a:rPr lang="mn-MN" sz="1000" dirty="0" smtClean="0">
                <a:solidFill>
                  <a:srgbClr val="002060"/>
                </a:solidFill>
                <a:latin typeface="Arial" panose="020B0604020202020204" pitchFamily="34" charset="0"/>
                <a:cs typeface="Arial" panose="020B0604020202020204" pitchFamily="34" charset="0"/>
              </a:rPr>
              <a:t> сумын</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хэмжээнд </a:t>
            </a:r>
            <a:r>
              <a:rPr lang="mn-MN" sz="1000" dirty="0" smtClean="0">
                <a:latin typeface="Arial" panose="020B0604020202020204" pitchFamily="34" charset="0"/>
                <a:cs typeface="Arial" panose="020B0604020202020204" pitchFamily="34" charset="0"/>
              </a:rPr>
              <a:t>557304</a:t>
            </a:r>
            <a:r>
              <a:rPr lang="mn-MN" sz="1200" dirty="0" smtClean="0">
                <a:solidFill>
                  <a:srgbClr val="002060"/>
                </a:solidFill>
                <a:latin typeface="Arial" panose="020B0604020202020204" pitchFamily="34" charset="0"/>
                <a:cs typeface="Arial" panose="020B0604020202020204" pitchFamily="34" charset="0"/>
              </a:rPr>
              <a:t> </a:t>
            </a:r>
            <a:r>
              <a:rPr lang="mn-MN" sz="1000" dirty="0" smtClean="0">
                <a:solidFill>
                  <a:schemeClr val="accent1"/>
                </a:solidFill>
                <a:latin typeface="Arial" panose="020B0604020202020204" pitchFamily="34" charset="0"/>
                <a:cs typeface="Arial" panose="020B0604020202020204" pitchFamily="34" charset="0"/>
              </a:rPr>
              <a:t>толгой </a:t>
            </a:r>
            <a:r>
              <a:rPr lang="mn-MN" sz="1000" dirty="0">
                <a:solidFill>
                  <a:schemeClr val="accent1"/>
                </a:solidFill>
                <a:latin typeface="Arial" panose="020B0604020202020204" pitchFamily="34" charset="0"/>
                <a:cs typeface="Arial" panose="020B0604020202020204" pitchFamily="34" charset="0"/>
              </a:rPr>
              <a:t>мал тоологдсон байна. </a:t>
            </a:r>
          </a:p>
        </p:txBody>
      </p:sp>
      <p:pic>
        <p:nvPicPr>
          <p:cNvPr id="14" name="Picture 2" descr="hurgat honi">
            <a:extLst>
              <a:ext uri="{FF2B5EF4-FFF2-40B4-BE49-F238E27FC236}">
                <a16:creationId xmlns="" xmlns:a16="http://schemas.microsoft.com/office/drawing/2014/main" id="{9EB823B7-0E4B-4DDA-9D81-E42ABFE317D8}"/>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118" y="2262021"/>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3" descr="images (2)">
            <a:extLst>
              <a:ext uri="{FF2B5EF4-FFF2-40B4-BE49-F238E27FC236}">
                <a16:creationId xmlns="" xmlns:a16="http://schemas.microsoft.com/office/drawing/2014/main" id="{33F6800C-AECB-4616-AA4E-04C54BBA02D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099" y="927993"/>
            <a:ext cx="864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4" descr="temee">
            <a:extLst>
              <a:ext uri="{FF2B5EF4-FFF2-40B4-BE49-F238E27FC236}">
                <a16:creationId xmlns="" xmlns:a16="http://schemas.microsoft.com/office/drawing/2014/main" id="{4ECE54E4-9EC2-4A67-9EDF-823532E774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918" y="832889"/>
            <a:ext cx="103132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5" descr="uher">
            <a:extLst>
              <a:ext uri="{FF2B5EF4-FFF2-40B4-BE49-F238E27FC236}">
                <a16:creationId xmlns="" xmlns:a16="http://schemas.microsoft.com/office/drawing/2014/main" id="{4FD3758E-6B69-4113-BCF0-7DA147335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8992" y="2289301"/>
            <a:ext cx="85571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6" descr="ymaa">
            <a:extLst>
              <a:ext uri="{FF2B5EF4-FFF2-40B4-BE49-F238E27FC236}">
                <a16:creationId xmlns="" xmlns:a16="http://schemas.microsoft.com/office/drawing/2014/main" id="{16B0C252-9909-4704-AB77-218F453691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721" y="1797246"/>
            <a:ext cx="863999"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Rounded Corners 19">
            <a:extLst>
              <a:ext uri="{FF2B5EF4-FFF2-40B4-BE49-F238E27FC236}">
                <a16:creationId xmlns="" xmlns:a16="http://schemas.microsoft.com/office/drawing/2014/main" id="{3221F338-A764-4DCE-8AA9-45130300D2C4}"/>
              </a:ext>
            </a:extLst>
          </p:cNvPr>
          <p:cNvSpPr/>
          <p:nvPr/>
        </p:nvSpPr>
        <p:spPr>
          <a:xfrm>
            <a:off x="2303965" y="874660"/>
            <a:ext cx="1332000" cy="360000"/>
          </a:xfrm>
          <a:prstGeom prst="roundRect">
            <a:avLst/>
          </a:prstGeom>
          <a:solidFill>
            <a:srgbClr val="B2540C"/>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r>
              <a:rPr lang="mn-MN" sz="2400" dirty="0" smtClean="0">
                <a:latin typeface="Arial" panose="020B0604020202020204" pitchFamily="34" charset="0"/>
                <a:cs typeface="Arial" panose="020B0604020202020204" pitchFamily="34" charset="0"/>
              </a:rPr>
              <a:t>1665</a:t>
            </a:r>
            <a:endParaRPr lang="mn-MN" sz="2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6A04B195-DB81-46FE-A339-F5E0D1B24870}"/>
              </a:ext>
            </a:extLst>
          </p:cNvPr>
          <p:cNvSpPr/>
          <p:nvPr/>
        </p:nvSpPr>
        <p:spPr>
          <a:xfrm>
            <a:off x="1327621" y="1287993"/>
            <a:ext cx="1369530" cy="360000"/>
          </a:xfrm>
          <a:prstGeom prst="roundRect">
            <a:avLst/>
          </a:prstGeom>
          <a:solidFill>
            <a:schemeClr val="bg1"/>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r>
              <a:rPr lang="mn-MN" sz="2400" dirty="0" smtClean="0">
                <a:solidFill>
                  <a:srgbClr val="1D4999"/>
                </a:solidFill>
                <a:latin typeface="Arial" panose="020B0604020202020204" pitchFamily="34" charset="0"/>
                <a:cs typeface="Arial" panose="020B0604020202020204" pitchFamily="34" charset="0"/>
              </a:rPr>
              <a:t>24274</a:t>
            </a:r>
            <a:endParaRPr lang="mn-MN" sz="2400" dirty="0">
              <a:solidFill>
                <a:srgbClr val="1D4999"/>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710209E4-DDC2-416E-9547-E242DC5FEF43}"/>
              </a:ext>
            </a:extLst>
          </p:cNvPr>
          <p:cNvSpPr/>
          <p:nvPr/>
        </p:nvSpPr>
        <p:spPr>
          <a:xfrm>
            <a:off x="3638575" y="1777664"/>
            <a:ext cx="1188000" cy="360000"/>
          </a:xfrm>
          <a:prstGeom prst="roundRect">
            <a:avLst/>
          </a:prstGeom>
          <a:solidFill>
            <a:srgbClr val="B01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r>
              <a:rPr lang="mn-MN" sz="2400" dirty="0" smtClean="0">
                <a:latin typeface="Arial" panose="020B0604020202020204" pitchFamily="34" charset="0"/>
                <a:cs typeface="Arial" panose="020B0604020202020204" pitchFamily="34" charset="0"/>
              </a:rPr>
              <a:t>17994</a:t>
            </a:r>
            <a:endParaRPr lang="mn-MN" sz="24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 xmlns:a16="http://schemas.microsoft.com/office/drawing/2014/main" id="{932065BD-76FB-4815-9B55-D9E8FE7B7446}"/>
              </a:ext>
            </a:extLst>
          </p:cNvPr>
          <p:cNvSpPr/>
          <p:nvPr/>
        </p:nvSpPr>
        <p:spPr>
          <a:xfrm>
            <a:off x="482344" y="1853651"/>
            <a:ext cx="1644906" cy="360000"/>
          </a:xfrm>
          <a:prstGeom prst="round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r>
              <a:rPr lang="mn-MN" sz="2400" dirty="0" smtClean="0">
                <a:latin typeface="Arial" panose="020B0604020202020204" pitchFamily="34" charset="0"/>
                <a:cs typeface="Arial" panose="020B0604020202020204" pitchFamily="34" charset="0"/>
              </a:rPr>
              <a:t>274961</a:t>
            </a:r>
            <a:endParaRPr lang="mn-MN" sz="24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 xmlns:a16="http://schemas.microsoft.com/office/drawing/2014/main" id="{D041FFB9-2820-42D4-93AE-B34758B2B5ED}"/>
              </a:ext>
            </a:extLst>
          </p:cNvPr>
          <p:cNvSpPr/>
          <p:nvPr/>
        </p:nvSpPr>
        <p:spPr>
          <a:xfrm>
            <a:off x="1811781" y="2589629"/>
            <a:ext cx="1584000" cy="360000"/>
          </a:xfrm>
          <a:prstGeom prst="roundRect">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r>
              <a:rPr lang="mn-MN" sz="2400" dirty="0" smtClean="0">
                <a:latin typeface="Arial" panose="020B0604020202020204" pitchFamily="34" charset="0"/>
                <a:cs typeface="Arial" panose="020B0604020202020204" pitchFamily="34" charset="0"/>
              </a:rPr>
              <a:t>238410</a:t>
            </a:r>
            <a:endParaRPr lang="mn-MN" sz="24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 xmlns:a16="http://schemas.microsoft.com/office/drawing/2014/main" id="{C6BA2C73-BDFB-4A15-82AE-CBFF12C72F0C}"/>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3A17E024-9D54-4185-97A1-41AABB2977D7}"/>
              </a:ext>
            </a:extLst>
          </p:cNvPr>
          <p:cNvSpPr txBox="1"/>
          <p:nvPr/>
        </p:nvSpPr>
        <p:spPr>
          <a:xfrm>
            <a:off x="3816439" y="69172"/>
            <a:ext cx="1060082" cy="215395"/>
          </a:xfrm>
          <a:prstGeom prst="rect">
            <a:avLst/>
          </a:prstGeom>
          <a:noFill/>
        </p:spPr>
        <p:txBody>
          <a:bodyPr wrap="square" lIns="91392" tIns="45696" rIns="91392" bIns="45696"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8" name="Group 27">
            <a:extLst>
              <a:ext uri="{FF2B5EF4-FFF2-40B4-BE49-F238E27FC236}">
                <a16:creationId xmlns="" xmlns:a16="http://schemas.microsoft.com/office/drawing/2014/main" id="{E6E8DDA2-8C22-4DBB-ABE3-8015F8FC42F0}"/>
              </a:ext>
            </a:extLst>
          </p:cNvPr>
          <p:cNvGrpSpPr/>
          <p:nvPr/>
        </p:nvGrpSpPr>
        <p:grpSpPr>
          <a:xfrm>
            <a:off x="159175" y="3181417"/>
            <a:ext cx="4778477" cy="180000"/>
            <a:chOff x="159171" y="3181417"/>
            <a:chExt cx="4778477" cy="180000"/>
          </a:xfrm>
        </p:grpSpPr>
        <p:sp>
          <p:nvSpPr>
            <p:cNvPr id="29" name="Rectangle: Rounded Corners 28">
              <a:extLst>
                <a:ext uri="{FF2B5EF4-FFF2-40B4-BE49-F238E27FC236}">
                  <a16:creationId xmlns="" xmlns:a16="http://schemas.microsoft.com/office/drawing/2014/main"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 xmlns:a16="http://schemas.microsoft.com/office/drawing/2014/main"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5" name="Picture 24"/>
          <p:cNvPicPr>
            <a:picLocks noChangeAspect="1"/>
          </p:cNvPicPr>
          <p:nvPr/>
        </p:nvPicPr>
        <p:blipFill>
          <a:blip r:embed="rId7"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228164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7" y="325650"/>
            <a:ext cx="4271963" cy="2885592"/>
          </a:xfrm>
        </p:spPr>
        <p:txBody>
          <a:bodyPr>
            <a:normAutofit fontScale="62500" lnSpcReduction="20000"/>
          </a:bodyPr>
          <a:lstStyle/>
          <a:p>
            <a:pPr fontAlgn="base"/>
            <a:endParaRPr lang="mn-MN" b="1" dirty="0" smtClean="0"/>
          </a:p>
          <a:p>
            <a:pPr marL="0" indent="0" algn="ctr" fontAlgn="base">
              <a:buNone/>
            </a:pPr>
            <a:r>
              <a:rPr lang="mn-MN" b="1" dirty="0" smtClean="0">
                <a:latin typeface="Arial" panose="020B0604020202020204" pitchFamily="34" charset="0"/>
                <a:cs typeface="Arial" panose="020B0604020202020204" pitchFamily="34" charset="0"/>
              </a:rPr>
              <a:t>      ЭРДЭНЭДАЛАЙ С</a:t>
            </a:r>
            <a:r>
              <a:rPr lang="en-US" b="1" dirty="0" smtClean="0">
                <a:latin typeface="Arial" panose="020B0604020202020204" pitchFamily="34" charset="0"/>
                <a:cs typeface="Arial" panose="020B0604020202020204" pitchFamily="34" charset="0"/>
              </a:rPr>
              <a:t>УМЫН </a:t>
            </a:r>
            <a:r>
              <a:rPr lang="en-US" b="1" dirty="0">
                <a:latin typeface="Arial" panose="020B0604020202020204" pitchFamily="34" charset="0"/>
                <a:cs typeface="Arial" panose="020B0604020202020204" pitchFamily="34" charset="0"/>
              </a:rPr>
              <a:t>ТОВЧ ТАНИЛЦУУЛГА</a:t>
            </a:r>
            <a:endParaRPr lang="en-US" dirty="0">
              <a:latin typeface="Arial" panose="020B0604020202020204" pitchFamily="34" charset="0"/>
              <a:cs typeface="Arial" panose="020B0604020202020204" pitchFamily="34" charset="0"/>
            </a:endParaRPr>
          </a:p>
          <a:p>
            <a:pPr algn="just" fontAlgn="base">
              <a:lnSpc>
                <a:spcPct val="120000"/>
              </a:lnSpc>
            </a:pPr>
            <a:r>
              <a:rPr lang="mn-MN" dirty="0" smtClean="0">
                <a:latin typeface="Arial" panose="020B0604020202020204" pitchFamily="34" charset="0"/>
                <a:cs typeface="Arial" panose="020B0604020202020204" pitchFamily="34" charset="0"/>
              </a:rPr>
              <a:t>            Эрдэнэдалай </a:t>
            </a:r>
            <a:r>
              <a:rPr lang="mn-MN" dirty="0">
                <a:latin typeface="Arial" panose="020B0604020202020204" pitchFamily="34" charset="0"/>
                <a:cs typeface="Arial" panose="020B0604020202020204" pitchFamily="34" charset="0"/>
              </a:rPr>
              <a:t>сум </a:t>
            </a:r>
            <a:r>
              <a:rPr lang="mn-MN" dirty="0" smtClean="0">
                <a:latin typeface="Arial" panose="020B0604020202020204" pitchFamily="34" charset="0"/>
                <a:cs typeface="Arial" panose="020B0604020202020204" pitchFamily="34" charset="0"/>
              </a:rPr>
              <a:t>анх 1923 оны намар халх түшээт ван Дашнямын аймаг дахь говь түшээт ван туслагч Цэдэвсүрэнгийн хэрэг Лхагвасүрэнгийн хошуу одоогийн Дундговь аймгийн Эрдэнэдалай сумын Хөгжил нэгдлийн Сангийндалай бригадын нутаг Ивгээл бор төгрөг гэдэг газар Богд хан уулын Дэлгэрхангай уулын хошуунаас тасран засаг захиргааны өөрчлөлтөөр Эрдэнэдалай сумыг анх 9 багтайгаар байгуулж байжээ.</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mn-MN" dirty="0" smtClean="0">
                <a:latin typeface="Arial" panose="020B0604020202020204" pitchFamily="34" charset="0"/>
                <a:cs typeface="Arial" panose="020B0604020202020204" pitchFamily="34" charset="0"/>
              </a:rPr>
              <a:t>Эрдэнэдалай </a:t>
            </a:r>
            <a:r>
              <a:rPr lang="en-US" dirty="0" err="1" smtClean="0">
                <a:latin typeface="Arial" panose="020B0604020202020204" pitchFamily="34" charset="0"/>
                <a:cs typeface="Arial" panose="020B0604020202020204" pitchFamily="34" charset="0"/>
              </a:rPr>
              <a:t>сум</a:t>
            </a:r>
            <a:r>
              <a:rPr lang="mn-MN" dirty="0" smtClean="0">
                <a:latin typeface="Arial" panose="020B0604020202020204" pitchFamily="34" charset="0"/>
                <a:cs typeface="Arial" panose="020B0604020202020204" pitchFamily="34" charset="0"/>
              </a:rPr>
              <a:t> нь</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Дундговь</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аймгийн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хойд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хэсэгт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тал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хээрийн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бүсэд</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735.1</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мянган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га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нутаг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дэвсгэр</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эзлэн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аймгийн</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Б</a:t>
            </a:r>
            <a:r>
              <a:rPr lang="mn-MN" dirty="0" smtClean="0">
                <a:latin typeface="Arial" panose="020B0604020202020204" pitchFamily="34" charset="0"/>
                <a:cs typeface="Arial" panose="020B0604020202020204" pitchFamily="34" charset="0"/>
              </a:rPr>
              <a:t>үрэн, Дэлгэрхаан, Өвөрхангай аймгийн Баян-Өндөр, Сант</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өөрийн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аймгийн</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Адаацаг, Сайхан-Овоо, Луус, Хулд, Дэлгэрхангай</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сумдтай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хил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залган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оршдог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Сумын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нь</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Сангийн</a:t>
            </a:r>
            <a:r>
              <a:rPr lang="en-US" dirty="0" err="1" smtClean="0">
                <a:latin typeface="Arial" panose="020B0604020202020204" pitchFamily="34" charset="0"/>
                <a:cs typeface="Arial" panose="020B0604020202020204" pitchFamily="34" charset="0"/>
              </a:rPr>
              <a:t>далайд</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төвлөрдөг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нийслэл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Улаанбаатар</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хотоос</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a:t>
            </a:r>
            <a:r>
              <a:rPr lang="mn-MN" dirty="0" smtClean="0">
                <a:latin typeface="Arial" panose="020B0604020202020204" pitchFamily="34" charset="0"/>
                <a:cs typeface="Arial" panose="020B0604020202020204" pitchFamily="34" charset="0"/>
              </a:rPr>
              <a:t>75</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км</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аймгийн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төвөөс</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114</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км</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зай</a:t>
            </a:r>
            <a:r>
              <a:rPr lang="mn-MN" dirty="0" smtClean="0">
                <a:latin typeface="Arial" panose="020B0604020202020204" pitchFamily="34" charset="0"/>
                <a:cs typeface="Arial" panose="020B0604020202020204" pitchFamily="34" charset="0"/>
              </a:rPr>
              <a:t>нд оршдог.</a:t>
            </a:r>
          </a:p>
          <a:p>
            <a:pPr algn="just" fontAlgn="base">
              <a:lnSpc>
                <a:spcPct val="120000"/>
              </a:lnSpc>
            </a:pPr>
            <a:r>
              <a:rPr lang="en-US" dirty="0" err="1" smtClean="0">
                <a:latin typeface="Arial" panose="020B0604020202020204" pitchFamily="34" charset="0"/>
                <a:cs typeface="Arial" panose="020B0604020202020204" pitchFamily="34" charset="0"/>
              </a:rPr>
              <a:t>Сум</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нь</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Засаг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захиргааны</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анхан шатны нэгж 7</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багтай</a:t>
            </a:r>
            <a:r>
              <a:rPr lang="mn-MN" dirty="0" smtClean="0">
                <a:latin typeface="Arial" panose="020B0604020202020204" pitchFamily="34" charset="0"/>
                <a:cs typeface="Arial" panose="020B0604020202020204" pitchFamily="34" charset="0"/>
              </a:rPr>
              <a:t>, хөдөөгийн 6 багтай ба багууд сумын төвөөс 30-35 километрт оршдог, 1766 өрх 5847 хүн амтай </a:t>
            </a:r>
            <a:r>
              <a:rPr lang="en-US" dirty="0" err="1" smtClean="0">
                <a:latin typeface="Arial" panose="020B0604020202020204" pitchFamily="34" charset="0"/>
                <a:cs typeface="Arial" panose="020B0604020202020204" pitchFamily="34" charset="0"/>
              </a:rPr>
              <a:t>ба</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төсвийн</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7</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байгууллагад</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210</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төрийн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албан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хаагч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төрийн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үйлчилгээг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хүргэн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ажиллаж</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байна</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Сумын</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эдийн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засгийн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гол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бааз</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суурь</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нь</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мал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аж</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ахуй</a:t>
            </a:r>
            <a:r>
              <a:rPr lang="en-US"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1262 малчин өрхтэй.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2018  </a:t>
            </a:r>
            <a:r>
              <a:rPr lang="en-US" dirty="0" err="1">
                <a:latin typeface="Arial" panose="020B0604020202020204" pitchFamily="34" charset="0"/>
                <a:cs typeface="Arial" panose="020B0604020202020204" pitchFamily="34" charset="0"/>
              </a:rPr>
              <a:t>оны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жилийн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эцсийн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мал</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тооллогоор</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тэмээ</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1665</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адуу</a:t>
            </a:r>
            <a:r>
              <a:rPr lang="mn-MN"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24</a:t>
            </a:r>
            <a:r>
              <a:rPr lang="mn-MN" dirty="0" smtClean="0">
                <a:latin typeface="Arial" panose="020B0604020202020204" pitchFamily="34" charset="0"/>
                <a:cs typeface="Arial" panose="020B0604020202020204" pitchFamily="34" charset="0"/>
              </a:rPr>
              <a:t>274</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үхэр</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17994</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хонь</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274961</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ямаа</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238410</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бүгд</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557304</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толгой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мал</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тоол</a:t>
            </a:r>
            <a:r>
              <a:rPr lang="mn-MN" dirty="0" smtClean="0">
                <a:latin typeface="Arial" panose="020B0604020202020204" pitchFamily="34" charset="0"/>
                <a:cs typeface="Arial" panose="020B0604020202020204" pitchFamily="34" charset="0"/>
              </a:rPr>
              <a:t>луулж нийт малын тоогоор улсдаа 2-р байранд шалгарсан</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Худалдаа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үйлчилгээ</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эрхлэн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явуулдаг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аж</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ахуйн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нэгж</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25</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ажиллаж</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үүрэн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телефоны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Жи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мобайл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Юнитель</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Мобиком</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Скайтелийн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сүлжээний</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оператор</a:t>
            </a:r>
            <a:r>
              <a:rPr lang="mn-MN" dirty="0" smtClean="0">
                <a:latin typeface="Arial" panose="020B0604020202020204" pitchFamily="34" charset="0"/>
                <a:cs typeface="Arial" panose="020B0604020202020204" pitchFamily="34" charset="0"/>
              </a:rPr>
              <a:t>, Хаан банк, Төрийн банк, МЦХ ХК, ЦТСүлжээ, Сүлжээ ТӨК, Монгол шуудан ХХК-ий, Тээвэр зуучлалын компаний салбарууд </a:t>
            </a:r>
            <a:r>
              <a:rPr lang="en-US" dirty="0" err="1" smtClean="0">
                <a:latin typeface="Arial" panose="020B0604020202020204" pitchFamily="34" charset="0"/>
                <a:cs typeface="Arial" panose="020B0604020202020204" pitchFamily="34" charset="0"/>
              </a:rPr>
              <a:t>үйл</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ажиллагаа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явуулж</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байна</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Төсвийн байгууллагууд дулааны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mn-MN" dirty="0" smtClean="0">
                <a:latin typeface="Arial" panose="020B0604020202020204" pitchFamily="34" charset="0"/>
                <a:cs typeface="Arial" panose="020B0604020202020204" pitchFamily="34" charset="0"/>
              </a:rPr>
              <a:t>н</a:t>
            </a:r>
            <a:r>
              <a:rPr lang="en-US" dirty="0" err="1" smtClean="0">
                <a:latin typeface="Arial" panose="020B0604020202020204" pitchFamily="34" charset="0"/>
                <a:cs typeface="Arial" panose="020B0604020202020204" pitchFamily="34" charset="0"/>
              </a:rPr>
              <a:t>эгдсэн</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халаалтанд</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холбогд</a:t>
            </a:r>
            <a:r>
              <a:rPr lang="mn-MN" dirty="0" smtClean="0">
                <a:latin typeface="Arial" panose="020B0604020202020204" pitchFamily="34" charset="0"/>
                <a:cs typeface="Arial" panose="020B0604020202020204" pitchFamily="34" charset="0"/>
              </a:rPr>
              <a:t>сон. Интернетийн сүлжээг шилэн кабелиар авч байна.</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stretch>
            <a:fillRect/>
          </a:stretch>
        </p:blipFill>
        <p:spPr>
          <a:xfrm>
            <a:off x="4174779" y="28137"/>
            <a:ext cx="519842" cy="4360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797" y="28138"/>
            <a:ext cx="436098" cy="436098"/>
          </a:xfrm>
          <a:prstGeom prst="rect">
            <a:avLst/>
          </a:prstGeom>
        </p:spPr>
      </p:pic>
    </p:spTree>
    <p:extLst>
      <p:ext uri="{BB962C8B-B14F-4D97-AF65-F5344CB8AC3E}">
        <p14:creationId xmlns:p14="http://schemas.microsoft.com/office/powerpoint/2010/main" val="1357050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077C92D7-1BAF-4CE4-916E-FB7DFCDFC48F}"/>
              </a:ext>
            </a:extLst>
          </p:cNvPr>
          <p:cNvGraphicFramePr/>
          <p:nvPr>
            <p:extLst/>
          </p:nvPr>
        </p:nvGraphicFramePr>
        <p:xfrm>
          <a:off x="159175" y="534676"/>
          <a:ext cx="4974863" cy="276850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2" y="27350"/>
            <a:ext cx="295799" cy="295799"/>
          </a:xfrm>
          <a:prstGeom prst="rect">
            <a:avLst/>
          </a:prstGeom>
        </p:spPr>
      </p:pic>
      <p:cxnSp>
        <p:nvCxnSpPr>
          <p:cNvPr id="4" name="Straight Connector 3">
            <a:extLst>
              <a:ext uri="{FF2B5EF4-FFF2-40B4-BE49-F238E27FC236}">
                <a16:creationId xmlns="" xmlns:a16="http://schemas.microsoft.com/office/drawing/2014/main" id="{BF0D43E8-09A9-41FE-B9D6-433D42CCEDA9}"/>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0800000" flipH="1" flipV="1">
            <a:off x="3851227" y="84834"/>
            <a:ext cx="1101773" cy="215444"/>
          </a:xfrm>
          <a:prstGeom prst="rect">
            <a:avLst/>
          </a:prstGeom>
        </p:spPr>
        <p:txBody>
          <a:bodyPr wrap="square">
            <a:spAutoFit/>
          </a:bodyPr>
          <a:lstStyle/>
          <a:p>
            <a:r>
              <a:rPr lang="mn-MN" sz="800" dirty="0">
                <a:solidFill>
                  <a:srgbClr val="002060"/>
                </a:solidFill>
                <a:latin typeface="Arial" panose="020B0604020202020204" pitchFamily="34" charset="0"/>
                <a:cs typeface="Arial" panose="020B0604020202020204" pitchFamily="34" charset="0"/>
              </a:rPr>
              <a:t>ХӨДӨӨ АЖ </a:t>
            </a:r>
            <a:r>
              <a:rPr lang="mn-MN" sz="800" dirty="0" smtClean="0">
                <a:solidFill>
                  <a:srgbClr val="002060"/>
                </a:solidFill>
                <a:latin typeface="Arial" panose="020B0604020202020204" pitchFamily="34" charset="0"/>
                <a:cs typeface="Arial" panose="020B0604020202020204" pitchFamily="34" charset="0"/>
              </a:rPr>
              <a:t>АХУЙ</a:t>
            </a:r>
            <a:endParaRPr lang="mn-MN" sz="800"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359228" y="268955"/>
            <a:ext cx="3355524" cy="246221"/>
          </a:xfrm>
          <a:prstGeom prst="rect">
            <a:avLst/>
          </a:prstGeom>
        </p:spPr>
        <p:txBody>
          <a:bodyPr wrap="square">
            <a:spAutoFit/>
          </a:bodyPr>
          <a:lstStyle/>
          <a:p>
            <a:r>
              <a:rPr lang="mn-MN" sz="1000" dirty="0">
                <a:solidFill>
                  <a:srgbClr val="B2540C"/>
                </a:solidFill>
                <a:latin typeface="Arial" panose="020B0604020202020204" pitchFamily="34" charset="0"/>
                <a:cs typeface="Arial" panose="020B0604020202020204" pitchFamily="34" charset="0"/>
              </a:rPr>
              <a:t>Малын төрлийг багаар нь авч үзвэл:</a:t>
            </a:r>
          </a:p>
        </p:txBody>
      </p:sp>
      <p:pic>
        <p:nvPicPr>
          <p:cNvPr id="7" name="Picture 6"/>
          <p:cNvPicPr>
            <a:picLocks noChangeAspect="1"/>
          </p:cNvPicPr>
          <p:nvPr/>
        </p:nvPicPr>
        <p:blipFill>
          <a:blip r:embed="rId4"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1712636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 xmlns:a16="http://schemas.microsoft.com/office/drawing/2014/main" id="{077C92D7-1BAF-4CE4-916E-FB7DFCDFC48F}"/>
              </a:ext>
            </a:extLst>
          </p:cNvPr>
          <p:cNvGraphicFramePr/>
          <p:nvPr>
            <p:extLst/>
          </p:nvPr>
        </p:nvGraphicFramePr>
        <p:xfrm>
          <a:off x="159175" y="534676"/>
          <a:ext cx="4974863"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3" descr="images (2)">
            <a:extLst>
              <a:ext uri="{FF2B5EF4-FFF2-40B4-BE49-F238E27FC236}">
                <a16:creationId xmlns="" xmlns:a16="http://schemas.microsoft.com/office/drawing/2014/main" id="{0A0210D4-D673-4725-ACDE-7C8B98225A45}"/>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0270" y="1672856"/>
            <a:ext cx="1176669" cy="1027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BF0D43E8-09A9-41FE-B9D6-433D42CCEDA9}"/>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9BDBC760-D069-4725-8C22-A9654ED9F9DC}"/>
              </a:ext>
            </a:extLst>
          </p:cNvPr>
          <p:cNvSpPr txBox="1"/>
          <p:nvPr/>
        </p:nvSpPr>
        <p:spPr>
          <a:xfrm>
            <a:off x="3816439" y="69172"/>
            <a:ext cx="1060082" cy="215395"/>
          </a:xfrm>
          <a:prstGeom prst="rect">
            <a:avLst/>
          </a:prstGeom>
          <a:noFill/>
        </p:spPr>
        <p:txBody>
          <a:bodyPr wrap="square" lIns="91392" tIns="45696" rIns="91392" bIns="45696"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4ED00A6A-BD84-4C79-A268-04A19A1A85DD}"/>
              </a:ext>
            </a:extLst>
          </p:cNvPr>
          <p:cNvGrpSpPr/>
          <p:nvPr/>
        </p:nvGrpSpPr>
        <p:grpSpPr>
          <a:xfrm>
            <a:off x="159175" y="3181417"/>
            <a:ext cx="4778477" cy="180000"/>
            <a:chOff x="159171" y="3181417"/>
            <a:chExt cx="4778477" cy="180000"/>
          </a:xfrm>
        </p:grpSpPr>
        <p:sp>
          <p:nvSpPr>
            <p:cNvPr id="9" name="Rectangle: Rounded Corners 8">
              <a:extLst>
                <a:ext uri="{FF2B5EF4-FFF2-40B4-BE49-F238E27FC236}">
                  <a16:creationId xmlns="" xmlns:a16="http://schemas.microsoft.com/office/drawing/2014/main" id="{B011CFF8-801C-460D-979B-0DE8504BB8D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C8C30919-299E-4B31-BFDA-6193BD8BFE7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2BEF8431-29A4-4539-9ACF-32737AE4EF7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52" y="27350"/>
            <a:ext cx="295799" cy="295799"/>
          </a:xfrm>
          <a:prstGeom prst="rect">
            <a:avLst/>
          </a:prstGeom>
        </p:spPr>
      </p:pic>
      <p:pic>
        <p:nvPicPr>
          <p:cNvPr id="13" name="Picture 12"/>
          <p:cNvPicPr>
            <a:picLocks noChangeAspect="1"/>
          </p:cNvPicPr>
          <p:nvPr/>
        </p:nvPicPr>
        <p:blipFill>
          <a:blip r:embed="rId5"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3663919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84D586A0-BD9A-4996-A032-E1840DBD079C}"/>
              </a:ext>
            </a:extLst>
          </p:cNvPr>
          <p:cNvGraphicFramePr/>
          <p:nvPr>
            <p:extLst/>
          </p:nvPr>
        </p:nvGraphicFramePr>
        <p:xfrm>
          <a:off x="221854" y="399885"/>
          <a:ext cx="4946887" cy="2781532"/>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5" descr="uher">
            <a:extLst>
              <a:ext uri="{FF2B5EF4-FFF2-40B4-BE49-F238E27FC236}">
                <a16:creationId xmlns="" xmlns:a16="http://schemas.microsoft.com/office/drawing/2014/main" id="{06912829-1BE6-4148-9EAF-95A4C2DDE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405" y="1512302"/>
            <a:ext cx="1248507" cy="1223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FDF4C994-10B0-4E5F-91D7-5695B74A019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2EBA0EEC-0E75-4E4B-897F-D68C6FC3E31B}"/>
              </a:ext>
            </a:extLst>
          </p:cNvPr>
          <p:cNvSpPr txBox="1"/>
          <p:nvPr/>
        </p:nvSpPr>
        <p:spPr>
          <a:xfrm>
            <a:off x="3816439" y="69172"/>
            <a:ext cx="1060082" cy="215395"/>
          </a:xfrm>
          <a:prstGeom prst="rect">
            <a:avLst/>
          </a:prstGeom>
          <a:noFill/>
        </p:spPr>
        <p:txBody>
          <a:bodyPr wrap="square" lIns="91392" tIns="45696" rIns="91392" bIns="45696"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F9FF7C7C-3F5C-4AEF-867B-D6E0BBDB9C30}"/>
              </a:ext>
            </a:extLst>
          </p:cNvPr>
          <p:cNvGrpSpPr/>
          <p:nvPr/>
        </p:nvGrpSpPr>
        <p:grpSpPr>
          <a:xfrm>
            <a:off x="159175" y="3181417"/>
            <a:ext cx="4778477" cy="180000"/>
            <a:chOff x="159171" y="3181417"/>
            <a:chExt cx="4778477" cy="180000"/>
          </a:xfrm>
        </p:grpSpPr>
        <p:sp>
          <p:nvSpPr>
            <p:cNvPr id="10" name="Rectangle: Rounded Corners 9">
              <a:extLst>
                <a:ext uri="{FF2B5EF4-FFF2-40B4-BE49-F238E27FC236}">
                  <a16:creationId xmlns="" xmlns:a16="http://schemas.microsoft.com/office/drawing/2014/main" id="{0675E5E6-7BC3-4C62-80A7-061EB37BDD8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 xmlns:a16="http://schemas.microsoft.com/office/drawing/2014/main" id="{33704FC0-C3B0-46D2-B725-3E2BFAA702BC}"/>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31AB0FA4-7702-4254-8DC9-ABAE9B5BE9F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52" y="27350"/>
            <a:ext cx="295799" cy="295799"/>
          </a:xfrm>
          <a:prstGeom prst="rect">
            <a:avLst/>
          </a:prstGeom>
        </p:spPr>
      </p:pic>
      <p:pic>
        <p:nvPicPr>
          <p:cNvPr id="14" name="Picture 13"/>
          <p:cNvPicPr>
            <a:picLocks noChangeAspect="1"/>
          </p:cNvPicPr>
          <p:nvPr/>
        </p:nvPicPr>
        <p:blipFill>
          <a:blip r:embed="rId5"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394702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 xmlns:a16="http://schemas.microsoft.com/office/drawing/2014/main" id="{1EA075FD-0EA9-44C7-B677-AAD35C8B112E}"/>
              </a:ext>
            </a:extLst>
          </p:cNvPr>
          <p:cNvGraphicFramePr/>
          <p:nvPr>
            <p:extLst/>
          </p:nvPr>
        </p:nvGraphicFramePr>
        <p:xfrm>
          <a:off x="215971" y="349627"/>
          <a:ext cx="4946887" cy="281411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hurgat honi">
            <a:extLst>
              <a:ext uri="{FF2B5EF4-FFF2-40B4-BE49-F238E27FC236}">
                <a16:creationId xmlns="" xmlns:a16="http://schemas.microsoft.com/office/drawing/2014/main" id="{BA7C2FCE-56CB-4C99-AB01-86150F44AEC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633671" y="1756685"/>
            <a:ext cx="857694" cy="107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2E700656-7E4F-4318-9C48-2064983704C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F7324DED-44C3-454F-8F52-652E4C451169}"/>
              </a:ext>
            </a:extLst>
          </p:cNvPr>
          <p:cNvSpPr txBox="1"/>
          <p:nvPr/>
        </p:nvSpPr>
        <p:spPr>
          <a:xfrm>
            <a:off x="3816439" y="69172"/>
            <a:ext cx="1060082" cy="215395"/>
          </a:xfrm>
          <a:prstGeom prst="rect">
            <a:avLst/>
          </a:prstGeom>
          <a:noFill/>
        </p:spPr>
        <p:txBody>
          <a:bodyPr wrap="square" lIns="91392" tIns="45696" rIns="91392" bIns="45696"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B79F29F6-527F-4078-BA0C-541F29D895C6}"/>
              </a:ext>
            </a:extLst>
          </p:cNvPr>
          <p:cNvGrpSpPr/>
          <p:nvPr/>
        </p:nvGrpSpPr>
        <p:grpSpPr>
          <a:xfrm>
            <a:off x="159175" y="3181417"/>
            <a:ext cx="4778477" cy="180000"/>
            <a:chOff x="159171" y="3181417"/>
            <a:chExt cx="4778477" cy="180000"/>
          </a:xfrm>
        </p:grpSpPr>
        <p:sp>
          <p:nvSpPr>
            <p:cNvPr id="9" name="Rectangle: Rounded Corners 8">
              <a:extLst>
                <a:ext uri="{FF2B5EF4-FFF2-40B4-BE49-F238E27FC236}">
                  <a16:creationId xmlns="" xmlns:a16="http://schemas.microsoft.com/office/drawing/2014/main" id="{5BB4DD69-2696-40F3-B214-F24E02B7982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D5DA001B-617A-43CD-8371-4362CC147E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1EF9EC03-F979-4286-A35D-4F7F58102E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52" y="27350"/>
            <a:ext cx="295799" cy="295799"/>
          </a:xfrm>
          <a:prstGeom prst="rect">
            <a:avLst/>
          </a:prstGeom>
        </p:spPr>
      </p:pic>
      <p:pic>
        <p:nvPicPr>
          <p:cNvPr id="14" name="Picture 13"/>
          <p:cNvPicPr>
            <a:picLocks noChangeAspect="1"/>
          </p:cNvPicPr>
          <p:nvPr/>
        </p:nvPicPr>
        <p:blipFill>
          <a:blip r:embed="rId5"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4182677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ED15FC10-4F26-4366-9870-D92932C87538}"/>
              </a:ext>
            </a:extLst>
          </p:cNvPr>
          <p:cNvGraphicFramePr/>
          <p:nvPr>
            <p:extLst/>
          </p:nvPr>
        </p:nvGraphicFramePr>
        <p:xfrm>
          <a:off x="216562" y="284567"/>
          <a:ext cx="4946887" cy="262885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6" descr="ymaa">
            <a:extLst>
              <a:ext uri="{FF2B5EF4-FFF2-40B4-BE49-F238E27FC236}">
                <a16:creationId xmlns="" xmlns:a16="http://schemas.microsoft.com/office/drawing/2014/main" id="{CF304142-F011-49EA-88E5-F12D4C230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88024" y="2013422"/>
            <a:ext cx="1103517"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BD35A780-FC9F-4252-84F7-A7535E8A49C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21DD35C3-C542-4417-B198-88C4DDAECC2C}"/>
              </a:ext>
            </a:extLst>
          </p:cNvPr>
          <p:cNvSpPr txBox="1"/>
          <p:nvPr/>
        </p:nvSpPr>
        <p:spPr>
          <a:xfrm>
            <a:off x="3816439" y="69172"/>
            <a:ext cx="1060082" cy="215395"/>
          </a:xfrm>
          <a:prstGeom prst="rect">
            <a:avLst/>
          </a:prstGeom>
          <a:noFill/>
        </p:spPr>
        <p:txBody>
          <a:bodyPr wrap="square" lIns="91392" tIns="45696" rIns="91392" bIns="45696"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7306C283-DB83-40AB-AEC0-4E4AF16B0CD6}"/>
              </a:ext>
            </a:extLst>
          </p:cNvPr>
          <p:cNvGrpSpPr/>
          <p:nvPr/>
        </p:nvGrpSpPr>
        <p:grpSpPr>
          <a:xfrm>
            <a:off x="159175" y="3181417"/>
            <a:ext cx="4778477" cy="180000"/>
            <a:chOff x="159171" y="3181417"/>
            <a:chExt cx="4778477" cy="180000"/>
          </a:xfrm>
        </p:grpSpPr>
        <p:sp>
          <p:nvSpPr>
            <p:cNvPr id="10" name="Rectangle: Rounded Corners 9">
              <a:extLst>
                <a:ext uri="{FF2B5EF4-FFF2-40B4-BE49-F238E27FC236}">
                  <a16:creationId xmlns="" xmlns:a16="http://schemas.microsoft.com/office/drawing/2014/main" id="{41186AD2-D478-4B3E-BA00-4331DB252B5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 xmlns:a16="http://schemas.microsoft.com/office/drawing/2014/main" id="{52E87CAA-4A82-4872-BAED-3F576EE8A4D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9A50739A-0111-4670-BAB2-8D61195140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4"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1163179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31" y="364560"/>
            <a:ext cx="4159214" cy="230832"/>
          </a:xfrm>
          <a:prstGeom prst="rect">
            <a:avLst/>
          </a:prstGeom>
        </p:spPr>
        <p:txBody>
          <a:bodyPr wrap="square">
            <a:spAutoFit/>
          </a:bodyPr>
          <a:lstStyle/>
          <a:p>
            <a:pPr algn="ctr"/>
            <a:r>
              <a:rPr lang="mn-MN" sz="900" dirty="0" smtClean="0">
                <a:latin typeface="Arial" panose="020B0604020202020204" pitchFamily="34" charset="0"/>
                <a:cs typeface="Arial" panose="020B0604020202020204" pitchFamily="34" charset="0"/>
              </a:rPr>
              <a:t>Боловсрол, </a:t>
            </a:r>
            <a:r>
              <a:rPr lang="mn-MN" sz="900" dirty="0">
                <a:latin typeface="Arial" panose="020B0604020202020204" pitchFamily="34" charset="0"/>
                <a:cs typeface="Arial" panose="020B0604020202020204" pitchFamily="34" charset="0"/>
              </a:rPr>
              <a:t>зарим үзүүлэлт, </a:t>
            </a:r>
            <a:r>
              <a:rPr lang="mn-MN" sz="900" dirty="0" smtClean="0">
                <a:latin typeface="Arial" panose="020B0604020202020204" pitchFamily="34" charset="0"/>
                <a:cs typeface="Arial" panose="020B0604020202020204" pitchFamily="34" charset="0"/>
              </a:rPr>
              <a:t>2008 </a:t>
            </a:r>
            <a:r>
              <a:rPr lang="mn-MN" sz="900" dirty="0">
                <a:latin typeface="Arial" panose="020B0604020202020204" pitchFamily="34" charset="0"/>
                <a:cs typeface="Arial" panose="020B0604020202020204" pitchFamily="34" charset="0"/>
              </a:rPr>
              <a:t>– </a:t>
            </a:r>
            <a:r>
              <a:rPr lang="mn-MN" sz="900" dirty="0" smtClean="0">
                <a:latin typeface="Arial" panose="020B0604020202020204" pitchFamily="34" charset="0"/>
                <a:cs typeface="Arial" panose="020B0604020202020204" pitchFamily="34" charset="0"/>
              </a:rPr>
              <a:t>201</a:t>
            </a:r>
            <a:r>
              <a:rPr lang="en-US" sz="900" dirty="0" smtClean="0">
                <a:latin typeface="Arial" panose="020B0604020202020204" pitchFamily="34" charset="0"/>
                <a:cs typeface="Arial" panose="020B0604020202020204" pitchFamily="34" charset="0"/>
              </a:rPr>
              <a:t>8</a:t>
            </a:r>
            <a:r>
              <a:rPr lang="mn-MN" sz="900" dirty="0" smtClean="0">
                <a:latin typeface="Arial" panose="020B0604020202020204" pitchFamily="34" charset="0"/>
                <a:cs typeface="Arial" panose="020B0604020202020204" pitchFamily="34" charset="0"/>
              </a:rPr>
              <a:t> </a:t>
            </a:r>
            <a:r>
              <a:rPr lang="mn-MN" sz="900" dirty="0">
                <a:latin typeface="Arial" panose="020B0604020202020204" pitchFamily="34" charset="0"/>
                <a:cs typeface="Arial" panose="020B0604020202020204" pitchFamily="34" charset="0"/>
              </a:rPr>
              <a:t>он</a:t>
            </a:r>
          </a:p>
        </p:txBody>
      </p:sp>
      <p:grpSp>
        <p:nvGrpSpPr>
          <p:cNvPr id="4" name="Group 3">
            <a:extLst>
              <a:ext uri="{FF2B5EF4-FFF2-40B4-BE49-F238E27FC236}">
                <a16:creationId xmlns="" xmlns:a16="http://schemas.microsoft.com/office/drawing/2014/main" id="{29832590-F6BE-44BF-B89E-7A36F3AAC638}"/>
              </a:ext>
            </a:extLst>
          </p:cNvPr>
          <p:cNvGrpSpPr/>
          <p:nvPr/>
        </p:nvGrpSpPr>
        <p:grpSpPr>
          <a:xfrm>
            <a:off x="359227" y="57682"/>
            <a:ext cx="4677007" cy="215444"/>
            <a:chOff x="359227" y="64418"/>
            <a:chExt cx="4677007" cy="215444"/>
          </a:xfrm>
        </p:grpSpPr>
        <p:cxnSp>
          <p:nvCxnSpPr>
            <p:cNvPr id="6" name="Straight Connector 5">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БОЛОВСРОЛ</a:t>
              </a:r>
              <a:endParaRPr lang="mn-MN" sz="800" dirty="0">
                <a:solidFill>
                  <a:srgbClr val="002060"/>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2" cstate="print"/>
          <a:stretch>
            <a:fillRect/>
          </a:stretch>
        </p:blipFill>
        <p:spPr>
          <a:xfrm>
            <a:off x="45401" y="8951"/>
            <a:ext cx="383664" cy="32185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073026381"/>
              </p:ext>
            </p:extLst>
          </p:nvPr>
        </p:nvGraphicFramePr>
        <p:xfrm>
          <a:off x="214231" y="721072"/>
          <a:ext cx="4535425" cy="2440343"/>
        </p:xfrm>
        <a:graphic>
          <a:graphicData uri="http://schemas.openxmlformats.org/drawingml/2006/table">
            <a:tbl>
              <a:tblPr firstRow="1" firstCol="1" bandRow="1">
                <a:tableStyleId>{5C22544A-7EE6-4342-B048-85BDC9FD1C3A}</a:tableStyleId>
              </a:tblPr>
              <a:tblGrid>
                <a:gridCol w="1167512">
                  <a:extLst>
                    <a:ext uri="{9D8B030D-6E8A-4147-A177-3AD203B41FA5}">
                      <a16:colId xmlns="" xmlns:a16="http://schemas.microsoft.com/office/drawing/2014/main" val="3541031622"/>
                    </a:ext>
                  </a:extLst>
                </a:gridCol>
                <a:gridCol w="357927">
                  <a:extLst>
                    <a:ext uri="{9D8B030D-6E8A-4147-A177-3AD203B41FA5}">
                      <a16:colId xmlns="" xmlns:a16="http://schemas.microsoft.com/office/drawing/2014/main" val="1468420945"/>
                    </a:ext>
                  </a:extLst>
                </a:gridCol>
                <a:gridCol w="335872">
                  <a:extLst>
                    <a:ext uri="{9D8B030D-6E8A-4147-A177-3AD203B41FA5}">
                      <a16:colId xmlns="" xmlns:a16="http://schemas.microsoft.com/office/drawing/2014/main" val="4192906578"/>
                    </a:ext>
                  </a:extLst>
                </a:gridCol>
                <a:gridCol w="335413">
                  <a:extLst>
                    <a:ext uri="{9D8B030D-6E8A-4147-A177-3AD203B41FA5}">
                      <a16:colId xmlns="" xmlns:a16="http://schemas.microsoft.com/office/drawing/2014/main" val="28491739"/>
                    </a:ext>
                  </a:extLst>
                </a:gridCol>
                <a:gridCol w="334953">
                  <a:extLst>
                    <a:ext uri="{9D8B030D-6E8A-4147-A177-3AD203B41FA5}">
                      <a16:colId xmlns="" xmlns:a16="http://schemas.microsoft.com/office/drawing/2014/main" val="2332596481"/>
                    </a:ext>
                  </a:extLst>
                </a:gridCol>
                <a:gridCol w="334493">
                  <a:extLst>
                    <a:ext uri="{9D8B030D-6E8A-4147-A177-3AD203B41FA5}">
                      <a16:colId xmlns="" xmlns:a16="http://schemas.microsoft.com/office/drawing/2014/main" val="1283821450"/>
                    </a:ext>
                  </a:extLst>
                </a:gridCol>
                <a:gridCol w="334493">
                  <a:extLst>
                    <a:ext uri="{9D8B030D-6E8A-4147-A177-3AD203B41FA5}">
                      <a16:colId xmlns="" xmlns:a16="http://schemas.microsoft.com/office/drawing/2014/main" val="2342280"/>
                    </a:ext>
                  </a:extLst>
                </a:gridCol>
                <a:gridCol w="334034">
                  <a:extLst>
                    <a:ext uri="{9D8B030D-6E8A-4147-A177-3AD203B41FA5}">
                      <a16:colId xmlns="" xmlns:a16="http://schemas.microsoft.com/office/drawing/2014/main" val="2446732007"/>
                    </a:ext>
                  </a:extLst>
                </a:gridCol>
                <a:gridCol w="333576">
                  <a:extLst>
                    <a:ext uri="{9D8B030D-6E8A-4147-A177-3AD203B41FA5}">
                      <a16:colId xmlns="" xmlns:a16="http://schemas.microsoft.com/office/drawing/2014/main" val="2445675637"/>
                    </a:ext>
                  </a:extLst>
                </a:gridCol>
                <a:gridCol w="333576">
                  <a:extLst>
                    <a:ext uri="{9D8B030D-6E8A-4147-A177-3AD203B41FA5}">
                      <a16:colId xmlns="" xmlns:a16="http://schemas.microsoft.com/office/drawing/2014/main" val="450782824"/>
                    </a:ext>
                  </a:extLst>
                </a:gridCol>
                <a:gridCol w="333576">
                  <a:extLst>
                    <a:ext uri="{9D8B030D-6E8A-4147-A177-3AD203B41FA5}">
                      <a16:colId xmlns="" xmlns:a16="http://schemas.microsoft.com/office/drawing/2014/main" val="438155775"/>
                    </a:ext>
                  </a:extLst>
                </a:gridCol>
              </a:tblGrid>
              <a:tr h="305189">
                <a:tc>
                  <a:txBody>
                    <a:bodyPr/>
                    <a:lstStyle/>
                    <a:p>
                      <a:pPr marL="0" marR="0" algn="ctr">
                        <a:lnSpc>
                          <a:spcPct val="115000"/>
                        </a:lnSpc>
                        <a:spcBef>
                          <a:spcPts val="0"/>
                        </a:spcBef>
                        <a:spcAft>
                          <a:spcPts val="0"/>
                        </a:spcAft>
                      </a:pPr>
                      <a:r>
                        <a:rPr lang="en-US" sz="800" dirty="0" err="1">
                          <a:effectLst/>
                          <a:latin typeface="Arial" panose="020B0604020202020204" pitchFamily="34" charset="0"/>
                          <a:cs typeface="Arial" panose="020B0604020202020204" pitchFamily="34" charset="0"/>
                        </a:rPr>
                        <a:t>Үзүүлэлт</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2009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2010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2011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2012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2013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2014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2015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2016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2017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cs typeface="Arial" panose="020B0604020202020204" pitchFamily="34" charset="0"/>
                        </a:rPr>
                        <a:t>2018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1989596402"/>
                  </a:ext>
                </a:extLst>
              </a:tr>
              <a:tr h="262883">
                <a:tc>
                  <a:txBody>
                    <a:bodyPr/>
                    <a:lstStyle/>
                    <a:p>
                      <a:pPr marL="0" marR="0">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ЕБС-д </a:t>
                      </a:r>
                      <a:r>
                        <a:rPr lang="en-US" sz="800" dirty="0" err="1">
                          <a:effectLst/>
                          <a:latin typeface="Arial" panose="020B0604020202020204" pitchFamily="34" charset="0"/>
                          <a:cs typeface="Arial" panose="020B0604020202020204" pitchFamily="34" charset="0"/>
                        </a:rPr>
                        <a:t>суралцагсад</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1099</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1159</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1186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1168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1108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3202142763"/>
                  </a:ext>
                </a:extLst>
              </a:tr>
              <a:tr h="239176">
                <a:tc>
                  <a:txBody>
                    <a:bodyPr/>
                    <a:lstStyle/>
                    <a:p>
                      <a:pPr marL="0" marR="0">
                        <a:lnSpc>
                          <a:spcPct val="115000"/>
                        </a:lnSpc>
                        <a:spcBef>
                          <a:spcPts val="0"/>
                        </a:spcBef>
                        <a:spcAft>
                          <a:spcPts val="0"/>
                        </a:spcAft>
                      </a:pPr>
                      <a:r>
                        <a:rPr lang="en-US" sz="800" dirty="0" err="1">
                          <a:effectLst/>
                          <a:latin typeface="Arial" panose="020B0604020202020204" pitchFamily="34" charset="0"/>
                          <a:cs typeface="Arial" panose="020B0604020202020204" pitchFamily="34" charset="0"/>
                        </a:rPr>
                        <a:t>үүнээс</a:t>
                      </a:r>
                      <a:r>
                        <a:rPr lang="en-US" sz="800" dirty="0">
                          <a:effectLst/>
                          <a:latin typeface="Arial" panose="020B0604020202020204" pitchFamily="34" charset="0"/>
                          <a:cs typeface="Arial" panose="020B0604020202020204" pitchFamily="34" charset="0"/>
                        </a:rPr>
                        <a:t>: 1-5 </a:t>
                      </a:r>
                      <a:r>
                        <a:rPr lang="en-US" sz="800" dirty="0" err="1">
                          <a:effectLst/>
                          <a:latin typeface="Arial" panose="020B0604020202020204" pitchFamily="34" charset="0"/>
                          <a:cs typeface="Arial" panose="020B0604020202020204" pitchFamily="34" charset="0"/>
                        </a:rPr>
                        <a:t>анги</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algn="ctr" fontAlgn="b"/>
                      <a:r>
                        <a:rPr lang="en-US" sz="800" b="0" i="0" u="none" strike="noStrike" dirty="0">
                          <a:solidFill>
                            <a:srgbClr val="000000"/>
                          </a:solidFill>
                          <a:effectLst/>
                          <a:latin typeface="Arial" panose="020B0604020202020204" pitchFamily="34" charset="0"/>
                          <a:cs typeface="Arial" panose="020B0604020202020204" pitchFamily="34" charset="0"/>
                        </a:rPr>
                        <a:t>552</a:t>
                      </a:r>
                    </a:p>
                  </a:txBody>
                  <a:tcPr marL="9525" marR="9525" marT="9525" marB="0" anchor="ctr"/>
                </a:tc>
                <a:tc>
                  <a:txBody>
                    <a:bodyPr/>
                    <a:lstStyle/>
                    <a:p>
                      <a:pPr algn="ctr" fontAlgn="b"/>
                      <a:r>
                        <a:rPr lang="en-US" sz="800" b="0" i="0" u="none" strike="noStrike">
                          <a:solidFill>
                            <a:srgbClr val="000000"/>
                          </a:solidFill>
                          <a:effectLst/>
                          <a:latin typeface="Arial" panose="020B0604020202020204" pitchFamily="34" charset="0"/>
                          <a:cs typeface="Arial" panose="020B0604020202020204" pitchFamily="34" charset="0"/>
                        </a:rPr>
                        <a:t>536</a:t>
                      </a:r>
                    </a:p>
                  </a:txBody>
                  <a:tcPr marL="9525" marR="9525" marT="9525" marB="0" anchor="ctr"/>
                </a:tc>
                <a:tc>
                  <a:txBody>
                    <a:bodyPr/>
                    <a:lstStyle/>
                    <a:p>
                      <a:pPr algn="ctr" fontAlgn="b"/>
                      <a:r>
                        <a:rPr lang="en-US" sz="800" b="0" i="0" u="none" strike="noStrike" dirty="0" smtClean="0">
                          <a:solidFill>
                            <a:srgbClr val="000000"/>
                          </a:solidFill>
                          <a:effectLst/>
                          <a:latin typeface="Arial" panose="020B0604020202020204" pitchFamily="34" charset="0"/>
                          <a:cs typeface="Arial" panose="020B0604020202020204" pitchFamily="34" charset="0"/>
                        </a:rPr>
                        <a:t>547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800" b="0" i="0" u="none" strike="noStrike" dirty="0" smtClean="0">
                          <a:solidFill>
                            <a:srgbClr val="000000"/>
                          </a:solidFill>
                          <a:effectLst/>
                          <a:latin typeface="Arial" panose="020B0604020202020204" pitchFamily="34" charset="0"/>
                          <a:cs typeface="Arial" panose="020B0604020202020204" pitchFamily="34" charset="0"/>
                        </a:rPr>
                        <a:t>581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800" b="0" i="0" u="none" strike="noStrike" dirty="0" smtClean="0">
                          <a:solidFill>
                            <a:srgbClr val="000000"/>
                          </a:solidFill>
                          <a:effectLst/>
                          <a:latin typeface="Arial" panose="020B0604020202020204" pitchFamily="34" charset="0"/>
                          <a:cs typeface="Arial" panose="020B0604020202020204" pitchFamily="34" charset="0"/>
                        </a:rPr>
                        <a:t>606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800" b="0" i="0" u="none" strike="noStrike" dirty="0" smtClean="0">
                          <a:solidFill>
                            <a:srgbClr val="000000"/>
                          </a:solidFill>
                          <a:effectLst/>
                          <a:latin typeface="Arial" panose="020B0604020202020204" pitchFamily="34" charset="0"/>
                          <a:cs typeface="Arial" panose="020B0604020202020204" pitchFamily="34" charset="0"/>
                        </a:rPr>
                        <a:t>602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800" b="0" i="0" u="none" strike="noStrike" dirty="0">
                          <a:solidFill>
                            <a:srgbClr val="000000"/>
                          </a:solidFill>
                          <a:effectLst/>
                          <a:latin typeface="Arial" panose="020B0604020202020204" pitchFamily="34" charset="0"/>
                          <a:cs typeface="Arial" panose="020B0604020202020204" pitchFamily="34" charset="0"/>
                        </a:rPr>
                        <a:t>539</a:t>
                      </a:r>
                    </a:p>
                  </a:txBody>
                  <a:tcPr marL="9525" marR="9525" marT="9525" marB="0" anchor="ctr"/>
                </a:tc>
                <a:extLst>
                  <a:ext uri="{0D108BD9-81ED-4DB2-BD59-A6C34878D82A}">
                    <a16:rowId xmlns="" xmlns:a16="http://schemas.microsoft.com/office/drawing/2014/main" val="3703945624"/>
                  </a:ext>
                </a:extLst>
              </a:tr>
              <a:tr h="239176">
                <a:tc>
                  <a:txBody>
                    <a:bodyPr/>
                    <a:lstStyle/>
                    <a:p>
                      <a:pPr marL="0" marR="0">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             </a:t>
                      </a:r>
                      <a:r>
                        <a:rPr lang="mn-MN" sz="800" baseline="0" dirty="0" smtClean="0">
                          <a:effectLst/>
                          <a:latin typeface="Arial" panose="020B0604020202020204" pitchFamily="34" charset="0"/>
                          <a:cs typeface="Arial" panose="020B0604020202020204" pitchFamily="34" charset="0"/>
                        </a:rPr>
                        <a:t> </a:t>
                      </a:r>
                      <a:r>
                        <a:rPr lang="en-US" sz="800" dirty="0" smtClean="0">
                          <a:effectLst/>
                          <a:latin typeface="Arial" panose="020B0604020202020204" pitchFamily="34" charset="0"/>
                          <a:cs typeface="Arial" panose="020B0604020202020204" pitchFamily="34" charset="0"/>
                        </a:rPr>
                        <a:t>6-12 </a:t>
                      </a:r>
                      <a:r>
                        <a:rPr lang="en-US" sz="800" dirty="0" err="1">
                          <a:effectLst/>
                          <a:latin typeface="Arial" panose="020B0604020202020204" pitchFamily="34" charset="0"/>
                          <a:cs typeface="Arial" panose="020B0604020202020204" pitchFamily="34" charset="0"/>
                        </a:rPr>
                        <a:t>анги</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552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578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580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566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569</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4008859561"/>
                  </a:ext>
                </a:extLst>
              </a:tr>
              <a:tr h="239176">
                <a:tc>
                  <a:txBody>
                    <a:bodyPr/>
                    <a:lstStyle/>
                    <a:p>
                      <a:pPr marL="0" marR="0">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1-р </a:t>
                      </a:r>
                      <a:r>
                        <a:rPr lang="en-US" sz="800" dirty="0" err="1" smtClean="0">
                          <a:effectLst/>
                          <a:latin typeface="Arial" panose="020B0604020202020204" pitchFamily="34" charset="0"/>
                          <a:cs typeface="Arial" panose="020B0604020202020204" pitchFamily="34" charset="0"/>
                        </a:rPr>
                        <a:t>ангид</a:t>
                      </a:r>
                      <a:r>
                        <a:rPr lang="mn-MN" sz="800" dirty="0" smtClean="0">
                          <a:effectLst/>
                          <a:latin typeface="Arial" panose="020B0604020202020204" pitchFamily="34" charset="0"/>
                          <a:cs typeface="Arial" panose="020B0604020202020204" pitchFamily="34" charset="0"/>
                        </a:rPr>
                        <a:t> </a:t>
                      </a:r>
                      <a:r>
                        <a:rPr lang="en-US" sz="800" dirty="0" err="1" smtClean="0">
                          <a:effectLst/>
                          <a:latin typeface="Arial" panose="020B0604020202020204" pitchFamily="34" charset="0"/>
                          <a:cs typeface="Arial" panose="020B0604020202020204" pitchFamily="34" charset="0"/>
                        </a:rPr>
                        <a:t>элсэгчид</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algn="ctr" fontAlgn="ctr"/>
                      <a:r>
                        <a:rPr lang="en-US" sz="800" b="0" i="0" u="none" strike="noStrike" dirty="0">
                          <a:solidFill>
                            <a:srgbClr val="000000"/>
                          </a:solidFill>
                          <a:effectLst/>
                          <a:latin typeface="Arial" panose="020B0604020202020204" pitchFamily="34" charset="0"/>
                          <a:cs typeface="Arial" panose="020B0604020202020204" pitchFamily="34" charset="0"/>
                        </a:rPr>
                        <a:t>101</a:t>
                      </a:r>
                    </a:p>
                  </a:txBody>
                  <a:tcPr marL="9525" marR="9525" marT="9525" marB="0" anchor="ctr"/>
                </a:tc>
                <a:tc>
                  <a:txBody>
                    <a:bodyPr/>
                    <a:lstStyle/>
                    <a:p>
                      <a:pPr algn="ctr" fontAlgn="ctr"/>
                      <a:r>
                        <a:rPr lang="en-US" sz="800" b="0" i="0" u="none" strike="noStrike" dirty="0">
                          <a:solidFill>
                            <a:srgbClr val="000000"/>
                          </a:solidFill>
                          <a:effectLst/>
                          <a:latin typeface="Arial" panose="020B0604020202020204" pitchFamily="34" charset="0"/>
                          <a:cs typeface="Arial" panose="020B0604020202020204" pitchFamily="34" charset="0"/>
                        </a:rPr>
                        <a:t>96</a:t>
                      </a:r>
                    </a:p>
                  </a:txBody>
                  <a:tcPr marL="9525" marR="9525" marT="9525" marB="0" anchor="ctr"/>
                </a:tc>
                <a:tc>
                  <a:txBody>
                    <a:bodyPr/>
                    <a:lstStyle/>
                    <a:p>
                      <a:pPr algn="ctr" fontAlgn="ctr"/>
                      <a:r>
                        <a:rPr lang="en-US" sz="800" b="0" i="0" u="none" strike="noStrike" dirty="0">
                          <a:solidFill>
                            <a:srgbClr val="000000"/>
                          </a:solidFill>
                          <a:effectLst/>
                          <a:latin typeface="Arial" panose="020B0604020202020204" pitchFamily="34" charset="0"/>
                          <a:cs typeface="Arial" panose="020B0604020202020204" pitchFamily="34" charset="0"/>
                        </a:rPr>
                        <a:t>123</a:t>
                      </a:r>
                    </a:p>
                  </a:txBody>
                  <a:tcPr marL="9525" marR="9525" marT="9525" marB="0" anchor="ctr"/>
                </a:tc>
                <a:tc>
                  <a:txBody>
                    <a:bodyPr/>
                    <a:lstStyle/>
                    <a:p>
                      <a:pPr algn="ctr" fontAlgn="ctr"/>
                      <a:r>
                        <a:rPr lang="en-US" sz="800" b="0" i="0" u="none" strike="noStrike" dirty="0">
                          <a:solidFill>
                            <a:srgbClr val="000000"/>
                          </a:solidFill>
                          <a:effectLst/>
                          <a:latin typeface="Arial" panose="020B0604020202020204" pitchFamily="34" charset="0"/>
                          <a:cs typeface="Arial" panose="020B0604020202020204" pitchFamily="34" charset="0"/>
                        </a:rPr>
                        <a:t>128</a:t>
                      </a:r>
                    </a:p>
                  </a:txBody>
                  <a:tcPr marL="9525" marR="9525" marT="9525" marB="0" anchor="ctr"/>
                </a:tc>
                <a:tc>
                  <a:txBody>
                    <a:bodyPr/>
                    <a:lstStyle/>
                    <a:p>
                      <a:pPr algn="ctr" fontAlgn="ctr"/>
                      <a:r>
                        <a:rPr lang="en-US" sz="800" b="0" i="0" u="none" strike="noStrike" dirty="0">
                          <a:solidFill>
                            <a:srgbClr val="000000"/>
                          </a:solidFill>
                          <a:effectLst/>
                          <a:latin typeface="Arial" panose="020B0604020202020204" pitchFamily="34" charset="0"/>
                          <a:cs typeface="Arial" panose="020B0604020202020204" pitchFamily="34" charset="0"/>
                        </a:rPr>
                        <a:t>137</a:t>
                      </a:r>
                    </a:p>
                  </a:txBody>
                  <a:tcPr marL="9525" marR="9525" marT="9525" marB="0" anchor="ctr"/>
                </a:tc>
                <a:tc>
                  <a:txBody>
                    <a:bodyPr/>
                    <a:lstStyle/>
                    <a:p>
                      <a:pPr algn="ctr" fontAlgn="ctr"/>
                      <a:r>
                        <a:rPr lang="en-US" sz="800" b="0" i="0" u="none" strike="noStrike" dirty="0">
                          <a:solidFill>
                            <a:srgbClr val="000000"/>
                          </a:solidFill>
                          <a:effectLst/>
                          <a:latin typeface="Arial" panose="020B0604020202020204" pitchFamily="34" charset="0"/>
                          <a:cs typeface="Arial" panose="020B0604020202020204" pitchFamily="34" charset="0"/>
                        </a:rPr>
                        <a:t>116</a:t>
                      </a:r>
                    </a:p>
                  </a:txBody>
                  <a:tcPr marL="9525" marR="9525" marT="9525" marB="0" anchor="ctr"/>
                </a:tc>
                <a:tc>
                  <a:txBody>
                    <a:bodyPr/>
                    <a:lstStyle/>
                    <a:p>
                      <a:pPr algn="ctr" fontAlgn="ctr"/>
                      <a:r>
                        <a:rPr lang="en-US" sz="800" b="0" i="0" u="none" strike="noStrike" dirty="0">
                          <a:solidFill>
                            <a:srgbClr val="000000"/>
                          </a:solidFill>
                          <a:effectLst/>
                          <a:latin typeface="Arial" panose="020B0604020202020204" pitchFamily="34" charset="0"/>
                          <a:cs typeface="Arial" panose="020B0604020202020204" pitchFamily="34" charset="0"/>
                        </a:rPr>
                        <a:t>101</a:t>
                      </a:r>
                    </a:p>
                  </a:txBody>
                  <a:tcPr marL="9525" marR="9525" marT="9525" marB="0" anchor="ctr"/>
                </a:tc>
                <a:tc>
                  <a:txBody>
                    <a:bodyPr/>
                    <a:lstStyle/>
                    <a:p>
                      <a:pPr algn="ctr" fontAlgn="ctr"/>
                      <a:r>
                        <a:rPr lang="en-US" sz="8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tc>
                <a:tc>
                  <a:txBody>
                    <a:bodyPr/>
                    <a:lstStyle/>
                    <a:p>
                      <a:pPr algn="ctr"/>
                      <a:r>
                        <a:rPr lang="mn-MN" sz="800" dirty="0" smtClean="0">
                          <a:latin typeface="Arial" panose="020B0604020202020204" pitchFamily="34" charset="0"/>
                          <a:cs typeface="Arial" panose="020B0604020202020204" pitchFamily="34" charset="0"/>
                        </a:rPr>
                        <a:t>116</a:t>
                      </a:r>
                      <a:endParaRPr lang="en-US" sz="800" dirty="0">
                        <a:latin typeface="Arial" panose="020B0604020202020204" pitchFamily="34" charset="0"/>
                        <a:cs typeface="Arial" panose="020B0604020202020204" pitchFamily="34" charset="0"/>
                      </a:endParaRPr>
                    </a:p>
                  </a:txBody>
                  <a:tcPr marL="9525" marR="9525" marT="9525" marB="0" anchor="ctr"/>
                </a:tc>
                <a:tc>
                  <a:txBody>
                    <a:bodyPr/>
                    <a:lstStyle/>
                    <a:p>
                      <a:pPr algn="ctr"/>
                      <a:r>
                        <a:rPr lang="mn-MN" sz="800" dirty="0" smtClean="0">
                          <a:latin typeface="Arial" panose="020B0604020202020204" pitchFamily="34" charset="0"/>
                          <a:cs typeface="Arial" panose="020B0604020202020204" pitchFamily="34" charset="0"/>
                        </a:rPr>
                        <a:t>122</a:t>
                      </a:r>
                      <a:endParaRPr lang="en-US" sz="8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15442812"/>
                  </a:ext>
                </a:extLst>
              </a:tr>
              <a:tr h="239176">
                <a:tc>
                  <a:txBody>
                    <a:bodyPr/>
                    <a:lstStyle/>
                    <a:p>
                      <a:pPr marL="0" marR="0">
                        <a:lnSpc>
                          <a:spcPct val="115000"/>
                        </a:lnSpc>
                        <a:spcBef>
                          <a:spcPts val="0"/>
                        </a:spcBef>
                        <a:spcAft>
                          <a:spcPts val="0"/>
                        </a:spcAft>
                      </a:pPr>
                      <a:r>
                        <a:rPr lang="en-US" sz="800" dirty="0" err="1">
                          <a:effectLst/>
                          <a:latin typeface="Arial" panose="020B0604020202020204" pitchFamily="34" charset="0"/>
                          <a:cs typeface="Arial" panose="020B0604020202020204" pitchFamily="34" charset="0"/>
                        </a:rPr>
                        <a:t>Бүх</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багш</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нар</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55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57</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57</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58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3021476879"/>
                  </a:ext>
                </a:extLst>
              </a:tr>
              <a:tr h="305189">
                <a:tc>
                  <a:txBody>
                    <a:bodyPr/>
                    <a:lstStyle/>
                    <a:p>
                      <a:pPr marL="0" marR="0">
                        <a:lnSpc>
                          <a:spcPct val="115000"/>
                        </a:lnSpc>
                        <a:spcBef>
                          <a:spcPts val="0"/>
                        </a:spcBef>
                        <a:spcAft>
                          <a:spcPts val="0"/>
                        </a:spcAft>
                      </a:pPr>
                      <a:r>
                        <a:rPr lang="en-US" sz="800" dirty="0" err="1">
                          <a:effectLst/>
                          <a:latin typeface="Arial" panose="020B0604020202020204" pitchFamily="34" charset="0"/>
                          <a:cs typeface="Arial" panose="020B0604020202020204" pitchFamily="34" charset="0"/>
                        </a:rPr>
                        <a:t>Дотуур</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байран</a:t>
                      </a:r>
                      <a:r>
                        <a:rPr lang="mn-MN" sz="800" dirty="0">
                          <a:effectLst/>
                          <a:latin typeface="Arial" panose="020B0604020202020204" pitchFamily="34" charset="0"/>
                          <a:cs typeface="Arial" panose="020B0604020202020204" pitchFamily="34" charset="0"/>
                        </a:rPr>
                        <a:t>д </a:t>
                      </a:r>
                      <a:r>
                        <a:rPr lang="en-US" sz="800" dirty="0" err="1">
                          <a:effectLst/>
                          <a:latin typeface="Arial" panose="020B0604020202020204" pitchFamily="34" charset="0"/>
                          <a:cs typeface="Arial" panose="020B0604020202020204" pitchFamily="34" charset="0"/>
                        </a:rPr>
                        <a:t>суудаг</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хүүхэд</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130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104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algn="ctr" fontAlgn="b"/>
                      <a:r>
                        <a:rPr lang="mn-MN" sz="800" b="0" i="0" u="none" strike="noStrike" dirty="0" smtClean="0">
                          <a:solidFill>
                            <a:srgbClr val="000000"/>
                          </a:solidFill>
                          <a:effectLst/>
                          <a:latin typeface="Arial" panose="020B0604020202020204" pitchFamily="34" charset="0"/>
                          <a:cs typeface="Arial" panose="020B0604020202020204" pitchFamily="34" charset="0"/>
                        </a:rPr>
                        <a:t>84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800" b="0" i="0" u="none" strike="noStrike" dirty="0" smtClean="0">
                          <a:solidFill>
                            <a:srgbClr val="000000"/>
                          </a:solidFill>
                          <a:effectLst/>
                          <a:latin typeface="Arial" panose="020B0604020202020204" pitchFamily="34" charset="0"/>
                          <a:cs typeface="Arial" panose="020B0604020202020204" pitchFamily="34" charset="0"/>
                        </a:rPr>
                        <a:t>133</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800" b="0" i="0" u="none" strike="noStrike" dirty="0" smtClean="0">
                          <a:solidFill>
                            <a:srgbClr val="000000"/>
                          </a:solidFill>
                          <a:effectLst/>
                          <a:latin typeface="Arial" panose="020B0604020202020204" pitchFamily="34" charset="0"/>
                          <a:cs typeface="Arial" panose="020B0604020202020204" pitchFamily="34" charset="0"/>
                        </a:rPr>
                        <a:t>130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800" b="0" i="0" u="none" strike="noStrike" dirty="0" smtClean="0">
                          <a:solidFill>
                            <a:srgbClr val="000000"/>
                          </a:solidFill>
                          <a:effectLst/>
                          <a:latin typeface="Arial" panose="020B0604020202020204" pitchFamily="34" charset="0"/>
                          <a:cs typeface="Arial" panose="020B0604020202020204" pitchFamily="34" charset="0"/>
                        </a:rPr>
                        <a:t>132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800" b="0" i="0" u="none" strike="noStrike" dirty="0" smtClean="0">
                          <a:solidFill>
                            <a:srgbClr val="000000"/>
                          </a:solidFill>
                          <a:effectLst/>
                          <a:latin typeface="Arial" panose="020B0604020202020204" pitchFamily="34" charset="0"/>
                          <a:cs typeface="Arial" panose="020B0604020202020204" pitchFamily="34" charset="0"/>
                        </a:rPr>
                        <a:t>130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800" b="0" i="0" u="none" strike="noStrike" dirty="0" smtClean="0">
                          <a:solidFill>
                            <a:srgbClr val="000000"/>
                          </a:solidFill>
                          <a:effectLst/>
                          <a:latin typeface="Arial" panose="020B0604020202020204" pitchFamily="34" charset="0"/>
                          <a:cs typeface="Arial" panose="020B0604020202020204" pitchFamily="34" charset="0"/>
                        </a:rPr>
                        <a:t>133</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800" b="0" i="0" u="none" strike="noStrike" dirty="0" smtClean="0">
                          <a:solidFill>
                            <a:srgbClr val="000000"/>
                          </a:solidFill>
                          <a:effectLst/>
                          <a:latin typeface="Arial" panose="020B0604020202020204" pitchFamily="34" charset="0"/>
                          <a:cs typeface="Arial" panose="020B0604020202020204" pitchFamily="34" charset="0"/>
                        </a:rPr>
                        <a:t>93</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800" b="0" i="0" u="none" strike="noStrike" dirty="0" smtClean="0">
                          <a:solidFill>
                            <a:srgbClr val="000000"/>
                          </a:solidFill>
                          <a:effectLst/>
                          <a:latin typeface="Arial" panose="020B0604020202020204" pitchFamily="34" charset="0"/>
                          <a:cs typeface="Arial" panose="020B0604020202020204" pitchFamily="34" charset="0"/>
                        </a:rPr>
                        <a:t>114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3805047272"/>
                  </a:ext>
                </a:extLst>
              </a:tr>
              <a:tr h="305189">
                <a:tc>
                  <a:txBody>
                    <a:bodyPr/>
                    <a:lstStyle/>
                    <a:p>
                      <a:pPr marL="0" marR="0">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0-1 </a:t>
                      </a:r>
                      <a:r>
                        <a:rPr lang="en-US" sz="800" dirty="0" err="1">
                          <a:effectLst/>
                          <a:latin typeface="Arial" panose="020B0604020202020204" pitchFamily="34" charset="0"/>
                          <a:cs typeface="Arial" panose="020B0604020202020204" pitchFamily="34" charset="0"/>
                        </a:rPr>
                        <a:t>насны</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хүүхдийн</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эндэгдэл</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a:effectLst/>
                          <a:latin typeface="Arial" panose="020B0604020202020204" pitchFamily="34" charset="0"/>
                          <a:cs typeface="Arial" panose="020B0604020202020204" pitchFamily="34" charset="0"/>
                        </a:rPr>
                        <a:t>0</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262954831"/>
                  </a:ext>
                </a:extLst>
              </a:tr>
              <a:tr h="305189">
                <a:tc>
                  <a:txBody>
                    <a:bodyPr/>
                    <a:lstStyle/>
                    <a:p>
                      <a:pPr marL="0" marR="0">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1-5 </a:t>
                      </a:r>
                      <a:r>
                        <a:rPr lang="en-US" sz="800" dirty="0" err="1">
                          <a:effectLst/>
                          <a:latin typeface="Arial" panose="020B0604020202020204" pitchFamily="34" charset="0"/>
                          <a:cs typeface="Arial" panose="020B0604020202020204" pitchFamily="34" charset="0"/>
                        </a:rPr>
                        <a:t>насны</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хүүхдийн</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эндэгдэл</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608940174"/>
                  </a:ext>
                </a:extLst>
              </a:tr>
            </a:tbl>
          </a:graphicData>
        </a:graphic>
      </p:graphicFrame>
    </p:spTree>
    <p:extLst>
      <p:ext uri="{BB962C8B-B14F-4D97-AF65-F5344CB8AC3E}">
        <p14:creationId xmlns:p14="http://schemas.microsoft.com/office/powerpoint/2010/main" val="585001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BC184B68-2C3A-49DF-BED7-8E0440CE0D06}"/>
              </a:ext>
            </a:extLst>
          </p:cNvPr>
          <p:cNvGrpSpPr/>
          <p:nvPr/>
        </p:nvGrpSpPr>
        <p:grpSpPr>
          <a:xfrm>
            <a:off x="359227" y="69171"/>
            <a:ext cx="4520758" cy="215444"/>
            <a:chOff x="359227" y="69171"/>
            <a:chExt cx="4520758"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30" y="237122"/>
            <a:ext cx="2196405" cy="215431"/>
          </a:xfrm>
          <a:prstGeom prst="rect">
            <a:avLst/>
          </a:prstGeom>
          <a:noFill/>
        </p:spPr>
        <p:txBody>
          <a:bodyPr wrap="none" lIns="91425" tIns="45714" rIns="91425" bIns="45714"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 </a:t>
            </a:r>
            <a:r>
              <a:rPr lang="mn-MN" sz="800" dirty="0" smtClean="0">
                <a:solidFill>
                  <a:schemeClr val="accent2">
                    <a:lumMod val="75000"/>
                  </a:schemeClr>
                </a:solidFill>
                <a:latin typeface="Arial" panose="020B0604020202020204" pitchFamily="34" charset="0"/>
                <a:cs typeface="Arial" panose="020B0604020202020204" pitchFamily="34" charset="0"/>
              </a:rPr>
              <a:t>2013 </a:t>
            </a:r>
            <a:r>
              <a:rPr lang="mn-MN" sz="800" dirty="0">
                <a:solidFill>
                  <a:schemeClr val="accent2">
                    <a:lumMod val="75000"/>
                  </a:schemeClr>
                </a:solidFill>
                <a:latin typeface="Arial" panose="020B0604020202020204" pitchFamily="34" charset="0"/>
                <a:cs typeface="Arial" panose="020B0604020202020204" pitchFamily="34" charset="0"/>
              </a:rPr>
              <a:t>– </a:t>
            </a:r>
            <a:r>
              <a:rPr lang="mn-MN" sz="800" dirty="0" smtClean="0">
                <a:solidFill>
                  <a:schemeClr val="accent2">
                    <a:lumMod val="75000"/>
                  </a:schemeClr>
                </a:solidFill>
                <a:latin typeface="Arial" panose="020B0604020202020204" pitchFamily="34" charset="0"/>
                <a:cs typeface="Arial" panose="020B0604020202020204" pitchFamily="34" charset="0"/>
              </a:rPr>
              <a:t>2018 </a:t>
            </a:r>
            <a:r>
              <a:rPr lang="mn-MN" sz="800" dirty="0">
                <a:solidFill>
                  <a:schemeClr val="accent2">
                    <a:lumMod val="75000"/>
                  </a:schemeClr>
                </a:solidFill>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 xmlns:a16="http://schemas.microsoft.com/office/drawing/2014/main" id="{7E372CFB-4FC3-4EB5-B421-15BC9D75B916}"/>
              </a:ext>
            </a:extLst>
          </p:cNvPr>
          <p:cNvGraphicFramePr>
            <a:graphicFrameLocks noGrp="1"/>
          </p:cNvGraphicFramePr>
          <p:nvPr>
            <p:extLst>
              <p:ext uri="{D42A27DB-BD31-4B8C-83A1-F6EECF244321}">
                <p14:modId xmlns:p14="http://schemas.microsoft.com/office/powerpoint/2010/main" val="1160918404"/>
              </p:ext>
            </p:extLst>
          </p:nvPr>
        </p:nvGraphicFramePr>
        <p:xfrm>
          <a:off x="118500" y="464893"/>
          <a:ext cx="4716000" cy="2660271"/>
        </p:xfrm>
        <a:graphic>
          <a:graphicData uri="http://schemas.openxmlformats.org/drawingml/2006/table">
            <a:tbl>
              <a:tblPr>
                <a:tableStyleId>{2D5ABB26-0587-4C30-8999-92F81FD0307C}</a:tableStyleId>
              </a:tblPr>
              <a:tblGrid>
                <a:gridCol w="1692000">
                  <a:extLst>
                    <a:ext uri="{9D8B030D-6E8A-4147-A177-3AD203B41FA5}">
                      <a16:colId xmlns="" xmlns:a16="http://schemas.microsoft.com/office/drawing/2014/main" val="20000"/>
                    </a:ext>
                  </a:extLst>
                </a:gridCol>
                <a:gridCol w="496602">
                  <a:extLst>
                    <a:ext uri="{9D8B030D-6E8A-4147-A177-3AD203B41FA5}">
                      <a16:colId xmlns="" xmlns:a16="http://schemas.microsoft.com/office/drawing/2014/main" val="20001"/>
                    </a:ext>
                  </a:extLst>
                </a:gridCol>
                <a:gridCol w="511398">
                  <a:extLst>
                    <a:ext uri="{9D8B030D-6E8A-4147-A177-3AD203B41FA5}">
                      <a16:colId xmlns="" xmlns:a16="http://schemas.microsoft.com/office/drawing/2014/main" val="20002"/>
                    </a:ext>
                  </a:extLst>
                </a:gridCol>
                <a:gridCol w="504000">
                  <a:extLst>
                    <a:ext uri="{9D8B030D-6E8A-4147-A177-3AD203B41FA5}">
                      <a16:colId xmlns="" xmlns:a16="http://schemas.microsoft.com/office/drawing/2014/main" val="20003"/>
                    </a:ext>
                  </a:extLst>
                </a:gridCol>
                <a:gridCol w="504000">
                  <a:extLst>
                    <a:ext uri="{9D8B030D-6E8A-4147-A177-3AD203B41FA5}">
                      <a16:colId xmlns="" xmlns:a16="http://schemas.microsoft.com/office/drawing/2014/main" val="20004"/>
                    </a:ext>
                  </a:extLst>
                </a:gridCol>
                <a:gridCol w="494887">
                  <a:extLst>
                    <a:ext uri="{9D8B030D-6E8A-4147-A177-3AD203B41FA5}">
                      <a16:colId xmlns="" xmlns:a16="http://schemas.microsoft.com/office/drawing/2014/main" val="4009151167"/>
                    </a:ext>
                  </a:extLst>
                </a:gridCol>
                <a:gridCol w="513113">
                  <a:extLst>
                    <a:ext uri="{9D8B030D-6E8A-4147-A177-3AD203B41FA5}">
                      <a16:colId xmlns="" xmlns:a16="http://schemas.microsoft.com/office/drawing/2014/main" val="1440420756"/>
                    </a:ext>
                  </a:extLst>
                </a:gridCol>
              </a:tblGrid>
              <a:tr h="28215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mn-MN" sz="1000" b="0" i="0" u="none" strike="noStrike" dirty="0" smtClean="0">
                          <a:solidFill>
                            <a:schemeClr val="bg1"/>
                          </a:solidFill>
                          <a:effectLst/>
                          <a:latin typeface="Arial" panose="020B0604020202020204" pitchFamily="34" charset="0"/>
                          <a:cs typeface="Arial" panose="020B0604020202020204" pitchFamily="34" charset="0"/>
                        </a:rPr>
                        <a:t>2013</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smtClean="0">
                          <a:solidFill>
                            <a:schemeClr val="bg1"/>
                          </a:solidFill>
                          <a:effectLst/>
                          <a:latin typeface="Arial" panose="020B0604020202020204" pitchFamily="34" charset="0"/>
                          <a:cs typeface="Arial" panose="020B0604020202020204" pitchFamily="34" charset="0"/>
                        </a:rPr>
                        <a:t>20</a:t>
                      </a:r>
                      <a:r>
                        <a:rPr lang="mn-MN" sz="1000" b="0" u="none" strike="noStrike" dirty="0" smtClean="0">
                          <a:solidFill>
                            <a:schemeClr val="bg1"/>
                          </a:solidFill>
                          <a:effectLst/>
                          <a:latin typeface="Arial" panose="020B0604020202020204" pitchFamily="34" charset="0"/>
                          <a:cs typeface="Arial" panose="020B0604020202020204" pitchFamily="34" charset="0"/>
                        </a:rPr>
                        <a:t>14</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smtClean="0">
                          <a:solidFill>
                            <a:schemeClr val="bg1"/>
                          </a:solidFill>
                          <a:effectLst/>
                          <a:latin typeface="Arial" panose="020B0604020202020204" pitchFamily="34" charset="0"/>
                          <a:cs typeface="Arial" panose="020B0604020202020204" pitchFamily="34" charset="0"/>
                        </a:rPr>
                        <a:t>20</a:t>
                      </a:r>
                      <a:r>
                        <a:rPr lang="mn-MN" sz="1000" b="0" u="none" strike="noStrike" dirty="0" smtClean="0">
                          <a:solidFill>
                            <a:schemeClr val="bg1"/>
                          </a:solidFill>
                          <a:effectLst/>
                          <a:latin typeface="Arial" panose="020B0604020202020204" pitchFamily="34" charset="0"/>
                          <a:cs typeface="Arial" panose="020B0604020202020204" pitchFamily="34" charset="0"/>
                        </a:rPr>
                        <a:t>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smtClean="0">
                          <a:solidFill>
                            <a:schemeClr val="bg1"/>
                          </a:solidFill>
                          <a:effectLst/>
                          <a:latin typeface="Arial" panose="020B0604020202020204" pitchFamily="34" charset="0"/>
                          <a:cs typeface="Arial" panose="020B0604020202020204" pitchFamily="34" charset="0"/>
                        </a:rPr>
                        <a:t>201</a:t>
                      </a:r>
                      <a:r>
                        <a:rPr lang="mn-MN" sz="1000" b="0" u="none" strike="noStrike" dirty="0" smtClean="0">
                          <a:solidFill>
                            <a:schemeClr val="bg1"/>
                          </a:solidFill>
                          <a:effectLst/>
                          <a:latin typeface="Arial" panose="020B0604020202020204" pitchFamily="34" charset="0"/>
                          <a:cs typeface="Arial" panose="020B0604020202020204" pitchFamily="34" charset="0"/>
                        </a:rPr>
                        <a:t>6</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smtClean="0">
                          <a:solidFill>
                            <a:schemeClr val="bg1"/>
                          </a:solidFill>
                          <a:effectLst/>
                          <a:latin typeface="Arial" panose="020B0604020202020204" pitchFamily="34" charset="0"/>
                          <a:cs typeface="Arial" panose="020B0604020202020204" pitchFamily="34" charset="0"/>
                        </a:rPr>
                        <a:t>201</a:t>
                      </a:r>
                      <a:r>
                        <a:rPr lang="mn-MN" sz="1000" b="0" u="none" strike="noStrike" dirty="0" smtClean="0">
                          <a:solidFill>
                            <a:schemeClr val="bg1"/>
                          </a:solidFill>
                          <a:effectLst/>
                          <a:latin typeface="Arial" panose="020B0604020202020204" pitchFamily="34" charset="0"/>
                          <a:cs typeface="Arial" panose="020B0604020202020204" pitchFamily="34" charset="0"/>
                        </a:rPr>
                        <a:t>7</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mn-MN" sz="1000" b="0" u="none" strike="noStrike" dirty="0" smtClean="0">
                          <a:solidFill>
                            <a:schemeClr val="bg1"/>
                          </a:solidFill>
                          <a:effectLst/>
                          <a:latin typeface="Arial" panose="020B0604020202020204" pitchFamily="34" charset="0"/>
                          <a:cs typeface="Arial" panose="020B0604020202020204" pitchFamily="34" charset="0"/>
                        </a:rPr>
                        <a:t>2018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 xmlns:a16="http://schemas.microsoft.com/office/drawing/2014/main" val="10000"/>
                  </a:ext>
                </a:extLst>
              </a:tr>
              <a:tr h="282150">
                <a:tc>
                  <a:txBody>
                    <a:bodyPr/>
                    <a:lstStyle/>
                    <a:p>
                      <a:pPr algn="l"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Амаржсан</a:t>
                      </a:r>
                      <a:r>
                        <a:rPr lang="mn-MN" sz="900" b="0" i="0" u="none" strike="noStrike" baseline="0" dirty="0" smtClean="0">
                          <a:solidFill>
                            <a:schemeClr val="accent2">
                              <a:lumMod val="75000"/>
                            </a:schemeClr>
                          </a:solidFill>
                          <a:effectLst/>
                          <a:latin typeface="Arial" panose="020B0604020202020204" pitchFamily="34" charset="0"/>
                          <a:cs typeface="Arial" panose="020B0604020202020204" pitchFamily="34" charset="0"/>
                        </a:rPr>
                        <a:t> эх </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140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126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141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152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1"/>
                  </a:ext>
                </a:extLst>
              </a:tr>
              <a:tr h="282150">
                <a:tc>
                  <a:txBody>
                    <a:bodyPr/>
                    <a:lstStyle/>
                    <a:p>
                      <a:pPr algn="l"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Үрчлэгдсэн</a:t>
                      </a:r>
                      <a:r>
                        <a:rPr lang="mn-MN" sz="900" b="0" i="0" u="none" strike="noStrike" baseline="0" dirty="0" smtClean="0">
                          <a:solidFill>
                            <a:schemeClr val="accent2">
                              <a:lumMod val="75000"/>
                            </a:schemeClr>
                          </a:solidFill>
                          <a:effectLst/>
                          <a:latin typeface="Arial" panose="020B0604020202020204" pitchFamily="34" charset="0"/>
                          <a:cs typeface="Arial" panose="020B0604020202020204" pitchFamily="34" charset="0"/>
                        </a:rPr>
                        <a:t>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2"/>
                  </a:ext>
                </a:extLst>
              </a:tr>
              <a:tr h="282150">
                <a:tc>
                  <a:txBody>
                    <a:bodyPr/>
                    <a:lstStyle/>
                    <a:p>
                      <a:pPr algn="l"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Нялхсын эндэгдэл</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3"/>
                  </a:ext>
                </a:extLst>
              </a:tr>
              <a:tr h="28215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Бүтэн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4"/>
                  </a:ext>
                </a:extLst>
              </a:tr>
              <a:tr h="28215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Хагас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57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64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5"/>
                  </a:ext>
                </a:extLst>
              </a:tr>
              <a:tr h="28215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Өрх толгойлсон эхийн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122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227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211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199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221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213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6"/>
                  </a:ext>
                </a:extLst>
              </a:tr>
              <a:tr h="322457">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ctr" rtl="0" fontAlgn="ctr"/>
                      <a:r>
                        <a:rPr lang="en-US" sz="900" b="0" i="0" u="none" strike="noStrike" smtClean="0">
                          <a:solidFill>
                            <a:schemeClr val="accent2">
                              <a:lumMod val="75000"/>
                            </a:schemeClr>
                          </a:solidFill>
                          <a:effectLst/>
                          <a:latin typeface="Arial" panose="020B0604020202020204" pitchFamily="34" charset="0"/>
                          <a:cs typeface="Arial" panose="020B0604020202020204" pitchFamily="34" charset="0"/>
                        </a:rPr>
                        <a:t>21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227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71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74687598"/>
                  </a:ext>
                </a:extLst>
              </a:tr>
              <a:tr h="362764">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solidFill>
                      <a:schemeClr val="bg1"/>
                    </a:solidFill>
                  </a:tcPr>
                </a:tc>
                <a:tc>
                  <a:txBody>
                    <a:bodyPr/>
                    <a:lstStyle/>
                    <a:p>
                      <a:pPr algn="ctr" rtl="0" fontAlgn="ct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55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70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103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72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3388643796"/>
                  </a:ext>
                </a:extLst>
              </a:tr>
            </a:tbl>
          </a:graphicData>
        </a:graphic>
      </p:graphicFrame>
      <p:grpSp>
        <p:nvGrpSpPr>
          <p:cNvPr id="8" name="Group 7">
            <a:extLst>
              <a:ext uri="{FF2B5EF4-FFF2-40B4-BE49-F238E27FC236}">
                <a16:creationId xmlns="" xmlns:a16="http://schemas.microsoft.com/office/drawing/2014/main" id="{01A8BEE8-0524-47D7-A733-189F53687C8C}"/>
              </a:ext>
            </a:extLst>
          </p:cNvPr>
          <p:cNvGrpSpPr/>
          <p:nvPr/>
        </p:nvGrpSpPr>
        <p:grpSpPr>
          <a:xfrm>
            <a:off x="159174" y="3181417"/>
            <a:ext cx="4778477" cy="180000"/>
            <a:chOff x="159171" y="3181417"/>
            <a:chExt cx="4778477" cy="180000"/>
          </a:xfrm>
        </p:grpSpPr>
        <p:sp>
          <p:nvSpPr>
            <p:cNvPr id="9" name="Rectangle: Rounded Corners 8">
              <a:extLst>
                <a:ext uri="{FF2B5EF4-FFF2-40B4-BE49-F238E27FC236}">
                  <a16:creationId xmlns="" xmlns:a16="http://schemas.microsoft.com/office/drawing/2014/main" id="{908B6F9F-CADF-4188-8BB7-AE60CE403EDE}"/>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C9A7DE6F-84E6-4C95-847B-3209308F6FEE}"/>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57294E2-BA46-49F9-B8EE-C76AB138C23A}"/>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p:nvPicPr>
        <p:blipFill>
          <a:blip r:embed="rId2"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2418388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206" y="329184"/>
            <a:ext cx="2653965" cy="230832"/>
          </a:xfrm>
          <a:prstGeom prst="rect">
            <a:avLst/>
          </a:prstGeom>
        </p:spPr>
        <p:txBody>
          <a:bodyPr wrap="square">
            <a:spAutoFit/>
          </a:bodyPr>
          <a:lstStyle/>
          <a:p>
            <a:pPr algn="ctr"/>
            <a:r>
              <a:rPr lang="mn-MN" sz="900" dirty="0" smtClean="0">
                <a:solidFill>
                  <a:schemeClr val="accent1"/>
                </a:solidFill>
                <a:latin typeface="Arial" panose="020B0604020202020204" pitchFamily="34" charset="0"/>
                <a:cs typeface="Arial" panose="020B0604020202020204" pitchFamily="34" charset="0"/>
              </a:rPr>
              <a:t>Нийгмийн </a:t>
            </a:r>
            <a:r>
              <a:rPr lang="mn-MN" sz="900" dirty="0">
                <a:solidFill>
                  <a:schemeClr val="accent1"/>
                </a:solidFill>
                <a:latin typeface="Arial" panose="020B0604020202020204" pitchFamily="34" charset="0"/>
                <a:cs typeface="Arial" panose="020B0604020202020204" pitchFamily="34" charset="0"/>
              </a:rPr>
              <a:t>зарим үзүүлэлт, </a:t>
            </a:r>
            <a:r>
              <a:rPr lang="en-US" sz="900" dirty="0" smtClean="0">
                <a:solidFill>
                  <a:schemeClr val="accent1"/>
                </a:solidFill>
                <a:latin typeface="Arial" panose="020B0604020202020204" pitchFamily="34" charset="0"/>
                <a:cs typeface="Arial" panose="020B0604020202020204" pitchFamily="34" charset="0"/>
              </a:rPr>
              <a:t>200</a:t>
            </a:r>
            <a:r>
              <a:rPr lang="mn-MN" sz="900" dirty="0" smtClean="0">
                <a:solidFill>
                  <a:schemeClr val="accent1"/>
                </a:solidFill>
                <a:latin typeface="Arial" panose="020B0604020202020204" pitchFamily="34" charset="0"/>
                <a:cs typeface="Arial" panose="020B0604020202020204" pitchFamily="34" charset="0"/>
              </a:rPr>
              <a:t>9</a:t>
            </a:r>
            <a:r>
              <a:rPr lang="en-US" sz="900" dirty="0" smtClean="0">
                <a:solidFill>
                  <a:schemeClr val="accent1"/>
                </a:solidFill>
                <a:latin typeface="Arial" panose="020B0604020202020204" pitchFamily="34" charset="0"/>
                <a:cs typeface="Arial" panose="020B0604020202020204" pitchFamily="34" charset="0"/>
              </a:rPr>
              <a:t>-</a:t>
            </a:r>
            <a:r>
              <a:rPr lang="mn-MN" sz="900" dirty="0" smtClean="0">
                <a:solidFill>
                  <a:schemeClr val="accent1"/>
                </a:solidFill>
                <a:latin typeface="Arial" panose="020B0604020202020204" pitchFamily="34" charset="0"/>
                <a:cs typeface="Arial" panose="020B0604020202020204" pitchFamily="34" charset="0"/>
              </a:rPr>
              <a:t>201</a:t>
            </a:r>
            <a:r>
              <a:rPr lang="mn-MN" sz="900" dirty="0">
                <a:solidFill>
                  <a:schemeClr val="accent1"/>
                </a:solidFill>
                <a:latin typeface="Arial" panose="020B0604020202020204" pitchFamily="34" charset="0"/>
                <a:cs typeface="Arial" panose="020B0604020202020204" pitchFamily="34" charset="0"/>
              </a:rPr>
              <a:t>8</a:t>
            </a:r>
            <a:r>
              <a:rPr lang="mn-MN" sz="900" dirty="0" smtClean="0">
                <a:solidFill>
                  <a:schemeClr val="accent1"/>
                </a:solidFill>
                <a:latin typeface="Arial" panose="020B0604020202020204" pitchFamily="34" charset="0"/>
                <a:cs typeface="Arial" panose="020B0604020202020204" pitchFamily="34" charset="0"/>
              </a:rPr>
              <a:t> </a:t>
            </a:r>
            <a:r>
              <a:rPr lang="mn-MN" sz="900" dirty="0">
                <a:solidFill>
                  <a:schemeClr val="accent1"/>
                </a:solidFill>
                <a:latin typeface="Arial" panose="020B0604020202020204" pitchFamily="34" charset="0"/>
                <a:cs typeface="Arial" panose="020B0604020202020204" pitchFamily="34" charset="0"/>
              </a:rPr>
              <a:t>он</a:t>
            </a:r>
          </a:p>
        </p:txBody>
      </p:sp>
      <p:graphicFrame>
        <p:nvGraphicFramePr>
          <p:cNvPr id="4" name="Table 3"/>
          <p:cNvGraphicFramePr>
            <a:graphicFrameLocks noGrp="1"/>
          </p:cNvGraphicFramePr>
          <p:nvPr>
            <p:extLst>
              <p:ext uri="{D42A27DB-BD31-4B8C-83A1-F6EECF244321}">
                <p14:modId xmlns:p14="http://schemas.microsoft.com/office/powerpoint/2010/main" val="3511715301"/>
              </p:ext>
            </p:extLst>
          </p:nvPr>
        </p:nvGraphicFramePr>
        <p:xfrm>
          <a:off x="167208" y="560016"/>
          <a:ext cx="4638835" cy="2615575"/>
        </p:xfrm>
        <a:graphic>
          <a:graphicData uri="http://schemas.openxmlformats.org/drawingml/2006/table">
            <a:tbl>
              <a:tblPr firstRow="1" firstCol="1" bandRow="1">
                <a:tableStyleId>{5C22544A-7EE6-4342-B048-85BDC9FD1C3A}</a:tableStyleId>
              </a:tblPr>
              <a:tblGrid>
                <a:gridCol w="986678">
                  <a:extLst>
                    <a:ext uri="{9D8B030D-6E8A-4147-A177-3AD203B41FA5}">
                      <a16:colId xmlns="" xmlns:a16="http://schemas.microsoft.com/office/drawing/2014/main" val="366708356"/>
                    </a:ext>
                  </a:extLst>
                </a:gridCol>
                <a:gridCol w="484414">
                  <a:extLst>
                    <a:ext uri="{9D8B030D-6E8A-4147-A177-3AD203B41FA5}">
                      <a16:colId xmlns="" xmlns:a16="http://schemas.microsoft.com/office/drawing/2014/main" val="3681965213"/>
                    </a:ext>
                  </a:extLst>
                </a:gridCol>
                <a:gridCol w="375557">
                  <a:extLst>
                    <a:ext uri="{9D8B030D-6E8A-4147-A177-3AD203B41FA5}">
                      <a16:colId xmlns="" xmlns:a16="http://schemas.microsoft.com/office/drawing/2014/main" val="904971041"/>
                    </a:ext>
                  </a:extLst>
                </a:gridCol>
                <a:gridCol w="348343">
                  <a:extLst>
                    <a:ext uri="{9D8B030D-6E8A-4147-A177-3AD203B41FA5}">
                      <a16:colId xmlns="" xmlns:a16="http://schemas.microsoft.com/office/drawing/2014/main" val="798716530"/>
                    </a:ext>
                  </a:extLst>
                </a:gridCol>
                <a:gridCol w="370114">
                  <a:extLst>
                    <a:ext uri="{9D8B030D-6E8A-4147-A177-3AD203B41FA5}">
                      <a16:colId xmlns="" xmlns:a16="http://schemas.microsoft.com/office/drawing/2014/main" val="532854523"/>
                    </a:ext>
                  </a:extLst>
                </a:gridCol>
                <a:gridCol w="322774">
                  <a:extLst>
                    <a:ext uri="{9D8B030D-6E8A-4147-A177-3AD203B41FA5}">
                      <a16:colId xmlns="" xmlns:a16="http://schemas.microsoft.com/office/drawing/2014/main" val="3148776075"/>
                    </a:ext>
                  </a:extLst>
                </a:gridCol>
                <a:gridCol w="326065">
                  <a:extLst>
                    <a:ext uri="{9D8B030D-6E8A-4147-A177-3AD203B41FA5}">
                      <a16:colId xmlns="" xmlns:a16="http://schemas.microsoft.com/office/drawing/2014/main" val="3857635774"/>
                    </a:ext>
                  </a:extLst>
                </a:gridCol>
                <a:gridCol w="361507">
                  <a:extLst>
                    <a:ext uri="{9D8B030D-6E8A-4147-A177-3AD203B41FA5}">
                      <a16:colId xmlns="" xmlns:a16="http://schemas.microsoft.com/office/drawing/2014/main" val="645898422"/>
                    </a:ext>
                  </a:extLst>
                </a:gridCol>
                <a:gridCol w="354419">
                  <a:extLst>
                    <a:ext uri="{9D8B030D-6E8A-4147-A177-3AD203B41FA5}">
                      <a16:colId xmlns="" xmlns:a16="http://schemas.microsoft.com/office/drawing/2014/main" val="1263240661"/>
                    </a:ext>
                  </a:extLst>
                </a:gridCol>
                <a:gridCol w="368595">
                  <a:extLst>
                    <a:ext uri="{9D8B030D-6E8A-4147-A177-3AD203B41FA5}">
                      <a16:colId xmlns="" xmlns:a16="http://schemas.microsoft.com/office/drawing/2014/main" val="4269436029"/>
                    </a:ext>
                  </a:extLst>
                </a:gridCol>
                <a:gridCol w="340369">
                  <a:extLst>
                    <a:ext uri="{9D8B030D-6E8A-4147-A177-3AD203B41FA5}">
                      <a16:colId xmlns="" xmlns:a16="http://schemas.microsoft.com/office/drawing/2014/main" val="1748006372"/>
                    </a:ext>
                  </a:extLst>
                </a:gridCol>
              </a:tblGrid>
              <a:tr h="332952">
                <a:tc>
                  <a:txBody>
                    <a:bodyPr/>
                    <a:lstStyle/>
                    <a:p>
                      <a:pPr marL="0" marR="0" algn="ctr">
                        <a:lnSpc>
                          <a:spcPct val="115000"/>
                        </a:lnSpc>
                        <a:spcBef>
                          <a:spcPts val="0"/>
                        </a:spcBef>
                        <a:spcAft>
                          <a:spcPts val="0"/>
                        </a:spcAft>
                      </a:pPr>
                      <a:r>
                        <a:rPr lang="en-US" sz="800" dirty="0" err="1">
                          <a:effectLst/>
                          <a:latin typeface="Arial" panose="020B0604020202020204" pitchFamily="34" charset="0"/>
                          <a:cs typeface="Arial" panose="020B0604020202020204" pitchFamily="34" charset="0"/>
                        </a:rPr>
                        <a:t>Үзүүлэлт</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2009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2010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2011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2012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2013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2014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2015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2016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2017 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2018 </a:t>
                      </a:r>
                      <a:r>
                        <a:rPr lang="mn-MN" sz="800" dirty="0" smtClean="0">
                          <a:effectLst/>
                          <a:latin typeface="Arial" panose="020B0604020202020204" pitchFamily="34" charset="0"/>
                          <a:ea typeface="Times New Roman" panose="02020603050405020304" pitchFamily="18" charset="0"/>
                          <a:cs typeface="Arial" panose="020B0604020202020204" pitchFamily="34" charset="0"/>
                        </a:rPr>
                        <a:t>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1823394896"/>
                  </a:ext>
                </a:extLst>
              </a:tr>
              <a:tr h="465908">
                <a:tc>
                  <a:txBody>
                    <a:bodyPr/>
                    <a:lstStyle/>
                    <a:p>
                      <a:pPr marL="0" marR="0">
                        <a:lnSpc>
                          <a:spcPct val="115000"/>
                        </a:lnSpc>
                        <a:spcBef>
                          <a:spcPts val="0"/>
                        </a:spcBef>
                        <a:spcAft>
                          <a:spcPts val="0"/>
                        </a:spcAft>
                      </a:pPr>
                      <a:r>
                        <a:rPr lang="mn-MN" sz="800" dirty="0" smtClean="0">
                          <a:solidFill>
                            <a:schemeClr val="bg1"/>
                          </a:solidFill>
                          <a:effectLst/>
                          <a:latin typeface="Arial" panose="020B0604020202020204" pitchFamily="34" charset="0"/>
                          <a:ea typeface="+mn-ea"/>
                          <a:cs typeface="Arial" panose="020B0604020202020204" pitchFamily="34" charset="0"/>
                        </a:rPr>
                        <a:t>Өөр</a:t>
                      </a:r>
                      <a:r>
                        <a:rPr lang="mn-MN" sz="800" baseline="0" dirty="0" smtClean="0">
                          <a:solidFill>
                            <a:schemeClr val="bg1"/>
                          </a:solidFill>
                          <a:effectLst/>
                          <a:latin typeface="Arial" panose="020B0604020202020204" pitchFamily="34" charset="0"/>
                          <a:ea typeface="+mn-ea"/>
                          <a:cs typeface="Arial" panose="020B0604020202020204" pitchFamily="34" charset="0"/>
                        </a:rPr>
                        <a:t> аймаг хотоос шилжиж ирсэн хүн ам </a:t>
                      </a:r>
                      <a:endParaRPr lang="en-U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58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59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54</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61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120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145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163</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270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197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185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3718217986"/>
                  </a:ext>
                </a:extLst>
              </a:tr>
              <a:tr h="308959">
                <a:tc>
                  <a:txBody>
                    <a:bodyPr/>
                    <a:lstStyle/>
                    <a:p>
                      <a:pPr marL="0" marR="0">
                        <a:lnSpc>
                          <a:spcPct val="115000"/>
                        </a:lnSpc>
                        <a:spcBef>
                          <a:spcPts val="0"/>
                        </a:spcBef>
                        <a:spcAft>
                          <a:spcPts val="0"/>
                        </a:spcAft>
                      </a:pPr>
                      <a:r>
                        <a:rPr lang="mn-MN" sz="800" dirty="0" smtClean="0">
                          <a:solidFill>
                            <a:schemeClr val="bg1"/>
                          </a:solidFill>
                          <a:effectLst/>
                          <a:latin typeface="Arial" panose="020B0604020202020204" pitchFamily="34" charset="0"/>
                          <a:ea typeface="+mn-ea"/>
                          <a:cs typeface="Arial" panose="020B0604020202020204" pitchFamily="34" charset="0"/>
                        </a:rPr>
                        <a:t>Өөр</a:t>
                      </a:r>
                      <a:r>
                        <a:rPr lang="mn-MN" sz="800" baseline="0" dirty="0" smtClean="0">
                          <a:solidFill>
                            <a:schemeClr val="bg1"/>
                          </a:solidFill>
                          <a:effectLst/>
                          <a:latin typeface="Arial" panose="020B0604020202020204" pitchFamily="34" charset="0"/>
                          <a:ea typeface="+mn-ea"/>
                          <a:cs typeface="Arial" panose="020B0604020202020204" pitchFamily="34" charset="0"/>
                        </a:rPr>
                        <a:t> аймаг хот руу шилжсэн </a:t>
                      </a:r>
                      <a:endParaRPr lang="en-U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261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445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262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209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279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327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300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257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208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79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3052428392"/>
                  </a:ext>
                </a:extLst>
              </a:tr>
              <a:tr h="310605">
                <a:tc>
                  <a:txBody>
                    <a:bodyPr/>
                    <a:lstStyle/>
                    <a:p>
                      <a:pPr marL="0" marR="0">
                        <a:lnSpc>
                          <a:spcPct val="115000"/>
                        </a:lnSpc>
                        <a:spcBef>
                          <a:spcPts val="0"/>
                        </a:spcBef>
                        <a:spcAft>
                          <a:spcPts val="0"/>
                        </a:spcAft>
                      </a:pPr>
                      <a:r>
                        <a:rPr lang="mn-MN" sz="800" dirty="0" smtClean="0">
                          <a:solidFill>
                            <a:schemeClr val="bg1"/>
                          </a:solidFill>
                          <a:effectLst/>
                          <a:latin typeface="Arial" panose="020B0604020202020204" pitchFamily="34" charset="0"/>
                          <a:ea typeface="+mn-ea"/>
                          <a:cs typeface="Arial" panose="020B0604020202020204" pitchFamily="34" charset="0"/>
                        </a:rPr>
                        <a:t>Бүртгэлтэй</a:t>
                      </a:r>
                      <a:r>
                        <a:rPr lang="mn-MN" sz="800" baseline="0" dirty="0" smtClean="0">
                          <a:solidFill>
                            <a:schemeClr val="bg1"/>
                          </a:solidFill>
                          <a:effectLst/>
                          <a:latin typeface="Arial" panose="020B0604020202020204" pitchFamily="34" charset="0"/>
                          <a:ea typeface="+mn-ea"/>
                          <a:cs typeface="Arial" panose="020B0604020202020204" pitchFamily="34" charset="0"/>
                        </a:rPr>
                        <a:t> ажилгүйчүүд</a:t>
                      </a:r>
                      <a:endParaRPr lang="en-U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68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85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84</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53</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84</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108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120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35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2645687995"/>
                  </a:ext>
                </a:extLst>
              </a:tr>
              <a:tr h="243899">
                <a:tc>
                  <a:txBody>
                    <a:bodyPr/>
                    <a:lstStyle/>
                    <a:p>
                      <a:pPr marL="0" marR="0">
                        <a:lnSpc>
                          <a:spcPct val="115000"/>
                        </a:lnSpc>
                        <a:spcBef>
                          <a:spcPts val="0"/>
                        </a:spcBef>
                        <a:spcAft>
                          <a:spcPts val="0"/>
                        </a:spcAft>
                      </a:pPr>
                      <a:r>
                        <a:rPr lang="mn-MN" sz="800" dirty="0" smtClean="0">
                          <a:solidFill>
                            <a:schemeClr val="bg1"/>
                          </a:solidFill>
                          <a:effectLst/>
                          <a:latin typeface="Arial" panose="020B0604020202020204" pitchFamily="34" charset="0"/>
                          <a:ea typeface="+mn-ea"/>
                          <a:cs typeface="Arial" panose="020B0604020202020204" pitchFamily="34" charset="0"/>
                        </a:rPr>
                        <a:t>Гэмт</a:t>
                      </a:r>
                      <a:r>
                        <a:rPr lang="mn-MN" sz="800" baseline="0" dirty="0" smtClean="0">
                          <a:solidFill>
                            <a:schemeClr val="bg1"/>
                          </a:solidFill>
                          <a:effectLst/>
                          <a:latin typeface="Arial" panose="020B0604020202020204" pitchFamily="34" charset="0"/>
                          <a:ea typeface="+mn-ea"/>
                          <a:cs typeface="Arial" panose="020B0604020202020204" pitchFamily="34" charset="0"/>
                        </a:rPr>
                        <a:t> хэрэг</a:t>
                      </a:r>
                      <a:endParaRPr lang="en-U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11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15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11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11</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15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1956993899"/>
                  </a:ext>
                </a:extLst>
              </a:tr>
              <a:tr h="374572">
                <a:tc>
                  <a:txBody>
                    <a:bodyPr/>
                    <a:lstStyle/>
                    <a:p>
                      <a:pPr marL="0" marR="0">
                        <a:lnSpc>
                          <a:spcPct val="115000"/>
                        </a:lnSpc>
                        <a:spcBef>
                          <a:spcPts val="0"/>
                        </a:spcBef>
                        <a:spcAft>
                          <a:spcPts val="0"/>
                        </a:spcAft>
                      </a:pPr>
                      <a:r>
                        <a:rPr lang="mn-MN" sz="800" dirty="0" smtClean="0">
                          <a:solidFill>
                            <a:schemeClr val="bg1"/>
                          </a:solidFill>
                          <a:effectLst/>
                          <a:latin typeface="Arial" panose="020B0604020202020204" pitchFamily="34" charset="0"/>
                          <a:ea typeface="+mn-ea"/>
                          <a:cs typeface="Arial" panose="020B0604020202020204" pitchFamily="34" charset="0"/>
                        </a:rPr>
                        <a:t>Гэмт</a:t>
                      </a:r>
                      <a:r>
                        <a:rPr lang="mn-MN" sz="800" baseline="0" dirty="0" smtClean="0">
                          <a:solidFill>
                            <a:schemeClr val="bg1"/>
                          </a:solidFill>
                          <a:effectLst/>
                          <a:latin typeface="Arial" panose="020B0604020202020204" pitchFamily="34" charset="0"/>
                          <a:ea typeface="+mn-ea"/>
                          <a:cs typeface="Arial" panose="020B0604020202020204" pitchFamily="34" charset="0"/>
                        </a:rPr>
                        <a:t> хэрэгт холбогдогсод</a:t>
                      </a:r>
                      <a:endParaRPr lang="en-U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12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12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9</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375230273"/>
                  </a:ext>
                </a:extLst>
              </a:tr>
              <a:tr h="310605">
                <a:tc>
                  <a:txBody>
                    <a:bodyPr/>
                    <a:lstStyle/>
                    <a:p>
                      <a:pPr marL="0" marR="0">
                        <a:lnSpc>
                          <a:spcPct val="115000"/>
                        </a:lnSpc>
                        <a:spcBef>
                          <a:spcPts val="0"/>
                        </a:spcBef>
                        <a:spcAft>
                          <a:spcPts val="0"/>
                        </a:spcAft>
                      </a:pPr>
                      <a:r>
                        <a:rPr lang="mn-MN" sz="800" dirty="0" smtClean="0">
                          <a:solidFill>
                            <a:schemeClr val="bg1"/>
                          </a:solidFill>
                          <a:effectLst/>
                          <a:latin typeface="Arial" panose="020B0604020202020204" pitchFamily="34" charset="0"/>
                          <a:ea typeface="+mn-ea"/>
                          <a:cs typeface="Arial" panose="020B0604020202020204" pitchFamily="34" charset="0"/>
                        </a:rPr>
                        <a:t>Учирсан</a:t>
                      </a:r>
                      <a:r>
                        <a:rPr lang="mn-MN" sz="800" baseline="0" dirty="0" smtClean="0">
                          <a:solidFill>
                            <a:schemeClr val="bg1"/>
                          </a:solidFill>
                          <a:effectLst/>
                          <a:latin typeface="Arial" panose="020B0604020202020204" pitchFamily="34" charset="0"/>
                          <a:ea typeface="+mn-ea"/>
                          <a:cs typeface="Arial" panose="020B0604020202020204" pitchFamily="34" charset="0"/>
                        </a:rPr>
                        <a:t> хохирол сая</a:t>
                      </a:r>
                      <a:r>
                        <a:rPr lang="en-US" sz="800" baseline="0" dirty="0" smtClean="0">
                          <a:solidFill>
                            <a:schemeClr val="bg1"/>
                          </a:solidFill>
                          <a:effectLst/>
                          <a:latin typeface="Arial" panose="020B0604020202020204" pitchFamily="34" charset="0"/>
                          <a:ea typeface="+mn-ea"/>
                          <a:cs typeface="Arial" panose="020B0604020202020204" pitchFamily="34" charset="0"/>
                        </a:rPr>
                        <a:t>.</a:t>
                      </a:r>
                      <a:r>
                        <a:rPr lang="mn-MN" sz="800" baseline="0" dirty="0" smtClean="0">
                          <a:solidFill>
                            <a:schemeClr val="bg1"/>
                          </a:solidFill>
                          <a:effectLst/>
                          <a:latin typeface="Arial" panose="020B0604020202020204" pitchFamily="34" charset="0"/>
                          <a:ea typeface="+mn-ea"/>
                          <a:cs typeface="Arial" panose="020B0604020202020204" pitchFamily="34" charset="0"/>
                        </a:rPr>
                        <a:t>төг</a:t>
                      </a:r>
                      <a:endParaRPr lang="en-U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600" dirty="0" smtClean="0">
                          <a:effectLst/>
                          <a:latin typeface="Arial" panose="020B0604020202020204" pitchFamily="34" charset="0"/>
                          <a:ea typeface="Times New Roman" panose="02020603050405020304" pitchFamily="18" charset="0"/>
                          <a:cs typeface="Arial" panose="020B0604020202020204" pitchFamily="34" charset="0"/>
                        </a:rPr>
                        <a:t>77.1</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600" dirty="0" smtClean="0">
                          <a:effectLst/>
                          <a:latin typeface="Arial" panose="020B0604020202020204" pitchFamily="34" charset="0"/>
                          <a:ea typeface="Times New Roman" panose="02020603050405020304" pitchFamily="18" charset="0"/>
                          <a:cs typeface="Arial" panose="020B0604020202020204" pitchFamily="34" charset="0"/>
                        </a:rPr>
                        <a:t>3.8</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600" dirty="0" smtClean="0">
                          <a:effectLst/>
                          <a:latin typeface="Arial" panose="020B0604020202020204" pitchFamily="34" charset="0"/>
                          <a:ea typeface="Times New Roman" panose="02020603050405020304" pitchFamily="18" charset="0"/>
                          <a:cs typeface="Arial" panose="020B0604020202020204" pitchFamily="34" charset="0"/>
                        </a:rPr>
                        <a:t>6.7</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600" dirty="0" smtClean="0">
                          <a:effectLst/>
                          <a:latin typeface="Arial" panose="020B0604020202020204" pitchFamily="34" charset="0"/>
                          <a:ea typeface="Times New Roman" panose="02020603050405020304" pitchFamily="18" charset="0"/>
                          <a:cs typeface="Arial" panose="020B0604020202020204" pitchFamily="34" charset="0"/>
                        </a:rPr>
                        <a:t>13.7</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600" dirty="0" smtClean="0">
                          <a:effectLst/>
                          <a:latin typeface="Arial" panose="020B0604020202020204" pitchFamily="34" charset="0"/>
                          <a:ea typeface="Times New Roman" panose="02020603050405020304" pitchFamily="18" charset="0"/>
                          <a:cs typeface="Arial" panose="020B0604020202020204" pitchFamily="34" charset="0"/>
                        </a:rPr>
                        <a:t>12.4</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600" dirty="0" smtClean="0">
                          <a:effectLst/>
                          <a:latin typeface="Arial" panose="020B0604020202020204" pitchFamily="34" charset="0"/>
                          <a:ea typeface="Times New Roman" panose="02020603050405020304" pitchFamily="18" charset="0"/>
                          <a:cs typeface="Arial" panose="020B0604020202020204" pitchFamily="34" charset="0"/>
                        </a:rPr>
                        <a:t>15.5</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600" dirty="0" smtClean="0">
                          <a:effectLst/>
                          <a:latin typeface="Arial" panose="020B0604020202020204" pitchFamily="34" charset="0"/>
                          <a:ea typeface="Times New Roman" panose="02020603050405020304" pitchFamily="18" charset="0"/>
                          <a:cs typeface="Arial" panose="020B0604020202020204" pitchFamily="34" charset="0"/>
                        </a:rPr>
                        <a:t>27.8</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600" dirty="0" smtClean="0">
                          <a:effectLst/>
                          <a:latin typeface="Arial" panose="020B0604020202020204" pitchFamily="34" charset="0"/>
                          <a:ea typeface="Times New Roman" panose="02020603050405020304" pitchFamily="18" charset="0"/>
                          <a:cs typeface="Arial" panose="020B0604020202020204" pitchFamily="34" charset="0"/>
                        </a:rPr>
                        <a:t>50.7</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600" dirty="0" smtClean="0">
                          <a:effectLst/>
                          <a:latin typeface="Arial" panose="020B0604020202020204" pitchFamily="34" charset="0"/>
                          <a:ea typeface="Times New Roman" panose="02020603050405020304" pitchFamily="18" charset="0"/>
                          <a:cs typeface="Arial" panose="020B0604020202020204" pitchFamily="34" charset="0"/>
                        </a:rPr>
                        <a:t>19</a:t>
                      </a:r>
                      <a:r>
                        <a:rPr lang="en-US" sz="600" dirty="0" smtClean="0">
                          <a:effectLst/>
                          <a:latin typeface="Arial" panose="020B0604020202020204" pitchFamily="34" charset="0"/>
                          <a:ea typeface="Times New Roman" panose="02020603050405020304" pitchFamily="18" charset="0"/>
                          <a:cs typeface="Arial" panose="020B0604020202020204" pitchFamily="34" charset="0"/>
                        </a:rPr>
                        <a:t>.0</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600" dirty="0" smtClean="0">
                          <a:effectLst/>
                          <a:latin typeface="Arial" panose="020B0604020202020204" pitchFamily="34" charset="0"/>
                          <a:ea typeface="Times New Roman" panose="02020603050405020304" pitchFamily="18" charset="0"/>
                          <a:cs typeface="Arial" panose="020B0604020202020204" pitchFamily="34" charset="0"/>
                        </a:rPr>
                        <a:t>79.8</a:t>
                      </a:r>
                      <a:endParaRPr lang="en-US" sz="6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1593597281"/>
                  </a:ext>
                </a:extLst>
              </a:tr>
              <a:tr h="268075">
                <a:tc>
                  <a:txBody>
                    <a:bodyPr/>
                    <a:lstStyle/>
                    <a:p>
                      <a:pPr marL="0" marR="0">
                        <a:lnSpc>
                          <a:spcPct val="115000"/>
                        </a:lnSpc>
                        <a:spcBef>
                          <a:spcPts val="0"/>
                        </a:spcBef>
                        <a:spcAft>
                          <a:spcPts val="0"/>
                        </a:spcAft>
                      </a:pPr>
                      <a:r>
                        <a:rPr lang="mn-MN" sz="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Халдварт өвчин</a:t>
                      </a:r>
                      <a:endParaRPr lang="en-U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18</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30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13</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0</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33</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94</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en-US" sz="700" dirty="0" smtClean="0">
                          <a:effectLst/>
                          <a:latin typeface="Arial" panose="020B0604020202020204" pitchFamily="34" charset="0"/>
                          <a:ea typeface="Times New Roman" panose="02020603050405020304" pitchFamily="18" charset="0"/>
                          <a:cs typeface="Arial" panose="020B0604020202020204" pitchFamily="34" charset="0"/>
                        </a:rPr>
                        <a:t>2</a:t>
                      </a:r>
                      <a:r>
                        <a:rPr lang="mn-MN" sz="7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tc>
                  <a:txBody>
                    <a:bodyPr/>
                    <a:lstStyle/>
                    <a:p>
                      <a:pPr marL="0" marR="0" algn="ctr">
                        <a:lnSpc>
                          <a:spcPct val="115000"/>
                        </a:lnSpc>
                        <a:spcBef>
                          <a:spcPts val="0"/>
                        </a:spcBef>
                        <a:spcAft>
                          <a:spcPts val="0"/>
                        </a:spcAft>
                      </a:pPr>
                      <a:r>
                        <a:rPr lang="mn-MN" sz="7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txBody>
                  <a:tcPr marL="46740" marR="46740" marT="0" marB="0" anchor="ctr"/>
                </a:tc>
                <a:extLst>
                  <a:ext uri="{0D108BD9-81ED-4DB2-BD59-A6C34878D82A}">
                    <a16:rowId xmlns="" xmlns:a16="http://schemas.microsoft.com/office/drawing/2014/main" val="3722903830"/>
                  </a:ext>
                </a:extLst>
              </a:tr>
            </a:tbl>
          </a:graphicData>
        </a:graphic>
      </p:graphicFrame>
      <p:grpSp>
        <p:nvGrpSpPr>
          <p:cNvPr id="5" name="Group 4">
            <a:extLst>
              <a:ext uri="{FF2B5EF4-FFF2-40B4-BE49-F238E27FC236}">
                <a16:creationId xmlns="" xmlns:a16="http://schemas.microsoft.com/office/drawing/2014/main" id="{BC184B68-2C3A-49DF-BED7-8E0440CE0D06}"/>
              </a:ext>
            </a:extLst>
          </p:cNvPr>
          <p:cNvGrpSpPr/>
          <p:nvPr/>
        </p:nvGrpSpPr>
        <p:grpSpPr>
          <a:xfrm>
            <a:off x="359227" y="69171"/>
            <a:ext cx="4520758" cy="215444"/>
            <a:chOff x="359227" y="69171"/>
            <a:chExt cx="4520758" cy="215444"/>
          </a:xfrm>
        </p:grpSpPr>
        <p:cxnSp>
          <p:nvCxnSpPr>
            <p:cNvPr id="6" name="Straight Connector 5">
              <a:extLst>
                <a:ext uri="{FF2B5EF4-FFF2-40B4-BE49-F238E27FC236}">
                  <a16:creationId xmlns="" xmlns:a16="http://schemas.microsoft.com/office/drawing/2014/main" id="{3C4D6C66-4042-49C1-BDD8-50AC3BF273F4}"/>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98C6ECB6-45EC-493C-8C47-21AB21A72AEA}"/>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pic>
        <p:nvPicPr>
          <p:cNvPr id="8" name="Picture 7"/>
          <p:cNvPicPr>
            <a:picLocks noChangeAspect="1"/>
          </p:cNvPicPr>
          <p:nvPr/>
        </p:nvPicPr>
        <p:blipFill>
          <a:blip r:embed="rId2"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4030731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359230" y="237122"/>
            <a:ext cx="1821302" cy="215431"/>
          </a:xfrm>
          <a:prstGeom prst="rect">
            <a:avLst/>
          </a:prstGeom>
          <a:noFill/>
        </p:spPr>
        <p:txBody>
          <a:bodyPr wrap="none" lIns="91425" tIns="45714" rIns="91425" bIns="45714"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a:t>
            </a:r>
            <a:r>
              <a:rPr lang="mn-MN" sz="800" dirty="0" smtClean="0">
                <a:solidFill>
                  <a:schemeClr val="accent2">
                    <a:lumMod val="75000"/>
                  </a:schemeClr>
                </a:solidFill>
                <a:latin typeface="Arial" panose="020B0604020202020204" pitchFamily="34" charset="0"/>
                <a:cs typeface="Arial" panose="020B0604020202020204" pitchFamily="34" charset="0"/>
              </a:rPr>
              <a:t>зарим үзүүлэлт 2018 </a:t>
            </a:r>
            <a:r>
              <a:rPr lang="mn-MN" sz="800" dirty="0">
                <a:solidFill>
                  <a:schemeClr val="accent2">
                    <a:lumMod val="75000"/>
                  </a:schemeClr>
                </a:solidFill>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 xmlns:a16="http://schemas.microsoft.com/office/drawing/2014/main" id="{7E372CFB-4FC3-4EB5-B421-15BC9D75B916}"/>
              </a:ext>
            </a:extLst>
          </p:cNvPr>
          <p:cNvGraphicFramePr>
            <a:graphicFrameLocks noGrp="1"/>
          </p:cNvGraphicFramePr>
          <p:nvPr>
            <p:extLst>
              <p:ext uri="{D42A27DB-BD31-4B8C-83A1-F6EECF244321}">
                <p14:modId xmlns:p14="http://schemas.microsoft.com/office/powerpoint/2010/main" val="143685169"/>
              </p:ext>
            </p:extLst>
          </p:nvPr>
        </p:nvGraphicFramePr>
        <p:xfrm>
          <a:off x="240042" y="522129"/>
          <a:ext cx="4464000" cy="2551789"/>
        </p:xfrm>
        <a:graphic>
          <a:graphicData uri="http://schemas.openxmlformats.org/drawingml/2006/table">
            <a:tbl>
              <a:tblPr>
                <a:tableStyleId>{2D5ABB26-0587-4C30-8999-92F81FD0307C}</a:tableStyleId>
              </a:tblPr>
              <a:tblGrid>
                <a:gridCol w="2664000">
                  <a:extLst>
                    <a:ext uri="{9D8B030D-6E8A-4147-A177-3AD203B41FA5}">
                      <a16:colId xmlns="" xmlns:a16="http://schemas.microsoft.com/office/drawing/2014/main" val="20000"/>
                    </a:ext>
                  </a:extLst>
                </a:gridCol>
                <a:gridCol w="1800000">
                  <a:extLst>
                    <a:ext uri="{9D8B030D-6E8A-4147-A177-3AD203B41FA5}">
                      <a16:colId xmlns="" xmlns:a16="http://schemas.microsoft.com/office/drawing/2014/main" val="1440420756"/>
                    </a:ext>
                  </a:extLst>
                </a:gridCol>
              </a:tblGrid>
              <a:tr h="247789">
                <a:tc>
                  <a:txBody>
                    <a:bodyPr/>
                    <a:lstStyle/>
                    <a:p>
                      <a:pPr algn="ctr" fontAlgn="ctr"/>
                      <a:r>
                        <a:rPr lang="mn-MN" sz="1100" b="0" u="none" strike="noStrike" dirty="0">
                          <a:solidFill>
                            <a:schemeClr val="bg1"/>
                          </a:solidFill>
                          <a:effectLst/>
                          <a:latin typeface="Arial" panose="020B0604020202020204" pitchFamily="34" charset="0"/>
                          <a:cs typeface="Arial" panose="020B0604020202020204" pitchFamily="34" charset="0"/>
                        </a:rPr>
                        <a:t>Үзүүлэлт</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100" b="0" u="none" strike="noStrike" dirty="0" smtClean="0">
                          <a:solidFill>
                            <a:schemeClr val="bg1"/>
                          </a:solidFill>
                          <a:effectLst/>
                          <a:latin typeface="Arial" panose="020B0604020202020204" pitchFamily="34" charset="0"/>
                          <a:cs typeface="Arial" panose="020B0604020202020204" pitchFamily="34" charset="0"/>
                        </a:rPr>
                        <a:t>201</a:t>
                      </a:r>
                      <a:r>
                        <a:rPr lang="mn-MN" sz="1100" b="0" u="none" strike="noStrike" dirty="0" smtClean="0">
                          <a:solidFill>
                            <a:schemeClr val="bg1"/>
                          </a:solidFill>
                          <a:effectLst/>
                          <a:latin typeface="Arial" panose="020B0604020202020204" pitchFamily="34" charset="0"/>
                          <a:cs typeface="Arial" panose="020B0604020202020204" pitchFamily="34" charset="0"/>
                        </a:rPr>
                        <a:t>8</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 xmlns:a16="http://schemas.microsoft.com/office/drawing/2014/main" val="10000"/>
                  </a:ext>
                </a:extLst>
              </a:tr>
              <a:tr h="288000">
                <a:tc>
                  <a:txBody>
                    <a:bodyPr/>
                    <a:lstStyle/>
                    <a:p>
                      <a:r>
                        <a:rPr lang="mn-MN" sz="9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 -Алдарт эхийн </a:t>
                      </a:r>
                      <a:r>
                        <a:rPr lang="en-US" sz="9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 </a:t>
                      </a:r>
                      <a:r>
                        <a:rPr lang="mn-MN" sz="9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одонтой эхчүүд</a:t>
                      </a:r>
                      <a:endParaRPr lang="mn-MN" sz="900" kern="1200" baseline="0" dirty="0" smtClean="0">
                        <a:solidFill>
                          <a:schemeClr val="accent2">
                            <a:lumMod val="75000"/>
                          </a:schemeClr>
                        </a:solidFill>
                        <a:effectLst/>
                        <a:latin typeface="Arial Mon" panose="020B0604020202020204" pitchFamily="34" charset="0"/>
                        <a:ea typeface="+mn-ea"/>
                        <a:cs typeface="Arial" panose="020B0604020202020204" pitchFamily="34" charset="0"/>
                      </a:endParaRPr>
                    </a:p>
                  </a:txBody>
                  <a:tcPr marL="9525" marR="9525" marT="9525" marB="0" anchor="ctr">
                    <a:solidFill>
                      <a:schemeClr val="bg1"/>
                    </a:solidFill>
                  </a:tcPr>
                </a:tc>
                <a:tc>
                  <a:txBody>
                    <a:bodyPr/>
                    <a:lstStyle/>
                    <a:p>
                      <a:pPr algn="r" rtl="0" fontAlgn="ctr"/>
                      <a:r>
                        <a:rPr lang="en-US" sz="11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549</a:t>
                      </a:r>
                      <a:endParaRPr lang="en-US" sz="11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1"/>
                  </a:ext>
                </a:extLst>
              </a:tr>
              <a:tr h="288000">
                <a:tc>
                  <a:txBody>
                    <a:bodyPr/>
                    <a:lstStyle/>
                    <a:p>
                      <a:pPr marL="0" marR="0" indent="0" algn="l" defTabSz="371521" rtl="0" eaLnBrk="1" fontAlgn="ctr" latinLnBrk="0" hangingPunct="1">
                        <a:lnSpc>
                          <a:spcPct val="100000"/>
                        </a:lnSpc>
                        <a:spcBef>
                          <a:spcPts val="0"/>
                        </a:spcBef>
                        <a:spcAft>
                          <a:spcPts val="0"/>
                        </a:spcAft>
                        <a:buClrTx/>
                        <a:buSzTx/>
                        <a:buFontTx/>
                        <a:buNone/>
                        <a:tabLst/>
                        <a:defRPr/>
                      </a:pPr>
                      <a:r>
                        <a:rPr lang="mn-MN" sz="9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  Өрх толгойлсон</a:t>
                      </a:r>
                      <a:r>
                        <a:rPr lang="mn-MN" sz="900" b="0" i="0" u="none" strike="noStrike" baseline="0" dirty="0" smtClean="0">
                          <a:solidFill>
                            <a:schemeClr val="accent2">
                              <a:lumMod val="75000"/>
                            </a:schemeClr>
                          </a:solidFill>
                          <a:effectLst/>
                          <a:latin typeface="Arial Mon" panose="020B0604020202020204" pitchFamily="34" charset="0"/>
                          <a:cs typeface="Arial" panose="020B0604020202020204" pitchFamily="34" charset="0"/>
                        </a:rPr>
                        <a:t> хүн</a:t>
                      </a:r>
                      <a:endParaRPr lang="mn-MN" sz="900" b="0" i="0" u="none" strike="noStrike" dirty="0" smtClean="0">
                        <a:solidFill>
                          <a:schemeClr val="accent2">
                            <a:lumMod val="75000"/>
                          </a:schemeClr>
                        </a:solidFill>
                        <a:effectLst/>
                        <a:latin typeface="Arial Mon" panose="020B0604020202020204" pitchFamily="34" charset="0"/>
                        <a:cs typeface="Arial" panose="020B0604020202020204" pitchFamily="34" charset="0"/>
                      </a:endParaRPr>
                    </a:p>
                    <a:p>
                      <a:pPr algn="l" rtl="0" fontAlgn="ctr"/>
                      <a:endParaRPr lang="mn-MN" sz="9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1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238</a:t>
                      </a:r>
                      <a:endParaRPr lang="en-US" sz="11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2"/>
                  </a:ext>
                </a:extLst>
              </a:tr>
              <a:tr h="288000">
                <a:tc>
                  <a:txBody>
                    <a:bodyPr/>
                    <a:lstStyle/>
                    <a:p>
                      <a:r>
                        <a:rPr lang="mn-MN" sz="900" dirty="0" smtClean="0">
                          <a:solidFill>
                            <a:schemeClr val="accent2">
                              <a:lumMod val="75000"/>
                            </a:schemeClr>
                          </a:solidFill>
                          <a:effectLst/>
                          <a:latin typeface="Arial Mon" panose="020B0604020202020204" pitchFamily="34" charset="0"/>
                          <a:cs typeface="Arial" panose="020B0604020202020204" pitchFamily="34" charset="0"/>
                        </a:rPr>
                        <a:t>         - Өрх</a:t>
                      </a:r>
                      <a:r>
                        <a:rPr lang="mn-MN" sz="900" baseline="0" dirty="0" smtClean="0">
                          <a:solidFill>
                            <a:schemeClr val="accent2">
                              <a:lumMod val="75000"/>
                            </a:schemeClr>
                          </a:solidFill>
                          <a:effectLst/>
                          <a:latin typeface="Arial Mon" panose="020B0604020202020204" pitchFamily="34" charset="0"/>
                          <a:cs typeface="Arial" panose="020B0604020202020204" pitchFamily="34" charset="0"/>
                        </a:rPr>
                        <a:t> толгойлсон эцэг</a:t>
                      </a:r>
                      <a:endParaRPr lang="mn-MN" sz="900"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11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25</a:t>
                      </a:r>
                      <a:endParaRPr lang="en-US" sz="11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3"/>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baseline="0" dirty="0" smtClean="0">
                          <a:solidFill>
                            <a:schemeClr val="accent2">
                              <a:lumMod val="75000"/>
                            </a:schemeClr>
                          </a:solidFill>
                          <a:effectLst/>
                          <a:latin typeface="Arial Mon" panose="020B0604020202020204" pitchFamily="34" charset="0"/>
                          <a:cs typeface="Arial" panose="020B0604020202020204" pitchFamily="34" charset="0"/>
                        </a:rPr>
                        <a:t>         - </a:t>
                      </a:r>
                      <a:r>
                        <a:rPr lang="mn-MN" sz="9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Өрх</a:t>
                      </a:r>
                      <a:r>
                        <a:rPr lang="mn-MN" sz="900" b="0" i="0" u="none" strike="noStrike" baseline="0" dirty="0" smtClean="0">
                          <a:solidFill>
                            <a:schemeClr val="accent2">
                              <a:lumMod val="75000"/>
                            </a:schemeClr>
                          </a:solidFill>
                          <a:effectLst/>
                          <a:latin typeface="Arial Mon" panose="020B0604020202020204" pitchFamily="34" charset="0"/>
                          <a:cs typeface="Arial" panose="020B0604020202020204" pitchFamily="34" charset="0"/>
                        </a:rPr>
                        <a:t> толгойлсон эх</a:t>
                      </a:r>
                      <a:endParaRPr lang="mn-MN" sz="900" b="0" i="0" u="none" strike="noStrike" dirty="0" smtClean="0">
                        <a:solidFill>
                          <a:schemeClr val="accent2">
                            <a:lumMod val="75000"/>
                          </a:schemeClr>
                        </a:solidFill>
                        <a:effectLst/>
                        <a:latin typeface="Arial Mon" panose="020B0604020202020204" pitchFamily="34" charset="0"/>
                        <a:cs typeface="Arial" panose="020B0604020202020204" pitchFamily="34" charset="0"/>
                      </a:endParaRPr>
                    </a:p>
                    <a:p>
                      <a:pPr marL="0" marR="0" lvl="0" indent="0" algn="l" defTabSz="457383" rtl="0" eaLnBrk="1" fontAlgn="ctr" latinLnBrk="0" hangingPunct="1">
                        <a:lnSpc>
                          <a:spcPct val="100000"/>
                        </a:lnSpc>
                        <a:spcBef>
                          <a:spcPts val="0"/>
                        </a:spcBef>
                        <a:spcAft>
                          <a:spcPts val="0"/>
                        </a:spcAft>
                        <a:buClrTx/>
                        <a:buSzTx/>
                        <a:buFontTx/>
                        <a:buNone/>
                        <a:tabLst/>
                        <a:defRPr/>
                      </a:pPr>
                      <a:endParaRPr lang="mn-MN" sz="900"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213</a:t>
                      </a:r>
                      <a:endParaRPr lang="en-US" sz="11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4"/>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baseline="0" dirty="0" smtClean="0">
                          <a:solidFill>
                            <a:schemeClr val="accent2">
                              <a:lumMod val="75000"/>
                            </a:schemeClr>
                          </a:solidFill>
                          <a:effectLst/>
                          <a:latin typeface="Arial Mon" panose="020B0604020202020204" pitchFamily="34" charset="0"/>
                          <a:cs typeface="Arial" panose="020B0604020202020204" pitchFamily="34" charset="0"/>
                        </a:rPr>
                        <a:t>          -Хөгжлийн бэрхшээлтэй хүний тоо</a:t>
                      </a:r>
                      <a:endParaRPr lang="mn-MN" sz="900"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190</a:t>
                      </a:r>
                      <a:endParaRPr lang="en-US" sz="11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5"/>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b="0" i="0" u="none" strike="noStrike" baseline="0" dirty="0" smtClean="0">
                          <a:solidFill>
                            <a:schemeClr val="accent2">
                              <a:lumMod val="75000"/>
                            </a:schemeClr>
                          </a:solidFill>
                          <a:effectLst/>
                          <a:latin typeface="Arial Mon" panose="020B0604020202020204" pitchFamily="34" charset="0"/>
                          <a:cs typeface="Arial" panose="020B0604020202020204" pitchFamily="34" charset="0"/>
                        </a:rPr>
                        <a:t>          -Их эмчийн тоо</a:t>
                      </a:r>
                      <a:endParaRPr lang="mn-MN" sz="900" b="0" i="0" u="none" strike="noStrike" dirty="0" smtClean="0">
                        <a:solidFill>
                          <a:schemeClr val="accent2">
                            <a:lumMod val="75000"/>
                          </a:schemeClr>
                        </a:solidFill>
                        <a:effectLst/>
                        <a:latin typeface="Arial Mon" panose="020B0604020202020204" pitchFamily="34" charset="0"/>
                        <a:cs typeface="Arial" panose="020B0604020202020204" pitchFamily="34" charset="0"/>
                      </a:endParaRPr>
                    </a:p>
                    <a:p>
                      <a:pPr marL="0" marR="0" lvl="0" indent="0" algn="l" defTabSz="457383" rtl="0" eaLnBrk="1" fontAlgn="ctr" latinLnBrk="0" hangingPunct="1">
                        <a:lnSpc>
                          <a:spcPct val="100000"/>
                        </a:lnSpc>
                        <a:spcBef>
                          <a:spcPts val="0"/>
                        </a:spcBef>
                        <a:spcAft>
                          <a:spcPts val="0"/>
                        </a:spcAft>
                        <a:buClrTx/>
                        <a:buSzTx/>
                        <a:buFontTx/>
                        <a:buNone/>
                        <a:tabLst/>
                        <a:defRPr/>
                      </a:pPr>
                      <a:endParaRPr lang="mn-MN" sz="9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5</a:t>
                      </a:r>
                      <a:endParaRPr lang="en-US" sz="11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6"/>
                  </a:ext>
                </a:extLst>
              </a:tr>
              <a:tr h="288000">
                <a:tc>
                  <a:txBody>
                    <a:bodyPr/>
                    <a:lstStyle/>
                    <a:p>
                      <a:pPr algn="l" rtl="0" fontAlgn="ctr"/>
                      <a:r>
                        <a:rPr lang="mn-MN" sz="900" b="0" i="0" u="none" strike="noStrike" baseline="0" dirty="0" smtClean="0">
                          <a:solidFill>
                            <a:schemeClr val="accent2">
                              <a:lumMod val="75000"/>
                            </a:schemeClr>
                          </a:solidFill>
                          <a:effectLst/>
                          <a:latin typeface="Arial Mon" panose="020B0604020202020204" pitchFamily="34" charset="0"/>
                          <a:cs typeface="Arial" panose="020B0604020202020204" pitchFamily="34" charset="0"/>
                        </a:rPr>
                        <a:t>          -</a:t>
                      </a:r>
                      <a:r>
                        <a:rPr lang="mn-MN" sz="9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Эмнэлэгт хэвтэж эмчлүүлсэн өвчтөн</a:t>
                      </a:r>
                      <a:endParaRPr lang="mn-MN" sz="9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11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5</a:t>
                      </a:r>
                      <a:r>
                        <a:rPr lang="mn-MN" sz="11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48</a:t>
                      </a:r>
                      <a:endParaRPr lang="en-US" sz="11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844233828"/>
                  </a:ext>
                </a:extLst>
              </a:tr>
              <a:tr h="288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900" b="0" i="0" u="none" strike="noStrike" baseline="0" dirty="0" smtClean="0">
                          <a:solidFill>
                            <a:schemeClr val="accent2">
                              <a:lumMod val="75000"/>
                            </a:schemeClr>
                          </a:solidFill>
                          <a:effectLst/>
                          <a:latin typeface="Arial Mon" panose="020B0604020202020204" pitchFamily="34" charset="0"/>
                          <a:cs typeface="Arial" panose="020B0604020202020204" pitchFamily="34" charset="0"/>
                        </a:rPr>
                        <a:t>   -Нас барсан хүн </a:t>
                      </a:r>
                      <a:endParaRPr lang="mn-MN" sz="9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Mon" panose="020B0604020202020204" pitchFamily="34" charset="0"/>
                          <a:cs typeface="Arial" panose="020B0604020202020204" pitchFamily="34" charset="0"/>
                        </a:rPr>
                        <a:t>36</a:t>
                      </a:r>
                      <a:endParaRPr lang="en-US" sz="1100" b="0" i="0" u="none" strike="noStrike" dirty="0">
                        <a:solidFill>
                          <a:schemeClr val="accent2">
                            <a:lumMod val="75000"/>
                          </a:schemeClr>
                        </a:solidFill>
                        <a:effectLst/>
                        <a:latin typeface="Arial Mon"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2756108955"/>
                  </a:ext>
                </a:extLst>
              </a:tr>
            </a:tbl>
          </a:graphicData>
        </a:graphic>
      </p:graphicFrame>
      <p:grpSp>
        <p:nvGrpSpPr>
          <p:cNvPr id="12" name="Group 11">
            <a:extLst>
              <a:ext uri="{FF2B5EF4-FFF2-40B4-BE49-F238E27FC236}">
                <a16:creationId xmlns="" xmlns:a16="http://schemas.microsoft.com/office/drawing/2014/main" id="{8C933D39-88EF-44E7-AF5D-22E9EAA8F98F}"/>
              </a:ext>
            </a:extLst>
          </p:cNvPr>
          <p:cNvGrpSpPr/>
          <p:nvPr/>
        </p:nvGrpSpPr>
        <p:grpSpPr>
          <a:xfrm>
            <a:off x="359227" y="69171"/>
            <a:ext cx="4520758" cy="215444"/>
            <a:chOff x="359227" y="69171"/>
            <a:chExt cx="4520758" cy="215444"/>
          </a:xfrm>
        </p:grpSpPr>
        <p:cxnSp>
          <p:nvCxnSpPr>
            <p:cNvPr id="16" name="Straight Connector 15">
              <a:extLst>
                <a:ext uri="{FF2B5EF4-FFF2-40B4-BE49-F238E27FC236}">
                  <a16:creationId xmlns="" xmlns:a16="http://schemas.microsoft.com/office/drawing/2014/main" id="{818013AC-9D93-4676-80DE-91745A2056C8}"/>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176EBCB7-BA24-4EB0-8CD0-D7146C8E013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18" name="Group 17">
            <a:extLst>
              <a:ext uri="{FF2B5EF4-FFF2-40B4-BE49-F238E27FC236}">
                <a16:creationId xmlns="" xmlns:a16="http://schemas.microsoft.com/office/drawing/2014/main" id="{F5CF264E-7CDA-4106-BF3D-D2A5679B78C0}"/>
              </a:ext>
            </a:extLst>
          </p:cNvPr>
          <p:cNvGrpSpPr/>
          <p:nvPr/>
        </p:nvGrpSpPr>
        <p:grpSpPr>
          <a:xfrm>
            <a:off x="159174" y="3181417"/>
            <a:ext cx="4778477" cy="180000"/>
            <a:chOff x="159171" y="3181417"/>
            <a:chExt cx="4778477" cy="180000"/>
          </a:xfrm>
        </p:grpSpPr>
        <p:sp>
          <p:nvSpPr>
            <p:cNvPr id="19" name="Rectangle: Rounded Corners 18">
              <a:extLst>
                <a:ext uri="{FF2B5EF4-FFF2-40B4-BE49-F238E27FC236}">
                  <a16:creationId xmlns="" xmlns:a16="http://schemas.microsoft.com/office/drawing/2014/main" id="{2E76C275-E67D-46E4-BBED-F799F38AC5A0}"/>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 xmlns:a16="http://schemas.microsoft.com/office/drawing/2014/main" id="{E8B7D187-2669-4C54-9A55-DF15B3AC43A1}"/>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AD0D752C-D709-498B-B757-5B20E9EC43C8}"/>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2"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226929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AF047315-E428-457F-85A8-6F1F6833CD94}"/>
              </a:ext>
            </a:extLst>
          </p:cNvPr>
          <p:cNvSpPr/>
          <p:nvPr/>
        </p:nvSpPr>
        <p:spPr>
          <a:xfrm>
            <a:off x="1387901" y="360395"/>
            <a:ext cx="1080000" cy="28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2000" dirty="0">
                <a:solidFill>
                  <a:schemeClr val="bg1"/>
                </a:solidFill>
                <a:latin typeface="Arial" panose="020B0604020202020204" pitchFamily="34" charset="0"/>
                <a:cs typeface="Arial" panose="020B0604020202020204" pitchFamily="34" charset="0"/>
              </a:rPr>
              <a:t>201</a:t>
            </a:r>
            <a:r>
              <a:rPr lang="en-US" sz="2000" dirty="0">
                <a:solidFill>
                  <a:schemeClr val="bg1"/>
                </a:solidFill>
                <a:latin typeface="Arial" panose="020B0604020202020204" pitchFamily="34" charset="0"/>
                <a:cs typeface="Arial" panose="020B0604020202020204" pitchFamily="34" charset="0"/>
              </a:rPr>
              <a:t>7</a:t>
            </a:r>
            <a:endParaRPr lang="mn-MN" sz="2000"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 xmlns:a16="http://schemas.microsoft.com/office/drawing/2014/main" id="{142080D8-4F72-42FF-B9C8-72051366D29F}"/>
              </a:ext>
            </a:extLst>
          </p:cNvPr>
          <p:cNvSpPr/>
          <p:nvPr/>
        </p:nvSpPr>
        <p:spPr>
          <a:xfrm>
            <a:off x="3149531" y="356539"/>
            <a:ext cx="1080000" cy="2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2000" dirty="0" smtClean="0">
                <a:solidFill>
                  <a:schemeClr val="bg1"/>
                </a:solidFill>
                <a:latin typeface="Arial" panose="020B0604020202020204" pitchFamily="34" charset="0"/>
                <a:cs typeface="Arial" panose="020B0604020202020204" pitchFamily="34" charset="0"/>
              </a:rPr>
              <a:t>2018</a:t>
            </a:r>
            <a:endParaRPr lang="mn-MN" sz="2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B4CD4E28-2060-4A8F-B33A-6C7537E21F25}"/>
              </a:ext>
            </a:extLst>
          </p:cNvPr>
          <p:cNvSpPr txBox="1"/>
          <p:nvPr/>
        </p:nvSpPr>
        <p:spPr>
          <a:xfrm>
            <a:off x="2241062" y="632770"/>
            <a:ext cx="907897" cy="400097"/>
          </a:xfrm>
          <a:prstGeom prst="rect">
            <a:avLst/>
          </a:prstGeom>
          <a:noFill/>
        </p:spPr>
        <p:txBody>
          <a:bodyPr wrap="square" lIns="91425" tIns="45714" rIns="91425" bIns="45714" rtlCol="0">
            <a:spAutoFit/>
          </a:bodyPr>
          <a:lstStyle/>
          <a:p>
            <a:r>
              <a:rPr lang="en-US" sz="2000" dirty="0" smtClean="0">
                <a:solidFill>
                  <a:schemeClr val="accent2"/>
                </a:solidFill>
                <a:latin typeface="Arial" panose="020B0604020202020204" pitchFamily="34" charset="0"/>
                <a:cs typeface="Arial" panose="020B0604020202020204" pitchFamily="34" charset="0"/>
              </a:rPr>
              <a:t>   </a:t>
            </a:r>
            <a:r>
              <a:rPr lang="mn-MN" sz="2000" dirty="0" smtClean="0">
                <a:solidFill>
                  <a:schemeClr val="accent2"/>
                </a:solidFill>
                <a:latin typeface="Arial" panose="020B0604020202020204" pitchFamily="34" charset="0"/>
                <a:cs typeface="Arial" panose="020B0604020202020204" pitchFamily="34" charset="0"/>
              </a:rPr>
              <a:t>221</a:t>
            </a:r>
            <a:endParaRPr lang="mn-MN" sz="2000" dirty="0">
              <a:solidFill>
                <a:schemeClr val="accent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C4B710C0-5196-497B-BE0D-C02BA4FA610A}"/>
              </a:ext>
            </a:extLst>
          </p:cNvPr>
          <p:cNvSpPr txBox="1"/>
          <p:nvPr/>
        </p:nvSpPr>
        <p:spPr>
          <a:xfrm>
            <a:off x="2520857" y="1257002"/>
            <a:ext cx="504826" cy="400097"/>
          </a:xfrm>
          <a:prstGeom prst="rect">
            <a:avLst/>
          </a:prstGeom>
          <a:noFill/>
        </p:spPr>
        <p:txBody>
          <a:bodyPr wrap="square" lIns="91425" tIns="45714" rIns="91425" bIns="45714"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4</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4A9605EC-AE2E-4BFF-A59C-50F6918CC7FE}"/>
              </a:ext>
            </a:extLst>
          </p:cNvPr>
          <p:cNvSpPr txBox="1"/>
          <p:nvPr/>
        </p:nvSpPr>
        <p:spPr>
          <a:xfrm>
            <a:off x="2395985" y="1840035"/>
            <a:ext cx="629698" cy="400097"/>
          </a:xfrm>
          <a:prstGeom prst="rect">
            <a:avLst/>
          </a:prstGeom>
          <a:noFill/>
        </p:spPr>
        <p:txBody>
          <a:bodyPr wrap="square" lIns="91425" tIns="45714" rIns="91425" bIns="45714" rtlCol="0">
            <a:spAutoFit/>
          </a:bodyPr>
          <a:lstStyle/>
          <a:p>
            <a:r>
              <a:rPr lang="mn-MN" sz="2000" dirty="0" smtClean="0">
                <a:solidFill>
                  <a:schemeClr val="accent2"/>
                </a:solidFill>
                <a:latin typeface="Arial" panose="020B0604020202020204" pitchFamily="34" charset="0"/>
                <a:cs typeface="Arial" panose="020B0604020202020204" pitchFamily="34" charset="0"/>
              </a:rPr>
              <a:t>61</a:t>
            </a:r>
            <a:endParaRPr lang="mn-MN" sz="2000" dirty="0">
              <a:solidFill>
                <a:schemeClr val="accent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09BEFB00-B7D0-4880-A05E-AD353EC78E96}"/>
              </a:ext>
            </a:extLst>
          </p:cNvPr>
          <p:cNvSpPr txBox="1"/>
          <p:nvPr/>
        </p:nvSpPr>
        <p:spPr>
          <a:xfrm>
            <a:off x="2395985" y="2458874"/>
            <a:ext cx="753546" cy="400097"/>
          </a:xfrm>
          <a:prstGeom prst="rect">
            <a:avLst/>
          </a:prstGeom>
          <a:noFill/>
        </p:spPr>
        <p:txBody>
          <a:bodyPr wrap="square" lIns="91425" tIns="45714" rIns="91425" bIns="45714" rtlCol="0">
            <a:spAutoFit/>
          </a:bodyPr>
          <a:lstStyle/>
          <a:p>
            <a:r>
              <a:rPr lang="en-US" sz="2000" dirty="0" smtClean="0">
                <a:solidFill>
                  <a:schemeClr val="accent2">
                    <a:lumMod val="75000"/>
                  </a:schemeClr>
                </a:solidFill>
                <a:latin typeface="Arial" panose="020B0604020202020204" pitchFamily="34" charset="0"/>
                <a:cs typeface="Arial" panose="020B0604020202020204" pitchFamily="34" charset="0"/>
              </a:rPr>
              <a:t>176</a:t>
            </a:r>
            <a:endParaRPr lang="mn-MN" sz="2000" dirty="0">
              <a:solidFill>
                <a:schemeClr val="accent2">
                  <a:lumMod val="7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EFFBCCD4-D8E3-4454-AF57-B7D74226DB5F}"/>
              </a:ext>
            </a:extLst>
          </p:cNvPr>
          <p:cNvSpPr txBox="1"/>
          <p:nvPr/>
        </p:nvSpPr>
        <p:spPr>
          <a:xfrm>
            <a:off x="3978779" y="661422"/>
            <a:ext cx="901206" cy="400097"/>
          </a:xfrm>
          <a:prstGeom prst="rect">
            <a:avLst/>
          </a:prstGeom>
          <a:noFill/>
        </p:spPr>
        <p:txBody>
          <a:bodyPr wrap="square" lIns="91425" tIns="45714" rIns="91425" bIns="45714" rtlCol="0">
            <a:spAutoFit/>
          </a:bodyPr>
          <a:lstStyle/>
          <a:p>
            <a:r>
              <a:rPr lang="en-US" sz="2000" dirty="0" smtClean="0">
                <a:solidFill>
                  <a:schemeClr val="accent2"/>
                </a:solidFill>
                <a:latin typeface="Arial" panose="020B0604020202020204" pitchFamily="34" charset="0"/>
                <a:cs typeface="Arial" panose="020B0604020202020204" pitchFamily="34" charset="0"/>
              </a:rPr>
              <a:t>   </a:t>
            </a:r>
            <a:r>
              <a:rPr lang="mn-MN" sz="2000" dirty="0" smtClean="0">
                <a:solidFill>
                  <a:schemeClr val="accent2"/>
                </a:solidFill>
                <a:latin typeface="Arial" panose="020B0604020202020204" pitchFamily="34" charset="0"/>
                <a:cs typeface="Arial" panose="020B0604020202020204" pitchFamily="34" charset="0"/>
              </a:rPr>
              <a:t>213</a:t>
            </a:r>
            <a:endParaRPr lang="mn-MN" sz="2000" dirty="0">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F096B540-1C04-4E46-9005-9CB194CC145E}"/>
              </a:ext>
            </a:extLst>
          </p:cNvPr>
          <p:cNvSpPr txBox="1"/>
          <p:nvPr/>
        </p:nvSpPr>
        <p:spPr>
          <a:xfrm>
            <a:off x="4244875" y="1257002"/>
            <a:ext cx="504825" cy="400097"/>
          </a:xfrm>
          <a:prstGeom prst="rect">
            <a:avLst/>
          </a:prstGeom>
          <a:noFill/>
        </p:spPr>
        <p:txBody>
          <a:bodyPr wrap="square" lIns="91425" tIns="45714" rIns="91425" bIns="45714" rtlCol="0">
            <a:spAutoFit/>
          </a:bodyPr>
          <a:lstStyle/>
          <a:p>
            <a:r>
              <a:rPr lang="mn-MN" sz="2000" dirty="0" smtClean="0">
                <a:solidFill>
                  <a:schemeClr val="accent2"/>
                </a:solidFill>
                <a:latin typeface="Arial" panose="020B0604020202020204" pitchFamily="34" charset="0"/>
                <a:cs typeface="Arial" panose="020B0604020202020204" pitchFamily="34" charset="0"/>
              </a:rPr>
              <a:t>3</a:t>
            </a:r>
            <a:endParaRPr lang="mn-MN" sz="2000" dirty="0">
              <a:solidFill>
                <a:schemeClr val="accent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 xmlns:a16="http://schemas.microsoft.com/office/drawing/2014/main" id="{56317A7A-2144-4239-9DF5-47240472F404}"/>
              </a:ext>
            </a:extLst>
          </p:cNvPr>
          <p:cNvSpPr txBox="1"/>
          <p:nvPr/>
        </p:nvSpPr>
        <p:spPr>
          <a:xfrm>
            <a:off x="4120703" y="1840035"/>
            <a:ext cx="629697" cy="400097"/>
          </a:xfrm>
          <a:prstGeom prst="rect">
            <a:avLst/>
          </a:prstGeom>
          <a:noFill/>
        </p:spPr>
        <p:txBody>
          <a:bodyPr wrap="square" lIns="91425" tIns="45714" rIns="91425" bIns="45714" rtlCol="0">
            <a:spAutoFit/>
          </a:bodyPr>
          <a:lstStyle/>
          <a:p>
            <a:r>
              <a:rPr lang="mn-MN" sz="2000" dirty="0" smtClean="0">
                <a:solidFill>
                  <a:schemeClr val="accent2"/>
                </a:solidFill>
                <a:latin typeface="Arial" panose="020B0604020202020204" pitchFamily="34" charset="0"/>
                <a:cs typeface="Arial" panose="020B0604020202020204" pitchFamily="34" charset="0"/>
              </a:rPr>
              <a:t>64</a:t>
            </a:r>
            <a:endParaRPr lang="mn-MN" sz="2000" dirty="0">
              <a:solidFill>
                <a:schemeClr val="accent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9D7D870E-BE71-4FD2-BB21-10A6F5353D6B}"/>
              </a:ext>
            </a:extLst>
          </p:cNvPr>
          <p:cNvSpPr txBox="1"/>
          <p:nvPr/>
        </p:nvSpPr>
        <p:spPr>
          <a:xfrm>
            <a:off x="4120702" y="2463466"/>
            <a:ext cx="759287" cy="400097"/>
          </a:xfrm>
          <a:prstGeom prst="rect">
            <a:avLst/>
          </a:prstGeom>
          <a:noFill/>
        </p:spPr>
        <p:txBody>
          <a:bodyPr wrap="square" lIns="91425" tIns="45714" rIns="91425" bIns="45714" rtlCol="0">
            <a:spAutoFit/>
          </a:bodyPr>
          <a:lstStyle/>
          <a:p>
            <a:r>
              <a:rPr lang="en-US" sz="2000" dirty="0" smtClean="0">
                <a:solidFill>
                  <a:schemeClr val="accent2">
                    <a:lumMod val="75000"/>
                  </a:schemeClr>
                </a:solidFill>
                <a:latin typeface="Arial" panose="020B0604020202020204" pitchFamily="34" charset="0"/>
                <a:cs typeface="Arial" panose="020B0604020202020204" pitchFamily="34" charset="0"/>
              </a:rPr>
              <a:t>176</a:t>
            </a:r>
            <a:endParaRPr lang="mn-MN" sz="2000" dirty="0">
              <a:solidFill>
                <a:schemeClr val="accent2">
                  <a:lumMod val="7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BD1EB0C4-BB38-494C-9E38-98CB9873D970}"/>
              </a:ext>
            </a:extLst>
          </p:cNvPr>
          <p:cNvSpPr/>
          <p:nvPr/>
        </p:nvSpPr>
        <p:spPr>
          <a:xfrm>
            <a:off x="1127573" y="1056778"/>
            <a:ext cx="3600000" cy="216000"/>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1200" dirty="0">
                <a:solidFill>
                  <a:srgbClr val="56B98A"/>
                </a:solidFill>
                <a:latin typeface="Arial" panose="020B0604020202020204" pitchFamily="34" charset="0"/>
                <a:cs typeface="Arial" panose="020B0604020202020204" pitchFamily="34" charset="0"/>
              </a:rPr>
              <a:t>Өрх толгойлсон эхийн тоо</a:t>
            </a:r>
          </a:p>
        </p:txBody>
      </p:sp>
      <p:sp>
        <p:nvSpPr>
          <p:cNvPr id="23" name="Rectangle: Rounded Corners 22">
            <a:extLst>
              <a:ext uri="{FF2B5EF4-FFF2-40B4-BE49-F238E27FC236}">
                <a16:creationId xmlns="" xmlns:a16="http://schemas.microsoft.com/office/drawing/2014/main" id="{807FB916-B245-4BD7-823E-80EAF919F7AB}"/>
              </a:ext>
            </a:extLst>
          </p:cNvPr>
          <p:cNvSpPr/>
          <p:nvPr/>
        </p:nvSpPr>
        <p:spPr>
          <a:xfrm>
            <a:off x="1127573" y="1634856"/>
            <a:ext cx="3600000" cy="216000"/>
          </a:xfrm>
          <a:prstGeom prst="roundRect">
            <a:avLst/>
          </a:prstGeom>
          <a:solidFill>
            <a:schemeClr val="bg1"/>
          </a:solidFill>
          <a:ln>
            <a:solidFill>
              <a:srgbClr val="4E72BF"/>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1200" dirty="0">
                <a:solidFill>
                  <a:srgbClr val="4E72BF"/>
                </a:solidFill>
                <a:latin typeface="Arial" panose="020B0604020202020204" pitchFamily="34" charset="0"/>
                <a:cs typeface="Arial" panose="020B0604020202020204" pitchFamily="34" charset="0"/>
              </a:rPr>
              <a:t>Бүтэн өнчин хүүхдийн тоо</a:t>
            </a:r>
          </a:p>
        </p:txBody>
      </p:sp>
      <p:sp>
        <p:nvSpPr>
          <p:cNvPr id="24" name="Rectangle: Rounded Corners 23">
            <a:extLst>
              <a:ext uri="{FF2B5EF4-FFF2-40B4-BE49-F238E27FC236}">
                <a16:creationId xmlns="" xmlns:a16="http://schemas.microsoft.com/office/drawing/2014/main" id="{41F78785-864A-4F32-AF0B-00AA65786249}"/>
              </a:ext>
            </a:extLst>
          </p:cNvPr>
          <p:cNvSpPr/>
          <p:nvPr/>
        </p:nvSpPr>
        <p:spPr>
          <a:xfrm>
            <a:off x="1127573" y="2244392"/>
            <a:ext cx="3600000" cy="216000"/>
          </a:xfrm>
          <a:prstGeom prst="roundRect">
            <a:avLst/>
          </a:prstGeom>
          <a:solidFill>
            <a:schemeClr val="bg1"/>
          </a:solidFill>
          <a:ln>
            <a:solidFill>
              <a:srgbClr val="82C041"/>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1200" dirty="0">
                <a:solidFill>
                  <a:srgbClr val="82C041"/>
                </a:solidFill>
                <a:latin typeface="Arial" panose="020B0604020202020204" pitchFamily="34" charset="0"/>
                <a:cs typeface="Arial" panose="020B0604020202020204" pitchFamily="34" charset="0"/>
              </a:rPr>
              <a:t>Хагас өнчин хүүхдийн тоо</a:t>
            </a:r>
          </a:p>
        </p:txBody>
      </p:sp>
      <p:sp>
        <p:nvSpPr>
          <p:cNvPr id="25" name="Rectangle: Rounded Corners 24">
            <a:extLst>
              <a:ext uri="{FF2B5EF4-FFF2-40B4-BE49-F238E27FC236}">
                <a16:creationId xmlns="" xmlns:a16="http://schemas.microsoft.com/office/drawing/2014/main" id="{DD9E70EE-0AFE-4E92-9BFB-167C2A361A3D}"/>
              </a:ext>
            </a:extLst>
          </p:cNvPr>
          <p:cNvSpPr/>
          <p:nvPr/>
        </p:nvSpPr>
        <p:spPr>
          <a:xfrm>
            <a:off x="1131575" y="2849013"/>
            <a:ext cx="3600000" cy="216000"/>
          </a:xfrm>
          <a:prstGeom prst="roundRect">
            <a:avLst/>
          </a:prstGeom>
          <a:solidFill>
            <a:schemeClr val="bg1"/>
          </a:solidFill>
          <a:ln>
            <a:solidFill>
              <a:srgbClr val="54BA8B"/>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1200" dirty="0">
                <a:solidFill>
                  <a:srgbClr val="54BA8B"/>
                </a:solidFill>
                <a:latin typeface="Arial" panose="020B0604020202020204" pitchFamily="34" charset="0"/>
                <a:cs typeface="Arial" panose="020B0604020202020204" pitchFamily="34" charset="0"/>
              </a:rPr>
              <a:t>Өрх үүсгэн ганц биеэр амьдардаг өндөр настан</a:t>
            </a:r>
          </a:p>
        </p:txBody>
      </p:sp>
      <p:pic>
        <p:nvPicPr>
          <p:cNvPr id="26" name="Picture 2" descr="C:\Users\khorolmaa.NSO\Desktop\info-2017.jpg">
            <a:extLst>
              <a:ext uri="{FF2B5EF4-FFF2-40B4-BE49-F238E27FC236}">
                <a16:creationId xmlns="" xmlns:a16="http://schemas.microsoft.com/office/drawing/2014/main" id="{7C3CA91B-BBDE-479A-B27D-D53AD024B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85" t="68566" r="83553" b="14973"/>
          <a:stretch/>
        </p:blipFill>
        <p:spPr bwMode="auto">
          <a:xfrm>
            <a:off x="562729" y="2525781"/>
            <a:ext cx="346912" cy="576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horolmaa.NSO\Desktop\info-2017.jpg">
            <a:extLst>
              <a:ext uri="{FF2B5EF4-FFF2-40B4-BE49-F238E27FC236}">
                <a16:creationId xmlns="" xmlns:a16="http://schemas.microsoft.com/office/drawing/2014/main" id="{4C780D44-089E-4794-98E5-3707D0A291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2" t="22059" r="81784" b="61480"/>
          <a:stretch/>
        </p:blipFill>
        <p:spPr bwMode="auto">
          <a:xfrm>
            <a:off x="537656" y="696778"/>
            <a:ext cx="432725" cy="57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khorolmaa.NSO\Desktop\info-2017.jpg">
            <a:extLst>
              <a:ext uri="{FF2B5EF4-FFF2-40B4-BE49-F238E27FC236}">
                <a16:creationId xmlns="" xmlns:a16="http://schemas.microsoft.com/office/drawing/2014/main" id="{B4AC5A45-BB70-43B7-834F-008ADAB230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5" t="40215" r="82840" b="48551"/>
          <a:stretch/>
        </p:blipFill>
        <p:spPr bwMode="auto">
          <a:xfrm>
            <a:off x="471157" y="1384267"/>
            <a:ext cx="5300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horolmaa.NSO\Desktop\info-2017.jpg">
            <a:extLst>
              <a:ext uri="{FF2B5EF4-FFF2-40B4-BE49-F238E27FC236}">
                <a16:creationId xmlns="" xmlns:a16="http://schemas.microsoft.com/office/drawing/2014/main" id="{B38361C0-8449-4D65-B612-5347DE6BC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5" t="52715" r="80899" b="31715"/>
          <a:stretch/>
        </p:blipFill>
        <p:spPr bwMode="auto">
          <a:xfrm>
            <a:off x="484610" y="1934420"/>
            <a:ext cx="503245" cy="5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 xmlns:a16="http://schemas.microsoft.com/office/drawing/2014/main" id="{E0CF3DDD-1CD3-4517-87A5-F0C8EFFAC411}"/>
              </a:ext>
            </a:extLst>
          </p:cNvPr>
          <p:cNvSpPr/>
          <p:nvPr/>
        </p:nvSpPr>
        <p:spPr>
          <a:xfrm rot="16200000">
            <a:off x="-884191" y="1750035"/>
            <a:ext cx="2412000" cy="21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mn-MN" sz="1400" dirty="0">
                <a:solidFill>
                  <a:schemeClr val="bg1"/>
                </a:solidFill>
                <a:latin typeface="Arial" panose="020B0604020202020204" pitchFamily="34" charset="0"/>
                <a:cs typeface="Arial" panose="020B0604020202020204" pitchFamily="34" charset="0"/>
              </a:rPr>
              <a:t>Нийгмийн зарим үзүүлэлт</a:t>
            </a:r>
          </a:p>
        </p:txBody>
      </p:sp>
      <p:sp>
        <p:nvSpPr>
          <p:cNvPr id="3" name="Arrow: Down 2">
            <a:extLst>
              <a:ext uri="{FF2B5EF4-FFF2-40B4-BE49-F238E27FC236}">
                <a16:creationId xmlns="" xmlns:a16="http://schemas.microsoft.com/office/drawing/2014/main" id="{C50F08CC-35B6-4A7F-956F-EE286346EAF5}"/>
              </a:ext>
            </a:extLst>
          </p:cNvPr>
          <p:cNvSpPr/>
          <p:nvPr/>
        </p:nvSpPr>
        <p:spPr>
          <a:xfrm>
            <a:off x="3689531" y="698185"/>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mn-MN"/>
          </a:p>
        </p:txBody>
      </p:sp>
      <p:sp>
        <p:nvSpPr>
          <p:cNvPr id="33" name="Arrow: Down 32">
            <a:extLst>
              <a:ext uri="{FF2B5EF4-FFF2-40B4-BE49-F238E27FC236}">
                <a16:creationId xmlns="" xmlns:a16="http://schemas.microsoft.com/office/drawing/2014/main" id="{788E68E8-E907-4193-A04E-5AAFB2E2B31D}"/>
              </a:ext>
            </a:extLst>
          </p:cNvPr>
          <p:cNvSpPr/>
          <p:nvPr/>
        </p:nvSpPr>
        <p:spPr>
          <a:xfrm rot="10800000">
            <a:off x="3689531" y="2519959"/>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mn-MN"/>
          </a:p>
        </p:txBody>
      </p:sp>
      <p:grpSp>
        <p:nvGrpSpPr>
          <p:cNvPr id="41" name="Group 40">
            <a:extLst>
              <a:ext uri="{FF2B5EF4-FFF2-40B4-BE49-F238E27FC236}">
                <a16:creationId xmlns="" xmlns:a16="http://schemas.microsoft.com/office/drawing/2014/main" id="{34465BAB-A156-42F4-B598-3A219F202FE1}"/>
              </a:ext>
            </a:extLst>
          </p:cNvPr>
          <p:cNvGrpSpPr/>
          <p:nvPr/>
        </p:nvGrpSpPr>
        <p:grpSpPr>
          <a:xfrm>
            <a:off x="359227" y="69171"/>
            <a:ext cx="4520758" cy="215444"/>
            <a:chOff x="359227" y="69171"/>
            <a:chExt cx="4520758" cy="215444"/>
          </a:xfrm>
        </p:grpSpPr>
        <p:cxnSp>
          <p:nvCxnSpPr>
            <p:cNvPr id="43" name="Straight Connector 42">
              <a:extLst>
                <a:ext uri="{FF2B5EF4-FFF2-40B4-BE49-F238E27FC236}">
                  <a16:creationId xmlns="" xmlns:a16="http://schemas.microsoft.com/office/drawing/2014/main" id="{7AA00AA1-4B93-4276-B2E5-F41F73EA1685}"/>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A39705EF-A8BD-4F3A-8409-48270D2E5B9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45" name="Group 44">
            <a:extLst>
              <a:ext uri="{FF2B5EF4-FFF2-40B4-BE49-F238E27FC236}">
                <a16:creationId xmlns="" xmlns:a16="http://schemas.microsoft.com/office/drawing/2014/main" id="{19D75934-A058-4D76-9D41-8BFBBCAC3659}"/>
              </a:ext>
            </a:extLst>
          </p:cNvPr>
          <p:cNvGrpSpPr/>
          <p:nvPr/>
        </p:nvGrpSpPr>
        <p:grpSpPr>
          <a:xfrm>
            <a:off x="159174" y="3181417"/>
            <a:ext cx="4778477" cy="180000"/>
            <a:chOff x="159171" y="3181417"/>
            <a:chExt cx="4778477" cy="180000"/>
          </a:xfrm>
        </p:grpSpPr>
        <p:sp>
          <p:nvSpPr>
            <p:cNvPr id="46" name="Rectangle: Rounded Corners 45">
              <a:extLst>
                <a:ext uri="{FF2B5EF4-FFF2-40B4-BE49-F238E27FC236}">
                  <a16:creationId xmlns="" xmlns:a16="http://schemas.microsoft.com/office/drawing/2014/main" id="{57A7458D-AF5D-4830-BA8A-529EC1990BC9}"/>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 xmlns:a16="http://schemas.microsoft.com/office/drawing/2014/main" id="{E9988FCA-EE5A-4E28-8459-41EAC493CF74}"/>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AB8D970A-7AD5-4F4F-8090-43D948F0A8EF}"/>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5" name="Arrow: Down 2">
            <a:extLst>
              <a:ext uri="{FF2B5EF4-FFF2-40B4-BE49-F238E27FC236}">
                <a16:creationId xmlns="" xmlns:a16="http://schemas.microsoft.com/office/drawing/2014/main" id="{C50F08CC-35B6-4A7F-956F-EE286346EAF5}"/>
              </a:ext>
            </a:extLst>
          </p:cNvPr>
          <p:cNvSpPr/>
          <p:nvPr/>
        </p:nvSpPr>
        <p:spPr>
          <a:xfrm>
            <a:off x="3687980" y="1305802"/>
            <a:ext cx="216001" cy="30341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mn-MN"/>
          </a:p>
        </p:txBody>
      </p:sp>
      <p:sp>
        <p:nvSpPr>
          <p:cNvPr id="36" name="Arrow: Down 2">
            <a:extLst>
              <a:ext uri="{FF2B5EF4-FFF2-40B4-BE49-F238E27FC236}">
                <a16:creationId xmlns="" xmlns:a16="http://schemas.microsoft.com/office/drawing/2014/main" id="{C50F08CC-35B6-4A7F-956F-EE286346EAF5}"/>
              </a:ext>
            </a:extLst>
          </p:cNvPr>
          <p:cNvSpPr/>
          <p:nvPr/>
        </p:nvSpPr>
        <p:spPr>
          <a:xfrm rot="10800000">
            <a:off x="3687981" y="1876492"/>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mn-MN"/>
          </a:p>
        </p:txBody>
      </p:sp>
      <p:pic>
        <p:nvPicPr>
          <p:cNvPr id="37" name="Picture 36"/>
          <p:cNvPicPr>
            <a:picLocks noChangeAspect="1"/>
          </p:cNvPicPr>
          <p:nvPr/>
        </p:nvPicPr>
        <p:blipFill>
          <a:blip r:embed="rId3"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405929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32" y="0"/>
            <a:ext cx="4271963" cy="397673"/>
          </a:xfrm>
        </p:spPr>
        <p:txBody>
          <a:bodyPr>
            <a:normAutofit fontScale="90000"/>
          </a:bodyPr>
          <a:lstStyle/>
          <a:p>
            <a:r>
              <a:rPr lang="mn-MN" sz="1000" b="1" dirty="0" smtClean="0">
                <a:latin typeface="Arial Mon" panose="020B0604020202020204" pitchFamily="34" charset="0"/>
              </a:rPr>
              <a:t/>
            </a:r>
            <a:br>
              <a:rPr lang="mn-MN" sz="1000" b="1" dirty="0" smtClean="0">
                <a:latin typeface="Arial Mon" panose="020B0604020202020204" pitchFamily="34" charset="0"/>
              </a:rPr>
            </a:br>
            <a:r>
              <a:rPr lang="mn-MN" sz="1000" b="1" dirty="0">
                <a:latin typeface="Arial Mon" panose="020B0604020202020204" pitchFamily="34" charset="0"/>
              </a:rPr>
              <a:t/>
            </a:r>
            <a:br>
              <a:rPr lang="mn-MN" sz="1000" b="1" dirty="0">
                <a:latin typeface="Arial Mon" panose="020B0604020202020204" pitchFamily="34" charset="0"/>
              </a:rPr>
            </a:br>
            <a:r>
              <a:rPr lang="mn-MN" sz="1000" b="1" dirty="0" smtClean="0">
                <a:latin typeface="Arial Mon" panose="020B0604020202020204" pitchFamily="34" charset="0"/>
              </a:rPr>
              <a:t/>
            </a:r>
            <a:br>
              <a:rPr lang="mn-MN" sz="1000" b="1" dirty="0" smtClean="0">
                <a:latin typeface="Arial Mon" panose="020B0604020202020204" pitchFamily="34" charset="0"/>
              </a:rPr>
            </a:br>
            <a:r>
              <a:rPr lang="mn-MN" sz="1000" b="1" dirty="0">
                <a:latin typeface="Arial Mon" panose="020B0604020202020204" pitchFamily="34" charset="0"/>
              </a:rPr>
              <a:t/>
            </a:r>
            <a:br>
              <a:rPr lang="mn-MN" sz="1000" b="1" dirty="0">
                <a:latin typeface="Arial Mon" panose="020B0604020202020204" pitchFamily="34" charset="0"/>
              </a:rPr>
            </a:br>
            <a:r>
              <a:rPr lang="mn-MN" sz="1000" b="1" dirty="0" smtClean="0">
                <a:latin typeface="Arial Mon" panose="020B0604020202020204" pitchFamily="34" charset="0"/>
              </a:rPr>
              <a:t/>
            </a:r>
            <a:br>
              <a:rPr lang="mn-MN" sz="1000" b="1" dirty="0" smtClean="0">
                <a:latin typeface="Arial Mon" panose="020B0604020202020204" pitchFamily="34" charset="0"/>
              </a:rPr>
            </a:br>
            <a:r>
              <a:rPr lang="en-US" sz="1000" b="1" dirty="0" smtClean="0">
                <a:latin typeface="Arial Mon" panose="020B0604020202020204" pitchFamily="34" charset="0"/>
              </a:rPr>
              <a:t>                      </a:t>
            </a:r>
            <a:endParaRPr lang="en-US" sz="900" b="1" dirty="0">
              <a:latin typeface="Arial Mon" panose="020B0604020202020204" pitchFamily="34" charset="0"/>
            </a:endParaRPr>
          </a:p>
        </p:txBody>
      </p:sp>
      <p:sp>
        <p:nvSpPr>
          <p:cNvPr id="5" name="Rectangle 4"/>
          <p:cNvSpPr/>
          <p:nvPr/>
        </p:nvSpPr>
        <p:spPr>
          <a:xfrm>
            <a:off x="-248236" y="2504860"/>
            <a:ext cx="2476500" cy="253980"/>
          </a:xfrm>
          <a:prstGeom prst="rect">
            <a:avLst/>
          </a:prstGeom>
        </p:spPr>
        <p:txBody>
          <a:bodyPr>
            <a:spAutoFit/>
          </a:bodyPr>
          <a:lstStyle/>
          <a:p>
            <a:pPr marL="685800" marR="0" algn="just">
              <a:lnSpc>
                <a:spcPct val="150000"/>
              </a:lnSpc>
              <a:spcBef>
                <a:spcPts val="0"/>
              </a:spcBef>
              <a:spcAft>
                <a:spcPts val="800"/>
              </a:spcAft>
            </a:pPr>
            <a:r>
              <a:rPr lang="en-US" sz="800" b="1" dirty="0" smtClean="0">
                <a:latin typeface="Arial Mon" panose="020B0604020202020204" pitchFamily="34" charset="0"/>
                <a:ea typeface="Times New Roman" panose="02020603050405020304" pitchFamily="18" charset="0"/>
                <a:cs typeface="Times New Roman" panose="02020603050405020304" pitchFamily="18" charset="0"/>
              </a:rPr>
              <a:t>I.</a:t>
            </a:r>
            <a:r>
              <a:rPr lang="mn-MN" sz="800" b="1" dirty="0">
                <a:latin typeface="Arial Mon" panose="020B0604020202020204" pitchFamily="34" charset="0"/>
                <a:ea typeface="Times New Roman" panose="02020603050405020304" pitchFamily="18" charset="0"/>
                <a:cs typeface="Times New Roman" panose="02020603050405020304" pitchFamily="18" charset="0"/>
              </a:rPr>
              <a:t>Хүн амын тоо</a:t>
            </a:r>
            <a:endParaRPr lang="en-US" sz="800" dirty="0">
              <a:latin typeface="Arial Mon" panose="020B0604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90732" y="2643359"/>
            <a:ext cx="4454770" cy="646331"/>
          </a:xfrm>
          <a:prstGeom prst="rect">
            <a:avLst/>
          </a:prstGeom>
        </p:spPr>
        <p:txBody>
          <a:bodyPr wrap="square">
            <a:spAutoFit/>
          </a:bodyPr>
          <a:lstStyle/>
          <a:p>
            <a:pPr indent="457200" algn="just">
              <a:lnSpc>
                <a:spcPct val="150000"/>
              </a:lnSpc>
              <a:spcAft>
                <a:spcPts val="1000"/>
              </a:spcAft>
            </a:pPr>
            <a:r>
              <a:rPr lang="mn-MN" sz="800" dirty="0" smtClean="0">
                <a:latin typeface="Arial" panose="020B0604020202020204" pitchFamily="34" charset="0"/>
                <a:ea typeface="Times New Roman" panose="02020603050405020304" pitchFamily="18" charset="0"/>
                <a:cs typeface="Arial" panose="020B0604020202020204" pitchFamily="34" charset="0"/>
              </a:rPr>
              <a:t>201</a:t>
            </a:r>
            <a:r>
              <a:rPr lang="en-US" sz="800" dirty="0" smtClean="0">
                <a:latin typeface="Arial" panose="020B0604020202020204" pitchFamily="34" charset="0"/>
                <a:ea typeface="Times New Roman" panose="02020603050405020304" pitchFamily="18" charset="0"/>
                <a:cs typeface="Arial" panose="020B0604020202020204" pitchFamily="34" charset="0"/>
              </a:rPr>
              <a:t>8</a:t>
            </a:r>
            <a:r>
              <a:rPr lang="mn-MN" sz="800" dirty="0" smtClean="0">
                <a:latin typeface="Arial" panose="020B0604020202020204" pitchFamily="34" charset="0"/>
                <a:ea typeface="Times New Roman" panose="02020603050405020304" pitchFamily="18" charset="0"/>
                <a:cs typeface="Arial" panose="020B0604020202020204" pitchFamily="34" charset="0"/>
              </a:rPr>
              <a:t> </a:t>
            </a:r>
            <a:r>
              <a:rPr lang="mn-MN" sz="800" dirty="0">
                <a:latin typeface="Arial" panose="020B0604020202020204" pitchFamily="34" charset="0"/>
                <a:ea typeface="Times New Roman" panose="02020603050405020304" pitchFamily="18" charset="0"/>
                <a:cs typeface="Arial" panose="020B0604020202020204" pitchFamily="34" charset="0"/>
              </a:rPr>
              <a:t>оны жилийн эцсийн байдлаар </a:t>
            </a:r>
            <a:r>
              <a:rPr lang="mn-MN" sz="800" dirty="0" smtClean="0">
                <a:latin typeface="Arial" panose="020B0604020202020204" pitchFamily="34" charset="0"/>
                <a:ea typeface="Times New Roman" panose="02020603050405020304" pitchFamily="18" charset="0"/>
                <a:cs typeface="Arial" panose="020B0604020202020204" pitchFamily="34" charset="0"/>
              </a:rPr>
              <a:t>Эрдэнэдалай  </a:t>
            </a:r>
            <a:r>
              <a:rPr lang="mn-MN" sz="800" dirty="0">
                <a:latin typeface="Arial" panose="020B0604020202020204" pitchFamily="34" charset="0"/>
                <a:ea typeface="Times New Roman" panose="02020603050405020304" pitchFamily="18" charset="0"/>
                <a:cs typeface="Arial" panose="020B0604020202020204" pitchFamily="34" charset="0"/>
              </a:rPr>
              <a:t>сумын хүн амын тоо </a:t>
            </a:r>
            <a:r>
              <a:rPr lang="mn-MN" sz="800" dirty="0" smtClean="0">
                <a:latin typeface="Arial" panose="020B0604020202020204" pitchFamily="34" charset="0"/>
                <a:ea typeface="Times New Roman" panose="02020603050405020304" pitchFamily="18" charset="0"/>
                <a:cs typeface="Arial" panose="020B0604020202020204" pitchFamily="34" charset="0"/>
              </a:rPr>
              <a:t>5847 </a:t>
            </a:r>
            <a:r>
              <a:rPr lang="mn-MN" sz="800" dirty="0">
                <a:latin typeface="Arial" panose="020B0604020202020204" pitchFamily="34" charset="0"/>
                <a:ea typeface="Times New Roman" panose="02020603050405020304" pitchFamily="18" charset="0"/>
                <a:cs typeface="Arial" panose="020B0604020202020204" pitchFamily="34" charset="0"/>
              </a:rPr>
              <a:t>болж өмнөх оноос </a:t>
            </a:r>
            <a:r>
              <a:rPr lang="mn-MN" sz="800" dirty="0" smtClean="0">
                <a:latin typeface="Arial" panose="020B0604020202020204" pitchFamily="34" charset="0"/>
                <a:ea typeface="Times New Roman" panose="02020603050405020304" pitchFamily="18" charset="0"/>
                <a:cs typeface="Arial" panose="020B0604020202020204" pitchFamily="34" charset="0"/>
              </a:rPr>
              <a:t>11</a:t>
            </a:r>
            <a:r>
              <a:rPr lang="en-US" sz="800" dirty="0" smtClean="0">
                <a:latin typeface="Arial" panose="020B0604020202020204" pitchFamily="34" charset="0"/>
                <a:ea typeface="Times New Roman" panose="02020603050405020304" pitchFamily="18" charset="0"/>
                <a:cs typeface="Arial" panose="020B0604020202020204" pitchFamily="34" charset="0"/>
              </a:rPr>
              <a:t>7</a:t>
            </a:r>
            <a:r>
              <a:rPr lang="mn-MN" sz="800" dirty="0" smtClean="0">
                <a:latin typeface="Arial" panose="020B0604020202020204" pitchFamily="34" charset="0"/>
                <a:ea typeface="Times New Roman" panose="02020603050405020304" pitchFamily="18" charset="0"/>
                <a:cs typeface="Arial" panose="020B0604020202020204" pitchFamily="34" charset="0"/>
              </a:rPr>
              <a:t> </a:t>
            </a:r>
            <a:r>
              <a:rPr lang="mn-MN" sz="800" dirty="0">
                <a:latin typeface="Arial" panose="020B0604020202020204" pitchFamily="34" charset="0"/>
                <a:ea typeface="Times New Roman" panose="02020603050405020304" pitchFamily="18" charset="0"/>
                <a:cs typeface="Arial" panose="020B0604020202020204" pitchFamily="34" charset="0"/>
              </a:rPr>
              <a:t>хүнээр буюу </a:t>
            </a:r>
            <a:r>
              <a:rPr lang="mn-MN" sz="800" dirty="0" smtClean="0">
                <a:latin typeface="Arial" panose="020B0604020202020204" pitchFamily="34" charset="0"/>
                <a:ea typeface="Times New Roman" panose="02020603050405020304" pitchFamily="18" charset="0"/>
                <a:cs typeface="Arial" panose="020B0604020202020204" pitchFamily="34" charset="0"/>
              </a:rPr>
              <a:t>2.04 </a:t>
            </a:r>
            <a:r>
              <a:rPr lang="mn-MN" sz="800" dirty="0">
                <a:latin typeface="Arial" panose="020B0604020202020204" pitchFamily="34" charset="0"/>
                <a:ea typeface="Times New Roman" panose="02020603050405020304" pitchFamily="18" charset="0"/>
                <a:cs typeface="Arial" panose="020B0604020202020204" pitchFamily="34" charset="0"/>
              </a:rPr>
              <a:t>хувиар өссөн байна. Аймгийн нийт хүн амын </a:t>
            </a:r>
            <a:r>
              <a:rPr lang="mn-MN" sz="800" dirty="0" smtClean="0">
                <a:latin typeface="Arial" panose="020B0604020202020204" pitchFamily="34" charset="0"/>
                <a:ea typeface="Times New Roman" panose="02020603050405020304" pitchFamily="18" charset="0"/>
                <a:cs typeface="Arial" panose="020B0604020202020204" pitchFamily="34" charset="0"/>
              </a:rPr>
              <a:t>1</a:t>
            </a:r>
            <a:r>
              <a:rPr lang="en-US" sz="800" dirty="0" smtClean="0">
                <a:latin typeface="Arial" panose="020B0604020202020204" pitchFamily="34" charset="0"/>
                <a:ea typeface="Times New Roman" panose="02020603050405020304" pitchFamily="18" charset="0"/>
                <a:cs typeface="Arial" panose="020B0604020202020204" pitchFamily="34" charset="0"/>
              </a:rPr>
              <a:t>2</a:t>
            </a:r>
            <a:r>
              <a:rPr lang="mn-MN" sz="800" dirty="0" smtClean="0">
                <a:latin typeface="Arial" panose="020B0604020202020204" pitchFamily="34" charset="0"/>
                <a:ea typeface="Times New Roman" panose="02020603050405020304" pitchFamily="18" charset="0"/>
                <a:cs typeface="Arial" panose="020B0604020202020204" pitchFamily="34" charset="0"/>
              </a:rPr>
              <a:t>.49 </a:t>
            </a:r>
            <a:r>
              <a:rPr lang="mn-MN" sz="800" dirty="0">
                <a:latin typeface="Arial" panose="020B0604020202020204" pitchFamily="34" charset="0"/>
                <a:ea typeface="Times New Roman" panose="02020603050405020304" pitchFamily="18" charset="0"/>
                <a:cs typeface="Arial" panose="020B0604020202020204" pitchFamily="34" charset="0"/>
              </a:rPr>
              <a:t>хувийг эзэлж байна.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74628980"/>
              </p:ext>
            </p:extLst>
          </p:nvPr>
        </p:nvGraphicFramePr>
        <p:xfrm>
          <a:off x="312737" y="334731"/>
          <a:ext cx="4271962" cy="217646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 xmlns:a16="http://schemas.microsoft.com/office/drawing/2014/main" id="{29832590-F6BE-44BF-B89E-7A36F3AAC638}"/>
              </a:ext>
            </a:extLst>
          </p:cNvPr>
          <p:cNvGrpSpPr/>
          <p:nvPr/>
        </p:nvGrpSpPr>
        <p:grpSpPr>
          <a:xfrm>
            <a:off x="290732" y="88509"/>
            <a:ext cx="4517294" cy="215444"/>
            <a:chOff x="359227" y="69171"/>
            <a:chExt cx="4517294" cy="215444"/>
          </a:xfrm>
        </p:grpSpPr>
        <p:cxnSp>
          <p:nvCxnSpPr>
            <p:cNvPr id="9" name="Straight Connector 8">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pic>
        <p:nvPicPr>
          <p:cNvPr id="11" name="Picture 10"/>
          <p:cNvPicPr>
            <a:picLocks noChangeAspect="1"/>
          </p:cNvPicPr>
          <p:nvPr/>
        </p:nvPicPr>
        <p:blipFill>
          <a:blip r:embed="rId3"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2683418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48517" y="175683"/>
            <a:ext cx="3278696" cy="8475"/>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609892" y="69171"/>
            <a:ext cx="1266630" cy="215431"/>
          </a:xfrm>
          <a:prstGeom prst="rect">
            <a:avLst/>
          </a:prstGeom>
          <a:noFill/>
        </p:spPr>
        <p:txBody>
          <a:bodyPr wrap="square" lIns="91425" tIns="45714" rIns="91425" bIns="45714" rtlCol="0">
            <a:spAutoFit/>
          </a:bodyPr>
          <a:lstStyle/>
          <a:p>
            <a:r>
              <a:rPr lang="mn-MN" sz="800" dirty="0" smtClean="0">
                <a:solidFill>
                  <a:srgbClr val="002060"/>
                </a:solidFill>
                <a:latin typeface="Arial" panose="020B0604020202020204" pitchFamily="34" charset="0"/>
                <a:cs typeface="Arial" panose="020B0604020202020204" pitchFamily="34" charset="0"/>
              </a:rPr>
              <a:t>БОЛОВСРОЛ-201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 он</a:t>
            </a:r>
            <a:endParaRPr lang="mn-MN" sz="800" dirty="0">
              <a:solidFill>
                <a:srgbClr val="00206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5BBB5EA2-BE57-4F2D-9AB0-EBFFA3D529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48" t="64948" r="59109" b="30338"/>
          <a:stretch/>
        </p:blipFill>
        <p:spPr>
          <a:xfrm>
            <a:off x="2213232" y="870671"/>
            <a:ext cx="466513" cy="432000"/>
          </a:xfrm>
          <a:prstGeom prst="rect">
            <a:avLst/>
          </a:prstGeom>
        </p:spPr>
      </p:pic>
      <p:pic>
        <p:nvPicPr>
          <p:cNvPr id="11" name="Picture 10">
            <a:extLst>
              <a:ext uri="{FF2B5EF4-FFF2-40B4-BE49-F238E27FC236}">
                <a16:creationId xmlns="" xmlns:a16="http://schemas.microsoft.com/office/drawing/2014/main" id="{4A4AEDD8-EE99-4581-8DD2-842FFED5EA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81" t="56965" r="59760" b="37830"/>
          <a:stretch/>
        </p:blipFill>
        <p:spPr>
          <a:xfrm>
            <a:off x="441620" y="337367"/>
            <a:ext cx="358955" cy="360000"/>
          </a:xfrm>
          <a:prstGeom prst="rect">
            <a:avLst/>
          </a:prstGeom>
        </p:spPr>
      </p:pic>
      <p:pic>
        <p:nvPicPr>
          <p:cNvPr id="15" name="Picture 14">
            <a:extLst>
              <a:ext uri="{FF2B5EF4-FFF2-40B4-BE49-F238E27FC236}">
                <a16:creationId xmlns="" xmlns:a16="http://schemas.microsoft.com/office/drawing/2014/main" id="{D9145303-EE96-4AC5-8D50-1ED884D53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328" y="337367"/>
            <a:ext cx="1135108" cy="828000"/>
          </a:xfrm>
          <a:prstGeom prst="rect">
            <a:avLst/>
          </a:prstGeom>
        </p:spPr>
      </p:pic>
      <p:sp>
        <p:nvSpPr>
          <p:cNvPr id="20" name="TextBox 19">
            <a:extLst>
              <a:ext uri="{FF2B5EF4-FFF2-40B4-BE49-F238E27FC236}">
                <a16:creationId xmlns="" xmlns:a16="http://schemas.microsoft.com/office/drawing/2014/main" id="{A690A178-9320-4F0C-962B-B48409144BA8}"/>
              </a:ext>
            </a:extLst>
          </p:cNvPr>
          <p:cNvSpPr txBox="1"/>
          <p:nvPr/>
        </p:nvSpPr>
        <p:spPr>
          <a:xfrm>
            <a:off x="882972" y="347223"/>
            <a:ext cx="1844499" cy="400097"/>
          </a:xfrm>
          <a:prstGeom prst="rect">
            <a:avLst/>
          </a:prstGeom>
          <a:noFill/>
        </p:spPr>
        <p:txBody>
          <a:bodyPr wrap="square" lIns="91425" tIns="45714" rIns="91425" bIns="45714" rtlCol="0">
            <a:spAutoFit/>
          </a:bodyPr>
          <a:lstStyle/>
          <a:p>
            <a:pPr algn="just"/>
            <a:r>
              <a:rPr lang="mn-MN" sz="800" dirty="0">
                <a:solidFill>
                  <a:srgbClr val="F15A29"/>
                </a:solidFill>
                <a:latin typeface="Arial" panose="020B0604020202020204" pitchFamily="34" charset="0"/>
                <a:cs typeface="Arial" panose="020B0604020202020204" pitchFamily="34" charset="0"/>
              </a:rPr>
              <a:t>Сургуулийн өмнөх боловсролын байгууллагын үндсэн багш</a:t>
            </a:r>
            <a:r>
              <a:rPr lang="mn-MN" sz="1000" dirty="0">
                <a:solidFill>
                  <a:schemeClr val="accent1"/>
                </a:solidFill>
                <a:latin typeface="Arial" panose="020B0604020202020204" pitchFamily="34" charset="0"/>
                <a:cs typeface="Arial" panose="020B0604020202020204" pitchFamily="34" charset="0"/>
              </a:rPr>
              <a:t>  </a:t>
            </a:r>
            <a:r>
              <a:rPr lang="mn-MN" sz="1200" dirty="0" smtClean="0">
                <a:solidFill>
                  <a:srgbClr val="002060"/>
                </a:solidFill>
                <a:latin typeface="Arial" panose="020B0604020202020204" pitchFamily="34" charset="0"/>
                <a:cs typeface="Arial" panose="020B0604020202020204" pitchFamily="34" charset="0"/>
              </a:rPr>
              <a:t>12</a:t>
            </a:r>
            <a:endParaRPr lang="mn-MN" sz="14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0111F042-C7A1-428E-AB5A-56A63787F454}"/>
              </a:ext>
            </a:extLst>
          </p:cNvPr>
          <p:cNvSpPr txBox="1"/>
          <p:nvPr/>
        </p:nvSpPr>
        <p:spPr>
          <a:xfrm>
            <a:off x="357485" y="812141"/>
            <a:ext cx="1766153" cy="538597"/>
          </a:xfrm>
          <a:prstGeom prst="rect">
            <a:avLst/>
          </a:prstGeom>
          <a:noFill/>
        </p:spPr>
        <p:txBody>
          <a:bodyPr wrap="square" lIns="91425" tIns="45714" rIns="91425" bIns="45714" rtlCol="0">
            <a:spAutoFit/>
          </a:bodyPr>
          <a:lstStyle/>
          <a:p>
            <a:pPr algn="r"/>
            <a:r>
              <a:rPr lang="mn-MN" sz="800" dirty="0">
                <a:solidFill>
                  <a:srgbClr val="DA1AAF"/>
                </a:solidFill>
                <a:latin typeface="Arial" panose="020B0604020202020204" pitchFamily="34" charset="0"/>
                <a:cs typeface="Arial" panose="020B0604020202020204" pitchFamily="34" charset="0"/>
              </a:rPr>
              <a:t>Сургуулийн өмнөх боловсролын байгууллагад хамрагдсан хүүхэд</a:t>
            </a:r>
            <a:r>
              <a:rPr lang="mn-MN" sz="900" dirty="0">
                <a:solidFill>
                  <a:schemeClr val="accent1"/>
                </a:solidFill>
                <a:latin typeface="Arial" panose="020B0604020202020204" pitchFamily="34" charset="0"/>
                <a:cs typeface="Arial" panose="020B0604020202020204" pitchFamily="34" charset="0"/>
              </a:rPr>
              <a:t>     </a:t>
            </a:r>
            <a:r>
              <a:rPr lang="mn-MN" sz="1200" dirty="0" smtClean="0">
                <a:solidFill>
                  <a:srgbClr val="002060"/>
                </a:solidFill>
                <a:latin typeface="Arial" panose="020B0604020202020204" pitchFamily="34" charset="0"/>
                <a:cs typeface="Arial" panose="020B0604020202020204" pitchFamily="34" charset="0"/>
              </a:rPr>
              <a:t>436</a:t>
            </a:r>
            <a:endParaRPr lang="mn-MN" sz="14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4220990D-01A5-4972-A4F0-BF21F345DA5B}"/>
              </a:ext>
            </a:extLst>
          </p:cNvPr>
          <p:cNvSpPr txBox="1"/>
          <p:nvPr/>
        </p:nvSpPr>
        <p:spPr>
          <a:xfrm>
            <a:off x="2934726" y="347223"/>
            <a:ext cx="640603" cy="830985"/>
          </a:xfrm>
          <a:prstGeom prst="rect">
            <a:avLst/>
          </a:prstGeom>
          <a:noFill/>
        </p:spPr>
        <p:txBody>
          <a:bodyPr wrap="square" lIns="91425" tIns="45714" rIns="91425" bIns="45714"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ЕБС-ийн </a:t>
            </a:r>
            <a:r>
              <a:rPr lang="mn-MN" sz="1200" dirty="0">
                <a:solidFill>
                  <a:srgbClr val="002060"/>
                </a:solidFill>
                <a:latin typeface="Arial" panose="020B0604020202020204" pitchFamily="34" charset="0"/>
                <a:cs typeface="Arial" panose="020B0604020202020204" pitchFamily="34" charset="0"/>
              </a:rPr>
              <a:t>1</a:t>
            </a:r>
            <a:r>
              <a:rPr lang="mn-MN" sz="800" dirty="0">
                <a:solidFill>
                  <a:schemeClr val="accent1"/>
                </a:solidFill>
                <a:latin typeface="Arial" panose="020B0604020202020204" pitchFamily="34" charset="0"/>
                <a:cs typeface="Arial" panose="020B0604020202020204" pitchFamily="34" charset="0"/>
              </a:rPr>
              <a:t> дүгээр ангид элсэгчид </a:t>
            </a:r>
            <a:r>
              <a:rPr lang="mn-MN" sz="1200" dirty="0" smtClean="0">
                <a:solidFill>
                  <a:srgbClr val="002060"/>
                </a:solidFill>
                <a:latin typeface="Arial" panose="020B0604020202020204" pitchFamily="34" charset="0"/>
                <a:cs typeface="Arial" panose="020B0604020202020204" pitchFamily="34" charset="0"/>
              </a:rPr>
              <a:t>122</a:t>
            </a:r>
            <a:endParaRPr lang="mn-MN" sz="1200" dirty="0">
              <a:solidFill>
                <a:srgbClr val="002060"/>
              </a:solidFill>
              <a:latin typeface="Arial" panose="020B0604020202020204" pitchFamily="34" charset="0"/>
              <a:cs typeface="Arial" panose="020B0604020202020204" pitchFamily="34" charset="0"/>
            </a:endParaRPr>
          </a:p>
        </p:txBody>
      </p:sp>
      <p:graphicFrame>
        <p:nvGraphicFramePr>
          <p:cNvPr id="31" name="Chart 30">
            <a:extLst>
              <a:ext uri="{FF2B5EF4-FFF2-40B4-BE49-F238E27FC236}">
                <a16:creationId xmlns="" xmlns:a16="http://schemas.microsoft.com/office/drawing/2014/main" id="{A8E02690-09DB-41E1-98EA-D3C753E577F1}"/>
              </a:ext>
            </a:extLst>
          </p:cNvPr>
          <p:cNvGraphicFramePr/>
          <p:nvPr>
            <p:extLst>
              <p:ext uri="{D42A27DB-BD31-4B8C-83A1-F6EECF244321}">
                <p14:modId xmlns:p14="http://schemas.microsoft.com/office/powerpoint/2010/main" val="3900761875"/>
              </p:ext>
            </p:extLst>
          </p:nvPr>
        </p:nvGraphicFramePr>
        <p:xfrm>
          <a:off x="3141610" y="1390889"/>
          <a:ext cx="1728009" cy="1568016"/>
        </p:xfrm>
        <a:graphic>
          <a:graphicData uri="http://schemas.openxmlformats.org/drawingml/2006/chart">
            <c:chart xmlns:c="http://schemas.openxmlformats.org/drawingml/2006/chart" xmlns:r="http://schemas.openxmlformats.org/officeDocument/2006/relationships" r:id="rId5"/>
          </a:graphicData>
        </a:graphic>
      </p:graphicFrame>
      <p:pic>
        <p:nvPicPr>
          <p:cNvPr id="36" name="Picture 35">
            <a:extLst>
              <a:ext uri="{FF2B5EF4-FFF2-40B4-BE49-F238E27FC236}">
                <a16:creationId xmlns="" xmlns:a16="http://schemas.microsoft.com/office/drawing/2014/main" id="{D2C2D6D2-F04C-4060-BEE1-E86CA3F8D8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215" y="1350738"/>
            <a:ext cx="1078457" cy="720000"/>
          </a:xfrm>
          <a:prstGeom prst="rect">
            <a:avLst/>
          </a:prstGeom>
        </p:spPr>
      </p:pic>
      <p:grpSp>
        <p:nvGrpSpPr>
          <p:cNvPr id="40" name="Group 39">
            <a:extLst>
              <a:ext uri="{FF2B5EF4-FFF2-40B4-BE49-F238E27FC236}">
                <a16:creationId xmlns="" xmlns:a16="http://schemas.microsoft.com/office/drawing/2014/main" id="{DA61C652-97E7-4957-84B0-8264938A88CA}"/>
              </a:ext>
            </a:extLst>
          </p:cNvPr>
          <p:cNvGrpSpPr/>
          <p:nvPr/>
        </p:nvGrpSpPr>
        <p:grpSpPr>
          <a:xfrm>
            <a:off x="2213233" y="1983545"/>
            <a:ext cx="1109154" cy="811237"/>
            <a:chOff x="1849112" y="2022822"/>
            <a:chExt cx="1371407" cy="1337501"/>
          </a:xfrm>
        </p:grpSpPr>
        <p:pic>
          <p:nvPicPr>
            <p:cNvPr id="38" name="Picture 37">
              <a:extLst>
                <a:ext uri="{FF2B5EF4-FFF2-40B4-BE49-F238E27FC236}">
                  <a16:creationId xmlns="" xmlns:a16="http://schemas.microsoft.com/office/drawing/2014/main" id="{0B3408A1-EF0B-4B82-A6B2-6C361B45126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638" b="86436" l="6462" r="93538">
                          <a14:foregroundMark x1="52000" y1="49062" x2="52000" y2="49062"/>
                        </a14:backgroundRemoval>
                      </a14:imgEffect>
                    </a14:imgLayer>
                  </a14:imgProps>
                </a:ext>
                <a:ext uri="{28A0092B-C50C-407E-A947-70E740481C1C}">
                  <a14:useLocalDpi xmlns:a14="http://schemas.microsoft.com/office/drawing/2010/main" val="0"/>
                </a:ext>
              </a:extLst>
            </a:blip>
            <a:srcRect l="7190" t="7008" r="6490" b="14031"/>
            <a:stretch/>
          </p:blipFill>
          <p:spPr>
            <a:xfrm>
              <a:off x="1849112" y="2022822"/>
              <a:ext cx="1371407" cy="1337501"/>
            </a:xfrm>
            <a:prstGeom prst="rect">
              <a:avLst/>
            </a:prstGeom>
          </p:spPr>
        </p:pic>
        <p:sp>
          <p:nvSpPr>
            <p:cNvPr id="39" name="TextBox 38">
              <a:extLst>
                <a:ext uri="{FF2B5EF4-FFF2-40B4-BE49-F238E27FC236}">
                  <a16:creationId xmlns="" xmlns:a16="http://schemas.microsoft.com/office/drawing/2014/main" id="{0FF508BE-B15C-4904-8E44-962A3339E338}"/>
                </a:ext>
              </a:extLst>
            </p:cNvPr>
            <p:cNvSpPr txBox="1"/>
            <p:nvPr/>
          </p:nvSpPr>
          <p:spPr>
            <a:xfrm>
              <a:off x="1928533" y="2306045"/>
              <a:ext cx="545452" cy="608924"/>
            </a:xfrm>
            <a:prstGeom prst="rect">
              <a:avLst/>
            </a:prstGeom>
            <a:noFill/>
          </p:spPr>
          <p:txBody>
            <a:bodyPr wrap="none" rtlCol="0">
              <a:spAutoFit/>
            </a:bodyPr>
            <a:lstStyle/>
            <a:p>
              <a:r>
                <a:rPr lang="mn-MN" dirty="0" smtClean="0">
                  <a:solidFill>
                    <a:schemeClr val="bg1"/>
                  </a:solidFill>
                  <a:latin typeface="Arial" panose="020B0604020202020204" pitchFamily="34" charset="0"/>
                  <a:cs typeface="Arial" panose="020B0604020202020204" pitchFamily="34" charset="0"/>
                </a:rPr>
                <a:t>58</a:t>
              </a:r>
              <a:endParaRPr lang="mn-MN"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 xmlns:a16="http://schemas.microsoft.com/office/drawing/2014/main" id="{2CC810C0-2D23-40C9-9E46-82ED325A0A52}"/>
                </a:ext>
              </a:extLst>
            </p:cNvPr>
            <p:cNvSpPr txBox="1"/>
            <p:nvPr/>
          </p:nvSpPr>
          <p:spPr>
            <a:xfrm>
              <a:off x="1916908" y="2832823"/>
              <a:ext cx="1093493" cy="400110"/>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cs typeface="Arial" panose="020B0604020202020204" pitchFamily="34" charset="0"/>
                </a:rPr>
                <a:t>ЕБС-ийн үндсэн багш</a:t>
              </a:r>
              <a:endParaRPr lang="mn-MN" sz="1000" dirty="0">
                <a:solidFill>
                  <a:srgbClr val="002060"/>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 xmlns:a16="http://schemas.microsoft.com/office/drawing/2014/main" id="{78CA7188-3289-4980-BEA3-2FCAC6EE4080}"/>
              </a:ext>
            </a:extLst>
          </p:cNvPr>
          <p:cNvGrpSpPr/>
          <p:nvPr/>
        </p:nvGrpSpPr>
        <p:grpSpPr>
          <a:xfrm>
            <a:off x="159174" y="3181417"/>
            <a:ext cx="4778477" cy="180000"/>
            <a:chOff x="159171" y="3181417"/>
            <a:chExt cx="4778477" cy="180000"/>
          </a:xfrm>
        </p:grpSpPr>
        <p:sp>
          <p:nvSpPr>
            <p:cNvPr id="25" name="Rectangle: Rounded Corners 24">
              <a:extLst>
                <a:ext uri="{FF2B5EF4-FFF2-40B4-BE49-F238E27FC236}">
                  <a16:creationId xmlns="" xmlns:a16="http://schemas.microsoft.com/office/drawing/2014/main" id="{EE36F2F1-AAC7-4A3B-8E41-770D6300D99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rgbClr val="002060"/>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 xmlns:a16="http://schemas.microsoft.com/office/drawing/2014/main" id="{2B35330D-950A-40B4-841C-45AED5EE0BB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E513EA57-F275-4E5E-B0EF-73E0AFF9D4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68729" t="27549" r="6067" b="16266"/>
          <a:stretch/>
        </p:blipFill>
        <p:spPr>
          <a:xfrm>
            <a:off x="335051" y="2203355"/>
            <a:ext cx="746697" cy="720001"/>
          </a:xfrm>
          <a:prstGeom prst="rect">
            <a:avLst/>
          </a:prstGeom>
        </p:spPr>
      </p:pic>
      <p:sp>
        <p:nvSpPr>
          <p:cNvPr id="3" name="Rectangle 2"/>
          <p:cNvSpPr/>
          <p:nvPr/>
        </p:nvSpPr>
        <p:spPr>
          <a:xfrm>
            <a:off x="1049247" y="2203355"/>
            <a:ext cx="751418" cy="215444"/>
          </a:xfrm>
          <a:prstGeom prst="rect">
            <a:avLst/>
          </a:prstGeom>
        </p:spPr>
        <p:txBody>
          <a:bodyPr wrap="square">
            <a:spAutoFit/>
          </a:bodyPr>
          <a:lstStyle/>
          <a:p>
            <a:r>
              <a:rPr lang="mn-MN" sz="800" b="1" dirty="0">
                <a:solidFill>
                  <a:srgbClr val="FF0000"/>
                </a:solidFill>
                <a:latin typeface="Arial" panose="020B0604020202020204" pitchFamily="34" charset="0"/>
                <a:ea typeface="Times New Roman" panose="02020603050405020304" pitchFamily="18" charset="0"/>
              </a:rPr>
              <a:t>Гэмт хэрэг</a:t>
            </a:r>
            <a:endParaRPr lang="en-US" sz="800" dirty="0">
              <a:solidFill>
                <a:srgbClr val="FF0000"/>
              </a:solidFill>
            </a:endParaRPr>
          </a:p>
        </p:txBody>
      </p:sp>
      <p:sp>
        <p:nvSpPr>
          <p:cNvPr id="5" name="Rectangle 4"/>
          <p:cNvSpPr/>
          <p:nvPr/>
        </p:nvSpPr>
        <p:spPr>
          <a:xfrm>
            <a:off x="1281393" y="2404852"/>
            <a:ext cx="338496" cy="246221"/>
          </a:xfrm>
          <a:prstGeom prst="rect">
            <a:avLst/>
          </a:prstGeom>
        </p:spPr>
        <p:txBody>
          <a:bodyPr wrap="square">
            <a:spAutoFit/>
          </a:bodyPr>
          <a:lstStyle/>
          <a:p>
            <a:r>
              <a:rPr lang="mn-MN" sz="1000" b="1" dirty="0" smtClean="0">
                <a:latin typeface="Arial" panose="020B0604020202020204" pitchFamily="34" charset="0"/>
                <a:ea typeface="Times New Roman" panose="02020603050405020304" pitchFamily="18" charset="0"/>
              </a:rPr>
              <a:t>15</a:t>
            </a:r>
            <a:endParaRPr lang="en-US" sz="1000" b="1" dirty="0"/>
          </a:p>
        </p:txBody>
      </p:sp>
      <p:sp>
        <p:nvSpPr>
          <p:cNvPr id="7" name="Rectangle 6"/>
          <p:cNvSpPr/>
          <p:nvPr/>
        </p:nvSpPr>
        <p:spPr>
          <a:xfrm>
            <a:off x="1036698" y="2613555"/>
            <a:ext cx="1141659" cy="230832"/>
          </a:xfrm>
          <a:prstGeom prst="rect">
            <a:avLst/>
          </a:prstGeom>
        </p:spPr>
        <p:txBody>
          <a:bodyPr wrap="none">
            <a:spAutoFit/>
          </a:bodyPr>
          <a:lstStyle/>
          <a:p>
            <a:r>
              <a:rPr lang="mn-MN" sz="900" b="1" dirty="0" smtClean="0">
                <a:solidFill>
                  <a:srgbClr val="FF0000"/>
                </a:solidFill>
                <a:latin typeface="Arial" panose="020B0604020202020204" pitchFamily="34" charset="0"/>
              </a:rPr>
              <a:t>Хохирол мян төг</a:t>
            </a:r>
            <a:endParaRPr lang="en-US" sz="900" dirty="0">
              <a:solidFill>
                <a:srgbClr val="FF0000"/>
              </a:solidFill>
            </a:endParaRPr>
          </a:p>
        </p:txBody>
      </p:sp>
      <p:sp>
        <p:nvSpPr>
          <p:cNvPr id="29" name="Rectangle 28"/>
          <p:cNvSpPr/>
          <p:nvPr/>
        </p:nvSpPr>
        <p:spPr>
          <a:xfrm>
            <a:off x="1224877" y="2819955"/>
            <a:ext cx="785247" cy="246221"/>
          </a:xfrm>
          <a:prstGeom prst="rect">
            <a:avLst/>
          </a:prstGeom>
        </p:spPr>
        <p:txBody>
          <a:bodyPr wrap="square">
            <a:spAutoFit/>
          </a:bodyPr>
          <a:lstStyle/>
          <a:p>
            <a:pPr algn="ctr"/>
            <a:r>
              <a:rPr lang="mn-MN" sz="1000" b="1" dirty="0" smtClean="0">
                <a:latin typeface="Arial" panose="020B0604020202020204" pitchFamily="34" charset="0"/>
              </a:rPr>
              <a:t>79800.0</a:t>
            </a:r>
            <a:endParaRPr lang="en-US" sz="1000" b="1" dirty="0"/>
          </a:p>
        </p:txBody>
      </p:sp>
      <p:sp>
        <p:nvSpPr>
          <p:cNvPr id="9" name="Rectangle 8"/>
          <p:cNvSpPr/>
          <p:nvPr/>
        </p:nvSpPr>
        <p:spPr>
          <a:xfrm>
            <a:off x="441620" y="3007439"/>
            <a:ext cx="782587" cy="369332"/>
          </a:xfrm>
          <a:prstGeom prst="rect">
            <a:avLst/>
          </a:prstGeom>
        </p:spPr>
        <p:txBody>
          <a:bodyPr wrap="none">
            <a:spAutoFit/>
          </a:bodyPr>
          <a:lstStyle/>
          <a:p>
            <a:r>
              <a:rPr lang="mn-MN" sz="800" b="1" dirty="0" smtClean="0">
                <a:solidFill>
                  <a:srgbClr val="FF0000"/>
                </a:solidFill>
                <a:latin typeface="Arial" panose="020B0604020202020204" pitchFamily="34" charset="0"/>
              </a:rPr>
              <a:t>Холбогдогч</a:t>
            </a:r>
          </a:p>
          <a:p>
            <a:r>
              <a:rPr lang="mn-MN" sz="800" b="1" dirty="0" smtClean="0">
                <a:solidFill>
                  <a:srgbClr val="FF0000"/>
                </a:solidFill>
                <a:latin typeface="Arial" panose="020B0604020202020204" pitchFamily="34" charset="0"/>
              </a:rPr>
              <a:t>         </a:t>
            </a:r>
            <a:r>
              <a:rPr lang="mn-MN" sz="1000" b="1" dirty="0" smtClean="0">
                <a:latin typeface="Arial" panose="020B0604020202020204" pitchFamily="34" charset="0"/>
              </a:rPr>
              <a:t>9</a:t>
            </a:r>
            <a:endParaRPr lang="en-US" sz="1000" dirty="0"/>
          </a:p>
        </p:txBody>
      </p:sp>
      <p:sp>
        <p:nvSpPr>
          <p:cNvPr id="12" name="AutoShape 2" descr="tsagdaagiin zurag зурган илэрцүүд"/>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p:cNvPicPr>
            <a:picLocks noChangeAspect="1"/>
          </p:cNvPicPr>
          <p:nvPr/>
        </p:nvPicPr>
        <p:blipFill>
          <a:blip r:embed="rId10"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3866467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7283223"/>
              </p:ext>
            </p:extLst>
          </p:nvPr>
        </p:nvGraphicFramePr>
        <p:xfrm>
          <a:off x="169957" y="141041"/>
          <a:ext cx="4621619" cy="3106667"/>
        </p:xfrm>
        <a:graphic>
          <a:graphicData uri="http://schemas.openxmlformats.org/drawingml/2006/table">
            <a:tbl>
              <a:tblPr firstRow="1" firstCol="1" bandRow="1">
                <a:tableStyleId>{5C22544A-7EE6-4342-B048-85BDC9FD1C3A}</a:tableStyleId>
              </a:tblPr>
              <a:tblGrid>
                <a:gridCol w="292372">
                  <a:extLst>
                    <a:ext uri="{9D8B030D-6E8A-4147-A177-3AD203B41FA5}">
                      <a16:colId xmlns="" xmlns:a16="http://schemas.microsoft.com/office/drawing/2014/main" val="2219110933"/>
                    </a:ext>
                  </a:extLst>
                </a:gridCol>
                <a:gridCol w="1026065">
                  <a:extLst>
                    <a:ext uri="{9D8B030D-6E8A-4147-A177-3AD203B41FA5}">
                      <a16:colId xmlns="" xmlns:a16="http://schemas.microsoft.com/office/drawing/2014/main" val="4231348048"/>
                    </a:ext>
                  </a:extLst>
                </a:gridCol>
                <a:gridCol w="1094301">
                  <a:extLst>
                    <a:ext uri="{9D8B030D-6E8A-4147-A177-3AD203B41FA5}">
                      <a16:colId xmlns="" xmlns:a16="http://schemas.microsoft.com/office/drawing/2014/main" val="2601228097"/>
                    </a:ext>
                  </a:extLst>
                </a:gridCol>
                <a:gridCol w="2208881">
                  <a:extLst>
                    <a:ext uri="{9D8B030D-6E8A-4147-A177-3AD203B41FA5}">
                      <a16:colId xmlns="" xmlns:a16="http://schemas.microsoft.com/office/drawing/2014/main" val="1547138661"/>
                    </a:ext>
                  </a:extLst>
                </a:gridCol>
              </a:tblGrid>
              <a:tr h="277370">
                <a:tc gridSpan="4">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ЭРДЭНЭДАЛАЙ</a:t>
                      </a:r>
                      <a:r>
                        <a:rPr lang="mn-MN" sz="800" baseline="0" dirty="0" smtClean="0">
                          <a:effectLst/>
                          <a:latin typeface="Arial" panose="020B0604020202020204" pitchFamily="34" charset="0"/>
                          <a:cs typeface="Arial" panose="020B0604020202020204" pitchFamily="34" charset="0"/>
                        </a:rPr>
                        <a:t> </a:t>
                      </a:r>
                      <a:r>
                        <a:rPr lang="en-US" sz="800" dirty="0" smtClean="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СУМЫН </a:t>
                      </a:r>
                      <a:r>
                        <a:rPr lang="mn-MN" sz="800" dirty="0" smtClean="0">
                          <a:effectLst/>
                          <a:latin typeface="Arial" panose="020B0604020202020204" pitchFamily="34" charset="0"/>
                          <a:cs typeface="Arial" panose="020B0604020202020204" pitchFamily="34" charset="0"/>
                        </a:rPr>
                        <a:t>ЗАСАГ ДАРГЫН </a:t>
                      </a:r>
                      <a:r>
                        <a:rPr lang="en-US" sz="800" dirty="0" smtClean="0">
                          <a:effectLst/>
                          <a:latin typeface="Arial" panose="020B0604020202020204" pitchFamily="34" charset="0"/>
                          <a:cs typeface="Arial" panose="020B0604020202020204" pitchFamily="34" charset="0"/>
                        </a:rPr>
                        <a:t>ТАМГЫН </a:t>
                      </a:r>
                      <a:r>
                        <a:rPr lang="en-US" sz="800" dirty="0">
                          <a:effectLst/>
                          <a:latin typeface="Arial" panose="020B0604020202020204" pitchFamily="34" charset="0"/>
                          <a:cs typeface="Arial" panose="020B0604020202020204" pitchFamily="34" charset="0"/>
                        </a:rPr>
                        <a:t>ГАЗРЫН АЖИЛТНУУДЫН УТАСНЫ ЖАГСААЛТ</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76995768"/>
                  </a:ext>
                </a:extLst>
              </a:tr>
              <a:tr h="164751">
                <a:tc>
                  <a:txBody>
                    <a:bodyPr/>
                    <a:lstStyle/>
                    <a:p>
                      <a:pPr algn="ctr">
                        <a:lnSpc>
                          <a:spcPct val="115000"/>
                        </a:lnSpc>
                      </a:pPr>
                      <a:r>
                        <a:rPr lang="mn-MN" sz="800" dirty="0" smtClean="0">
                          <a:effectLst/>
                          <a:latin typeface="Arial" panose="020B0604020202020204" pitchFamily="34" charset="0"/>
                          <a:cs typeface="Arial" panose="020B0604020202020204" pitchFamily="34" charset="0"/>
                        </a:rPr>
                        <a:t>№</a:t>
                      </a:r>
                      <a:endParaRPr lang="en-US" sz="800" dirty="0">
                        <a:effectLst/>
                        <a:latin typeface="Arial" panose="020B0604020202020204" pitchFamily="34"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mn-ea"/>
                          <a:cs typeface="Arial" panose="020B0604020202020204" pitchFamily="34" charset="0"/>
                        </a:rPr>
                        <a:t>Овог</a:t>
                      </a:r>
                      <a:r>
                        <a:rPr lang="mn-MN" sz="800" baseline="0" dirty="0" smtClean="0">
                          <a:effectLst/>
                          <a:latin typeface="Arial" panose="020B0604020202020204" pitchFamily="34" charset="0"/>
                          <a:ea typeface="+mn-ea"/>
                          <a:cs typeface="Arial" panose="020B0604020202020204" pitchFamily="34" charset="0"/>
                        </a:rPr>
                        <a:t> нэр</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algn="ctr">
                        <a:lnSpc>
                          <a:spcPct val="115000"/>
                        </a:lnSpc>
                      </a:pPr>
                      <a:r>
                        <a:rPr lang="mn-MN" sz="800" dirty="0" smtClean="0">
                          <a:effectLst/>
                          <a:latin typeface="Arial" panose="020B0604020202020204" pitchFamily="34" charset="0"/>
                          <a:cs typeface="Arial" panose="020B0604020202020204" pitchFamily="34" charset="0"/>
                        </a:rPr>
                        <a:t>Утасны дугаар</a:t>
                      </a:r>
                      <a:endParaRPr lang="en-US" sz="800" dirty="0">
                        <a:effectLst/>
                        <a:latin typeface="Arial" panose="020B0604020202020204" pitchFamily="34" charset="0"/>
                        <a:cs typeface="Arial" panose="020B0604020202020204" pitchFamily="34" charset="0"/>
                      </a:endParaRPr>
                    </a:p>
                  </a:txBody>
                  <a:tcPr marL="28286" marR="28286" marT="0" marB="0" anchor="ctr"/>
                </a:tc>
                <a:tc>
                  <a:txBody>
                    <a:bodyPr/>
                    <a:lstStyle/>
                    <a:p>
                      <a:pPr algn="ctr">
                        <a:lnSpc>
                          <a:spcPct val="115000"/>
                        </a:lnSpc>
                      </a:pPr>
                      <a:r>
                        <a:rPr lang="mn-MN" sz="800" dirty="0" smtClean="0">
                          <a:effectLst/>
                          <a:latin typeface="Arial" panose="020B0604020202020204" pitchFamily="34" charset="0"/>
                          <a:cs typeface="Arial" panose="020B0604020202020204" pitchFamily="34" charset="0"/>
                        </a:rPr>
                        <a:t>Албан тушаал</a:t>
                      </a:r>
                      <a:endParaRPr lang="en-US" sz="800" dirty="0">
                        <a:effectLst/>
                        <a:latin typeface="Arial" panose="020B0604020202020204" pitchFamily="34" charset="0"/>
                        <a:cs typeface="Arial" panose="020B0604020202020204" pitchFamily="34" charset="0"/>
                      </a:endParaRPr>
                    </a:p>
                  </a:txBody>
                  <a:tcPr marL="28286" marR="28286" marT="0" marB="0" anchor="ctr"/>
                </a:tc>
                <a:extLst>
                  <a:ext uri="{0D108BD9-81ED-4DB2-BD59-A6C34878D82A}">
                    <a16:rowId xmlns="" xmlns:a16="http://schemas.microsoft.com/office/drawing/2014/main" val="1567778235"/>
                  </a:ext>
                </a:extLst>
              </a:tr>
              <a:tr h="164751">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mn-ea"/>
                          <a:cs typeface="Arial" panose="020B0604020202020204" pitchFamily="34" charset="0"/>
                        </a:rPr>
                        <a:t>С.Мөнхбаатар</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70595544,</a:t>
                      </a:r>
                      <a:r>
                        <a:rPr lang="mn-MN" sz="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mn-MN" sz="800" dirty="0" smtClean="0">
                          <a:effectLst/>
                          <a:latin typeface="Arial" panose="020B0604020202020204" pitchFamily="34" charset="0"/>
                          <a:ea typeface="Times New Roman" panose="02020603050405020304" pitchFamily="18" charset="0"/>
                          <a:cs typeface="Arial" panose="020B0604020202020204" pitchFamily="34" charset="0"/>
                        </a:rPr>
                        <a:t>88116643</a:t>
                      </a:r>
                      <a:r>
                        <a:rPr lang="mn-MN" sz="800" baseline="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Сумын</a:t>
                      </a:r>
                      <a:r>
                        <a:rPr lang="mn-MN" sz="800" baseline="0" dirty="0" smtClean="0">
                          <a:effectLst/>
                          <a:latin typeface="Arial" panose="020B0604020202020204" pitchFamily="34" charset="0"/>
                          <a:cs typeface="Arial" panose="020B0604020202020204" pitchFamily="34" charset="0"/>
                        </a:rPr>
                        <a:t> Засаг дарга</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465658443"/>
                  </a:ext>
                </a:extLst>
              </a:tr>
              <a:tr h="164751">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Ц.Бадамцэрэн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90662299, 92065080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Засаг даргын орлогч</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436729659"/>
                  </a:ext>
                </a:extLst>
              </a:tr>
              <a:tr h="164751">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Д.Эрдэнэбаатар</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70595501, 99135757</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baseline="0" dirty="0" smtClean="0">
                          <a:effectLst/>
                          <a:latin typeface="Arial" panose="020B0604020202020204" pitchFamily="34" charset="0"/>
                          <a:ea typeface="Times New Roman" panose="02020603050405020304" pitchFamily="18" charset="0"/>
                          <a:cs typeface="Arial" panose="020B0604020202020204" pitchFamily="34" charset="0"/>
                        </a:rPr>
                        <a:t>Тамгын газрын даргын үүрэг гүйцэтгэгч</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1719841432"/>
                  </a:ext>
                </a:extLst>
              </a:tr>
              <a:tr h="164751">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mn-ea"/>
                          <a:cs typeface="Arial" panose="020B0604020202020204" pitchFamily="34" charset="0"/>
                        </a:rPr>
                        <a:t>Д.Цогбадрах</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99941501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1-р багийн засаг дарга</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2306787274"/>
                  </a:ext>
                </a:extLst>
              </a:tr>
              <a:tr h="224298">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Н.Гансүх</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99941502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2-р багийн засаг дарга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337441724"/>
                  </a:ext>
                </a:extLst>
              </a:tr>
              <a:tr h="289704">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О.Базаррагчаа</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99941503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indent="0" algn="ctr" defTabSz="371521" rtl="0" eaLnBrk="1" fontAlgn="auto" latinLnBrk="0" hangingPunct="1">
                        <a:lnSpc>
                          <a:spcPct val="115000"/>
                        </a:lnSpc>
                        <a:spcBef>
                          <a:spcPts val="0"/>
                        </a:spcBef>
                        <a:spcAft>
                          <a:spcPts val="0"/>
                        </a:spcAft>
                        <a:buClrTx/>
                        <a:buSzTx/>
                        <a:buFontTx/>
                        <a:buNone/>
                        <a:tabLst/>
                        <a:defRPr/>
                      </a:pPr>
                      <a:r>
                        <a:rPr lang="mn-MN" sz="800" dirty="0" smtClean="0">
                          <a:effectLst/>
                          <a:latin typeface="Arial" panose="020B0604020202020204" pitchFamily="34" charset="0"/>
                          <a:cs typeface="Arial" panose="020B0604020202020204" pitchFamily="34" charset="0"/>
                        </a:rPr>
                        <a:t>3-р багийн засаг дарга                          </a:t>
                      </a:r>
                      <a:endParaRPr lang="en-US" sz="8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3923632502"/>
                  </a:ext>
                </a:extLst>
              </a:tr>
              <a:tr h="164751">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7</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Д.Мөнхбаатар</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93335121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4-р багийн засаг дарга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1267519549"/>
                  </a:ext>
                </a:extLst>
              </a:tr>
              <a:tr h="289704">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Б.Сумъяадорж</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89945441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5-р багийн засаг дарга </a:t>
                      </a:r>
                    </a:p>
                    <a:p>
                      <a:pPr marL="0" marR="0" algn="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3924303924"/>
                  </a:ext>
                </a:extLst>
              </a:tr>
              <a:tr h="148867">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9</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Б.Жавхлан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99961531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6-р багийн засаг дарга </a:t>
                      </a:r>
                    </a:p>
                  </a:txBody>
                  <a:tcPr marL="28286" marR="28286" marT="0" marB="0" anchor="ctr"/>
                </a:tc>
                <a:extLst>
                  <a:ext uri="{0D108BD9-81ED-4DB2-BD59-A6C34878D82A}">
                    <a16:rowId xmlns="" xmlns:a16="http://schemas.microsoft.com/office/drawing/2014/main" val="1536686508"/>
                  </a:ext>
                </a:extLst>
              </a:tr>
              <a:tr h="148867">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10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Ж.Өлзийжаргал</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96449945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7-р багийн засаг дарга</a:t>
                      </a:r>
                    </a:p>
                  </a:txBody>
                  <a:tcPr marL="28286" marR="28286" marT="0" marB="0" anchor="ctr"/>
                </a:tc>
                <a:extLst>
                  <a:ext uri="{0D108BD9-81ED-4DB2-BD59-A6C34878D82A}">
                    <a16:rowId xmlns="" xmlns:a16="http://schemas.microsoft.com/office/drawing/2014/main" val="3276264500"/>
                  </a:ext>
                </a:extLst>
              </a:tr>
              <a:tr h="148867">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11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Ч.Гантөгс</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99923592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Улсын бүртгэлийн ажилтан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352697029"/>
                  </a:ext>
                </a:extLst>
              </a:tr>
              <a:tr h="289704">
                <a:tc>
                  <a:txBody>
                    <a:bodyPr/>
                    <a:lstStyle/>
                    <a:p>
                      <a:pPr marL="0" marR="0" algn="ctr">
                        <a:lnSpc>
                          <a:spcPct val="115000"/>
                        </a:lnSpc>
                        <a:spcBef>
                          <a:spcPts val="0"/>
                        </a:spcBef>
                        <a:spcAft>
                          <a:spcPts val="0"/>
                        </a:spcAft>
                      </a:pPr>
                      <a:r>
                        <a:rPr lang="mn-MN" sz="800" dirty="0">
                          <a:effectLst/>
                          <a:latin typeface="Arial" panose="020B0604020202020204" pitchFamily="34" charset="0"/>
                          <a:cs typeface="Arial" panose="020B0604020202020204" pitchFamily="34" charset="0"/>
                        </a:rPr>
                        <a:t>12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Б.Амарсайхан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86852252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Хөдөлмөр эрхлэлт, халамжийн</a:t>
                      </a:r>
                      <a:r>
                        <a:rPr lang="mn-MN" sz="800" baseline="0" dirty="0" smtClean="0">
                          <a:effectLst/>
                          <a:latin typeface="Arial" panose="020B0604020202020204" pitchFamily="34" charset="0"/>
                          <a:ea typeface="Times New Roman" panose="02020603050405020304" pitchFamily="18" charset="0"/>
                          <a:cs typeface="Arial" panose="020B0604020202020204" pitchFamily="34" charset="0"/>
                        </a:rPr>
                        <a:t> үйлчилгээ хариуцсан мэргэжилтэн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2803630500"/>
                  </a:ext>
                </a:extLst>
              </a:tr>
              <a:tr h="148867">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13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Э.Ууганцэцэг</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89279040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Газрын даамал</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2553575707"/>
                  </a:ext>
                </a:extLst>
              </a:tr>
              <a:tr h="148867">
                <a:tc>
                  <a:txBody>
                    <a:bodyPr/>
                    <a:lstStyle/>
                    <a:p>
                      <a:pPr marL="0" marR="0" algn="ctr">
                        <a:lnSpc>
                          <a:spcPct val="115000"/>
                        </a:lnSpc>
                        <a:spcBef>
                          <a:spcPts val="0"/>
                        </a:spcBef>
                        <a:spcAft>
                          <a:spcPts val="0"/>
                        </a:spcAft>
                      </a:pPr>
                      <a:r>
                        <a:rPr lang="en-US" sz="800" dirty="0">
                          <a:effectLst/>
                          <a:latin typeface="Arial" panose="020B0604020202020204" pitchFamily="34" charset="0"/>
                          <a:cs typeface="Arial" panose="020B0604020202020204" pitchFamily="34" charset="0"/>
                        </a:rPr>
                        <a:t>1</a:t>
                      </a:r>
                      <a:r>
                        <a:rPr lang="mn-MN" sz="800" dirty="0">
                          <a:effectLst/>
                          <a:latin typeface="Arial" panose="020B0604020202020204" pitchFamily="34" charset="0"/>
                          <a:cs typeface="Arial" panose="020B0604020202020204" pitchFamily="34" charset="0"/>
                        </a:rPr>
                        <a:t>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Т.Эрдэнэтуул</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99034567</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Нийгмийн даатгалын</a:t>
                      </a:r>
                      <a:r>
                        <a:rPr lang="en-US" sz="800" dirty="0" smtClean="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байцаагч</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2353405224"/>
                  </a:ext>
                </a:extLst>
              </a:tr>
            </a:tbl>
          </a:graphicData>
        </a:graphic>
      </p:graphicFrame>
    </p:spTree>
    <p:extLst>
      <p:ext uri="{BB962C8B-B14F-4D97-AF65-F5344CB8AC3E}">
        <p14:creationId xmlns:p14="http://schemas.microsoft.com/office/powerpoint/2010/main" val="3193380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6270479"/>
              </p:ext>
            </p:extLst>
          </p:nvPr>
        </p:nvGraphicFramePr>
        <p:xfrm>
          <a:off x="148856" y="99235"/>
          <a:ext cx="4621619" cy="3249588"/>
        </p:xfrm>
        <a:graphic>
          <a:graphicData uri="http://schemas.openxmlformats.org/drawingml/2006/table">
            <a:tbl>
              <a:tblPr firstRow="1" firstCol="1" bandRow="1">
                <a:tableStyleId>{5C22544A-7EE6-4342-B048-85BDC9FD1C3A}</a:tableStyleId>
              </a:tblPr>
              <a:tblGrid>
                <a:gridCol w="292372">
                  <a:extLst>
                    <a:ext uri="{9D8B030D-6E8A-4147-A177-3AD203B41FA5}">
                      <a16:colId xmlns="" xmlns:a16="http://schemas.microsoft.com/office/drawing/2014/main" val="2219110933"/>
                    </a:ext>
                  </a:extLst>
                </a:gridCol>
                <a:gridCol w="919739">
                  <a:extLst>
                    <a:ext uri="{9D8B030D-6E8A-4147-A177-3AD203B41FA5}">
                      <a16:colId xmlns="" xmlns:a16="http://schemas.microsoft.com/office/drawing/2014/main" val="4231348048"/>
                    </a:ext>
                  </a:extLst>
                </a:gridCol>
                <a:gridCol w="1200627">
                  <a:extLst>
                    <a:ext uri="{9D8B030D-6E8A-4147-A177-3AD203B41FA5}">
                      <a16:colId xmlns="" xmlns:a16="http://schemas.microsoft.com/office/drawing/2014/main" val="2601228097"/>
                    </a:ext>
                  </a:extLst>
                </a:gridCol>
                <a:gridCol w="2208881">
                  <a:extLst>
                    <a:ext uri="{9D8B030D-6E8A-4147-A177-3AD203B41FA5}">
                      <a16:colId xmlns="" xmlns:a16="http://schemas.microsoft.com/office/drawing/2014/main" val="1547138661"/>
                    </a:ext>
                  </a:extLst>
                </a:gridCol>
              </a:tblGrid>
              <a:tr h="277167">
                <a:tc gridSpan="4">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ЭРДЭНЭДАЛАЙ</a:t>
                      </a:r>
                      <a:r>
                        <a:rPr lang="mn-MN" sz="800" baseline="0" dirty="0" smtClean="0">
                          <a:effectLst/>
                          <a:latin typeface="Arial" panose="020B0604020202020204" pitchFamily="34" charset="0"/>
                          <a:cs typeface="Arial" panose="020B0604020202020204" pitchFamily="34" charset="0"/>
                        </a:rPr>
                        <a:t> </a:t>
                      </a:r>
                      <a:r>
                        <a:rPr lang="en-US" sz="800" dirty="0" smtClean="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СУМЫН </a:t>
                      </a:r>
                      <a:r>
                        <a:rPr lang="mn-MN" sz="800" dirty="0" smtClean="0">
                          <a:effectLst/>
                          <a:latin typeface="Arial" panose="020B0604020202020204" pitchFamily="34" charset="0"/>
                          <a:cs typeface="Arial" panose="020B0604020202020204" pitchFamily="34" charset="0"/>
                        </a:rPr>
                        <a:t>ЗАСАГ ДАРГЫН </a:t>
                      </a:r>
                      <a:r>
                        <a:rPr lang="en-US" sz="800" dirty="0" smtClean="0">
                          <a:effectLst/>
                          <a:latin typeface="Arial" panose="020B0604020202020204" pitchFamily="34" charset="0"/>
                          <a:cs typeface="Arial" panose="020B0604020202020204" pitchFamily="34" charset="0"/>
                        </a:rPr>
                        <a:t>ТАМГЫН </a:t>
                      </a:r>
                      <a:r>
                        <a:rPr lang="en-US" sz="800" dirty="0">
                          <a:effectLst/>
                          <a:latin typeface="Arial" panose="020B0604020202020204" pitchFamily="34" charset="0"/>
                          <a:cs typeface="Arial" panose="020B0604020202020204" pitchFamily="34" charset="0"/>
                        </a:rPr>
                        <a:t>ГАЗРЫН АЖИЛТНУУДЫН УТАСНЫ ЖАГСААЛТ</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76995768"/>
                  </a:ext>
                </a:extLst>
              </a:tr>
              <a:tr h="157621">
                <a:tc>
                  <a:txBody>
                    <a:bodyPr/>
                    <a:lstStyle/>
                    <a:p>
                      <a:pPr algn="ctr">
                        <a:lnSpc>
                          <a:spcPct val="115000"/>
                        </a:lnSpc>
                      </a:pPr>
                      <a:r>
                        <a:rPr lang="mn-MN" sz="800" dirty="0" smtClean="0">
                          <a:effectLst/>
                          <a:latin typeface="Arial" panose="020B0604020202020204" pitchFamily="34" charset="0"/>
                          <a:cs typeface="Arial" panose="020B0604020202020204" pitchFamily="34" charset="0"/>
                        </a:rPr>
                        <a:t>№</a:t>
                      </a:r>
                      <a:endParaRPr lang="en-US" sz="800" dirty="0">
                        <a:effectLst/>
                        <a:latin typeface="Arial" panose="020B0604020202020204" pitchFamily="34"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mn-ea"/>
                          <a:cs typeface="Arial" panose="020B0604020202020204" pitchFamily="34" charset="0"/>
                        </a:rPr>
                        <a:t>Овог</a:t>
                      </a:r>
                      <a:r>
                        <a:rPr lang="mn-MN" sz="800" baseline="0" dirty="0" smtClean="0">
                          <a:effectLst/>
                          <a:latin typeface="Arial" panose="020B0604020202020204" pitchFamily="34" charset="0"/>
                          <a:ea typeface="+mn-ea"/>
                          <a:cs typeface="Arial" panose="020B0604020202020204" pitchFamily="34" charset="0"/>
                        </a:rPr>
                        <a:t> нэр</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algn="ctr">
                        <a:lnSpc>
                          <a:spcPct val="115000"/>
                        </a:lnSpc>
                      </a:pPr>
                      <a:r>
                        <a:rPr lang="mn-MN" sz="800" dirty="0" smtClean="0">
                          <a:effectLst/>
                          <a:latin typeface="Arial" panose="020B0604020202020204" pitchFamily="34" charset="0"/>
                          <a:cs typeface="Arial" panose="020B0604020202020204" pitchFamily="34" charset="0"/>
                        </a:rPr>
                        <a:t>Утасны дугаар</a:t>
                      </a:r>
                      <a:endParaRPr lang="en-US" sz="800" dirty="0">
                        <a:effectLst/>
                        <a:latin typeface="Arial" panose="020B0604020202020204" pitchFamily="34" charset="0"/>
                        <a:cs typeface="Arial" panose="020B0604020202020204" pitchFamily="34" charset="0"/>
                      </a:endParaRPr>
                    </a:p>
                  </a:txBody>
                  <a:tcPr marL="28286" marR="28286" marT="0" marB="0" anchor="ctr"/>
                </a:tc>
                <a:tc>
                  <a:txBody>
                    <a:bodyPr/>
                    <a:lstStyle/>
                    <a:p>
                      <a:pPr algn="ctr">
                        <a:lnSpc>
                          <a:spcPct val="115000"/>
                        </a:lnSpc>
                      </a:pPr>
                      <a:r>
                        <a:rPr lang="mn-MN" sz="800" dirty="0" smtClean="0">
                          <a:effectLst/>
                          <a:latin typeface="Arial" panose="020B0604020202020204" pitchFamily="34" charset="0"/>
                          <a:cs typeface="Arial" panose="020B0604020202020204" pitchFamily="34" charset="0"/>
                        </a:rPr>
                        <a:t>Албан тушаал</a:t>
                      </a:r>
                      <a:endParaRPr lang="en-US" sz="800" dirty="0">
                        <a:effectLst/>
                        <a:latin typeface="Arial" panose="020B0604020202020204" pitchFamily="34" charset="0"/>
                        <a:cs typeface="Arial" panose="020B0604020202020204" pitchFamily="34" charset="0"/>
                      </a:endParaRPr>
                    </a:p>
                  </a:txBody>
                  <a:tcPr marL="28286" marR="28286" marT="0" marB="0" anchor="ctr"/>
                </a:tc>
                <a:extLst>
                  <a:ext uri="{0D108BD9-81ED-4DB2-BD59-A6C34878D82A}">
                    <a16:rowId xmlns="" xmlns:a16="http://schemas.microsoft.com/office/drawing/2014/main" val="1567778235"/>
                  </a:ext>
                </a:extLst>
              </a:tr>
              <a:tr h="157621">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15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mn-ea"/>
                          <a:cs typeface="Arial" panose="020B0604020202020204" pitchFamily="34" charset="0"/>
                        </a:rPr>
                        <a:t>Э.Өлзиймаа</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en-US" sz="800" dirty="0" smtClean="0">
                          <a:effectLst/>
                          <a:latin typeface="Arial" panose="020B0604020202020204" pitchFamily="34" charset="0"/>
                          <a:cs typeface="Arial" panose="020B0604020202020204" pitchFamily="34" charset="0"/>
                        </a:rPr>
                        <a:t>9</a:t>
                      </a:r>
                      <a:r>
                        <a:rPr lang="mn-MN" sz="800" dirty="0" smtClean="0">
                          <a:effectLst/>
                          <a:latin typeface="Arial" panose="020B0604020202020204" pitchFamily="34" charset="0"/>
                          <a:cs typeface="Arial" panose="020B0604020202020204" pitchFamily="34" charset="0"/>
                        </a:rPr>
                        <a:t>4029802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a:effectLst/>
                          <a:latin typeface="Arial" panose="020B0604020202020204" pitchFamily="34" charset="0"/>
                          <a:cs typeface="Arial" panose="020B0604020202020204" pitchFamily="34" charset="0"/>
                        </a:rPr>
                        <a:t>Нийгмийн даатгалын байцаагч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465658443"/>
                  </a:ext>
                </a:extLst>
              </a:tr>
              <a:tr h="157621">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mn-ea"/>
                          <a:cs typeface="Arial" panose="020B0604020202020204" pitchFamily="34" charset="0"/>
                        </a:rPr>
                        <a:t>16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Л.Уранбилэг</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99993343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Татварын улсын байцаагч</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436729659"/>
                  </a:ext>
                </a:extLst>
              </a:tr>
              <a:tr h="157621">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17</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А.Соёл-Эрдэнэ</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70595507 99137841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Санхүүгийн албаны дарга</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1719841432"/>
                  </a:ext>
                </a:extLst>
              </a:tr>
              <a:tr h="157621">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mn-ea"/>
                          <a:cs typeface="Arial" panose="020B0604020202020204" pitchFamily="34" charset="0"/>
                        </a:rPr>
                        <a:t>18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Л.Уранбилэг</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99993343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Татварын улсын байцаагч</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2306787274"/>
                  </a:ext>
                </a:extLst>
              </a:tr>
              <a:tr h="214591">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19</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А.Соёл-Эрдэнэ</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70595507 99137841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Санхүүгийн албаны дарга</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337441724"/>
                  </a:ext>
                </a:extLst>
              </a:tr>
              <a:tr h="277167">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20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Ж.Бадамцэцэг</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70595507 99433288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indent="0" algn="ctr" defTabSz="371521" rtl="0" eaLnBrk="1" fontAlgn="auto" latinLnBrk="0" hangingPunct="1">
                        <a:lnSpc>
                          <a:spcPct val="115000"/>
                        </a:lnSpc>
                        <a:spcBef>
                          <a:spcPts val="0"/>
                        </a:spcBef>
                        <a:spcAft>
                          <a:spcPts val="0"/>
                        </a:spcAft>
                        <a:buClrTx/>
                        <a:buSzTx/>
                        <a:buFontTx/>
                        <a:buNone/>
                        <a:tabLst/>
                        <a:defRPr/>
                      </a:pPr>
                      <a:r>
                        <a:rPr lang="mn-MN" sz="800" dirty="0" smtClean="0">
                          <a:effectLst/>
                          <a:latin typeface="Arial" panose="020B0604020202020204" pitchFamily="34" charset="0"/>
                          <a:cs typeface="Arial" panose="020B0604020202020204" pitchFamily="34" charset="0"/>
                        </a:rPr>
                        <a:t>Төрийн сангийн мэргэжилтэн                          </a:t>
                      </a:r>
                      <a:endParaRPr lang="en-US" sz="8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3923632502"/>
                  </a:ext>
                </a:extLst>
              </a:tr>
              <a:tr h="157621">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21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Д.Батбаяр</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99892768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Байгаль орчны байцаагч</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1267519549"/>
                  </a:ext>
                </a:extLst>
              </a:tr>
              <a:tr h="277167">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22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Б.Нандинцэцэг</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95690304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Хөдөө аж ахуйн тасгийн мэргэжилтэн</a:t>
                      </a:r>
                    </a:p>
                    <a:p>
                      <a:pPr marL="0" marR="0" algn="r">
                        <a:lnSpc>
                          <a:spcPct val="115000"/>
                        </a:lnSpc>
                        <a:spcBef>
                          <a:spcPts val="0"/>
                        </a:spcBef>
                        <a:spcAft>
                          <a:spcPts val="0"/>
                        </a:spcAft>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3924303924"/>
                  </a:ext>
                </a:extLst>
              </a:tr>
              <a:tr h="142425">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mn-ea"/>
                          <a:cs typeface="Arial" panose="020B0604020202020204" pitchFamily="34" charset="0"/>
                        </a:rPr>
                        <a:t>23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Т.Урангоо</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80777767</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Нийгмийн бодлогын мэргэжилтэн </a:t>
                      </a:r>
                    </a:p>
                  </a:txBody>
                  <a:tcPr marL="28286" marR="28286" marT="0" marB="0" anchor="ctr"/>
                </a:tc>
                <a:extLst>
                  <a:ext uri="{0D108BD9-81ED-4DB2-BD59-A6C34878D82A}">
                    <a16:rowId xmlns="" xmlns:a16="http://schemas.microsoft.com/office/drawing/2014/main" val="1536686508"/>
                  </a:ext>
                </a:extLst>
              </a:tr>
              <a:tr h="142425">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24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С.Нямаа</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99881508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Хөдөө</a:t>
                      </a:r>
                      <a:r>
                        <a:rPr lang="mn-MN" sz="800" baseline="0" dirty="0" smtClean="0">
                          <a:effectLst/>
                          <a:latin typeface="Arial" panose="020B0604020202020204" pitchFamily="34" charset="0"/>
                          <a:ea typeface="Times New Roman" panose="02020603050405020304" pitchFamily="18" charset="0"/>
                          <a:cs typeface="Arial" panose="020B0604020202020204" pitchFamily="34" charset="0"/>
                        </a:rPr>
                        <a:t> аж ахуйн тасгийн мэргэжилтэн</a:t>
                      </a:r>
                      <a:endParaRPr lang="mn-MN" sz="8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3276264500"/>
                  </a:ext>
                </a:extLst>
              </a:tr>
              <a:tr h="142425">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25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Д.Пагмадулам</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99005941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Мал эмнэлгийн тасгийн дарга</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352697029"/>
                  </a:ext>
                </a:extLst>
              </a:tr>
              <a:tr h="142425">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26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Ж.Хишигсүрэн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99369073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ИТХ,ЗДТГ хариуцсан нягтлан бодогч</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2454117166"/>
                  </a:ext>
                </a:extLst>
              </a:tr>
              <a:tr h="265367">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27</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Ш.Болдмаа</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95119915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Соёлын</a:t>
                      </a:r>
                      <a:r>
                        <a:rPr lang="mn-MN" sz="800" baseline="0" dirty="0" smtClean="0">
                          <a:effectLst/>
                          <a:latin typeface="Arial" panose="020B0604020202020204" pitchFamily="34" charset="0"/>
                          <a:ea typeface="Times New Roman" panose="02020603050405020304" pitchFamily="18" charset="0"/>
                          <a:cs typeface="Arial" panose="020B0604020202020204" pitchFamily="34" charset="0"/>
                        </a:rPr>
                        <a:t> төв, тусгай зориулалтын сан хариуцсан нягтлан бодогч</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4206527194"/>
                  </a:ext>
                </a:extLst>
              </a:tr>
              <a:tr h="142425">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28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С.Оюунгэрэл</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88902641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Архив бичиг хэргийн ажилтан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2803630500"/>
                  </a:ext>
                </a:extLst>
              </a:tr>
              <a:tr h="277167">
                <a:tc>
                  <a:txBody>
                    <a:bodyPr/>
                    <a:lstStyle/>
                    <a:p>
                      <a:pPr marL="0" marR="0" algn="ctr">
                        <a:lnSpc>
                          <a:spcPct val="115000"/>
                        </a:lnSpc>
                        <a:spcBef>
                          <a:spcPts val="0"/>
                        </a:spcBef>
                        <a:spcAft>
                          <a:spcPts val="0"/>
                        </a:spcAft>
                      </a:pPr>
                      <a:r>
                        <a:rPr lang="mn-MN" sz="800" dirty="0" smtClean="0">
                          <a:effectLst/>
                          <a:latin typeface="Arial" panose="020B0604020202020204" pitchFamily="34" charset="0"/>
                          <a:cs typeface="Arial" panose="020B0604020202020204" pitchFamily="34" charset="0"/>
                        </a:rPr>
                        <a:t>29</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Л.Болорцэцэг</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91889012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tc>
                  <a:txBody>
                    <a:bodyPr/>
                    <a:lstStyle/>
                    <a:p>
                      <a:pPr marL="0" marR="0" algn="ctr">
                        <a:lnSpc>
                          <a:spcPct val="115000"/>
                        </a:lnSpc>
                        <a:spcBef>
                          <a:spcPts val="0"/>
                        </a:spcBef>
                        <a:spcAft>
                          <a:spcPts val="0"/>
                        </a:spcAft>
                      </a:pPr>
                      <a:r>
                        <a:rPr lang="mn-MN" sz="800" dirty="0" smtClean="0">
                          <a:effectLst/>
                          <a:latin typeface="Arial" panose="020B0604020202020204" pitchFamily="34" charset="0"/>
                          <a:ea typeface="Times New Roman" panose="02020603050405020304" pitchFamily="18" charset="0"/>
                          <a:cs typeface="Arial" panose="020B0604020202020204" pitchFamily="34" charset="0"/>
                        </a:rPr>
                        <a:t>Хэвлэл мэдээлэл, дотоод сүлжээ хариуцсан мэргэжилтэн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8286" marR="28286" marT="0" marB="0" anchor="ctr"/>
                </a:tc>
                <a:extLst>
                  <a:ext uri="{0D108BD9-81ED-4DB2-BD59-A6C34878D82A}">
                    <a16:rowId xmlns="" xmlns:a16="http://schemas.microsoft.com/office/drawing/2014/main" val="2827920419"/>
                  </a:ext>
                </a:extLst>
              </a:tr>
            </a:tbl>
          </a:graphicData>
        </a:graphic>
      </p:graphicFrame>
    </p:spTree>
    <p:extLst>
      <p:ext uri="{BB962C8B-B14F-4D97-AF65-F5344CB8AC3E}">
        <p14:creationId xmlns:p14="http://schemas.microsoft.com/office/powerpoint/2010/main" val="796448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45BD47E9-F592-4804-8F63-82B386D54426}"/>
              </a:ext>
            </a:extLst>
          </p:cNvPr>
          <p:cNvGrpSpPr/>
          <p:nvPr/>
        </p:nvGrpSpPr>
        <p:grpSpPr>
          <a:xfrm>
            <a:off x="216121" y="570405"/>
            <a:ext cx="4656228" cy="1304902"/>
            <a:chOff x="5173084" y="4062513"/>
            <a:chExt cx="4656228" cy="1304902"/>
          </a:xfrm>
        </p:grpSpPr>
        <p:sp>
          <p:nvSpPr>
            <p:cNvPr id="11" name="TextBox 10">
              <a:extLst>
                <a:ext uri="{FF2B5EF4-FFF2-40B4-BE49-F238E27FC236}">
                  <a16:creationId xmlns="" xmlns:a16="http://schemas.microsoft.com/office/drawing/2014/main" id="{582E0D42-62F9-4251-AEC6-921CC381EC7F}"/>
                </a:ext>
              </a:extLst>
            </p:cNvPr>
            <p:cNvSpPr txBox="1"/>
            <p:nvPr/>
          </p:nvSpPr>
          <p:spPr>
            <a:xfrm>
              <a:off x="5173084" y="4062513"/>
              <a:ext cx="4656228" cy="707886"/>
            </a:xfrm>
            <a:prstGeom prst="rect">
              <a:avLst/>
            </a:prstGeom>
            <a:noFill/>
          </p:spPr>
          <p:txBody>
            <a:bodyPr wrap="square" rtlCol="0">
              <a:spAutoFit/>
            </a:bodyPr>
            <a:lstStyle/>
            <a:p>
              <a:pPr algn="ctr"/>
              <a:r>
                <a:rPr lang="mn-MN" sz="2000" dirty="0">
                  <a:solidFill>
                    <a:srgbClr val="002060"/>
                  </a:solidFill>
                  <a:latin typeface="Arial" panose="020B0604020202020204" pitchFamily="34" charset="0"/>
                  <a:cs typeface="Arial" panose="020B0604020202020204" pitchFamily="34" charset="0"/>
                </a:rPr>
                <a:t>Дундговь аймагтай</a:t>
              </a:r>
              <a:r>
                <a:rPr lang="mn-MN" sz="2000" dirty="0">
                  <a:solidFill>
                    <a:schemeClr val="accent1"/>
                  </a:solidFill>
                  <a:latin typeface="Arial" panose="020B0604020202020204" pitchFamily="34" charset="0"/>
                  <a:cs typeface="Arial" panose="020B0604020202020204" pitchFamily="34" charset="0"/>
                </a:rPr>
                <a:t> холбоотой </a:t>
              </a:r>
              <a:r>
                <a:rPr lang="mn-MN" sz="2000" dirty="0">
                  <a:solidFill>
                    <a:srgbClr val="002060"/>
                  </a:solidFill>
                  <a:latin typeface="Arial" panose="020B0604020202020204" pitchFamily="34" charset="0"/>
                  <a:cs typeface="Arial" panose="020B0604020202020204" pitchFamily="34" charset="0"/>
                </a:rPr>
                <a:t>ВЭБ</a:t>
              </a:r>
              <a:r>
                <a:rPr lang="mn-MN" sz="2000" dirty="0">
                  <a:solidFill>
                    <a:schemeClr val="accent1"/>
                  </a:solidFill>
                  <a:latin typeface="Arial" panose="020B0604020202020204" pitchFamily="34" charset="0"/>
                  <a:cs typeface="Arial" panose="020B0604020202020204" pitchFamily="34" charset="0"/>
                </a:rPr>
                <a:t> хуудсууд</a:t>
              </a:r>
            </a:p>
          </p:txBody>
        </p:sp>
        <p:sp>
          <p:nvSpPr>
            <p:cNvPr id="14" name="TextBox 13">
              <a:extLst>
                <a:ext uri="{FF2B5EF4-FFF2-40B4-BE49-F238E27FC236}">
                  <a16:creationId xmlns="" xmlns:a16="http://schemas.microsoft.com/office/drawing/2014/main" id="{A180871B-BBAC-4266-9EDF-F2916756B1D6}"/>
                </a:ext>
              </a:extLst>
            </p:cNvPr>
            <p:cNvSpPr txBox="1"/>
            <p:nvPr/>
          </p:nvSpPr>
          <p:spPr>
            <a:xfrm>
              <a:off x="6027927" y="4782640"/>
              <a:ext cx="3801385" cy="584775"/>
            </a:xfrm>
            <a:prstGeom prst="rect">
              <a:avLst/>
            </a:prstGeom>
            <a:noFill/>
          </p:spPr>
          <p:txBody>
            <a:bodyPr wrap="square" rtlCol="0">
              <a:spAutoFit/>
            </a:bodyPr>
            <a:lstStyle/>
            <a:p>
              <a:pPr marL="342845" indent="-342845">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www.</a:t>
              </a:r>
              <a:r>
                <a:rPr lang="en-US" sz="1600" dirty="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dundgovi</a:t>
              </a:r>
              <a:r>
                <a:rPr lang="en-US" sz="1600" dirty="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.gov.mn</a:t>
              </a:r>
              <a:endParaRPr lang="en-US" sz="1600" dirty="0">
                <a:solidFill>
                  <a:schemeClr val="accent2"/>
                </a:solidFill>
                <a:latin typeface="Arial" panose="020B0604020202020204" pitchFamily="34" charset="0"/>
                <a:cs typeface="Arial" panose="020B0604020202020204" pitchFamily="34" charset="0"/>
              </a:endParaRPr>
            </a:p>
            <a:p>
              <a:pPr marL="342845" indent="-342845">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http://www.dundgovi.nso.mn</a:t>
              </a:r>
            </a:p>
          </p:txBody>
        </p:sp>
      </p:grpSp>
      <p:cxnSp>
        <p:nvCxnSpPr>
          <p:cNvPr id="16" name="Straight Connector 15">
            <a:extLst>
              <a:ext uri="{FF2B5EF4-FFF2-40B4-BE49-F238E27FC236}">
                <a16:creationId xmlns="" xmlns:a16="http://schemas.microsoft.com/office/drawing/2014/main" id="{98EC9CFC-3F79-43D4-BD85-A9F962ACCD76}"/>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FFE33833-6994-4C0C-B78A-2CFD74C2E960}"/>
              </a:ext>
            </a:extLst>
          </p:cNvPr>
          <p:cNvSpPr txBox="1"/>
          <p:nvPr/>
        </p:nvSpPr>
        <p:spPr>
          <a:xfrm>
            <a:off x="3721996" y="69171"/>
            <a:ext cx="1154527" cy="215431"/>
          </a:xfrm>
          <a:prstGeom prst="rect">
            <a:avLst/>
          </a:prstGeom>
          <a:noFill/>
        </p:spPr>
        <p:txBody>
          <a:bodyPr wrap="square" lIns="91425" tIns="45714" rIns="91425" bIns="45714" rtlCol="0">
            <a:spAutoFit/>
          </a:bodyPr>
          <a:lstStyle/>
          <a:p>
            <a:r>
              <a:rPr lang="mn-MN" sz="800" dirty="0">
                <a:solidFill>
                  <a:srgbClr val="002060"/>
                </a:solidFill>
                <a:latin typeface="Arial" panose="020B0604020202020204" pitchFamily="34" charset="0"/>
                <a:cs typeface="Arial" panose="020B0604020202020204" pitchFamily="34" charset="0"/>
              </a:rPr>
              <a:t>ДУНДГОВЬ АЙМАГ</a:t>
            </a:r>
          </a:p>
        </p:txBody>
      </p:sp>
      <p:grpSp>
        <p:nvGrpSpPr>
          <p:cNvPr id="9" name="Group 8">
            <a:extLst>
              <a:ext uri="{FF2B5EF4-FFF2-40B4-BE49-F238E27FC236}">
                <a16:creationId xmlns="" xmlns:a16="http://schemas.microsoft.com/office/drawing/2014/main" id="{6633C753-03B1-47CD-BE0B-01F40D3F1B0E}"/>
              </a:ext>
            </a:extLst>
          </p:cNvPr>
          <p:cNvGrpSpPr/>
          <p:nvPr/>
        </p:nvGrpSpPr>
        <p:grpSpPr>
          <a:xfrm>
            <a:off x="159174" y="3181417"/>
            <a:ext cx="4778477" cy="180000"/>
            <a:chOff x="159171" y="3181417"/>
            <a:chExt cx="4778477" cy="180000"/>
          </a:xfrm>
        </p:grpSpPr>
        <p:sp>
          <p:nvSpPr>
            <p:cNvPr id="13" name="Rectangle: Rounded Corners 12">
              <a:extLst>
                <a:ext uri="{FF2B5EF4-FFF2-40B4-BE49-F238E27FC236}">
                  <a16:creationId xmlns="" xmlns:a16="http://schemas.microsoft.com/office/drawing/2014/main" id="{084920CE-7284-4024-9AD5-C3CAF436765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 xmlns:a16="http://schemas.microsoft.com/office/drawing/2014/main" id="{FC9766E5-F428-47DA-91F0-DC4D84C2B68D}"/>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36650F1-D75B-4049-9475-0E2C1AAD1E6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1318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500332" y="257254"/>
            <a:ext cx="3049438" cy="246209"/>
          </a:xfrm>
          <a:prstGeom prst="rect">
            <a:avLst/>
          </a:prstGeom>
          <a:noFill/>
        </p:spPr>
        <p:txBody>
          <a:bodyPr wrap="square" lIns="91425" tIns="45714" rIns="91425" bIns="45714" rtlCol="0">
            <a:spAutoFit/>
          </a:bodyPr>
          <a:lstStyle/>
          <a:p>
            <a:r>
              <a:rPr lang="mn-MN" sz="1000" dirty="0" smtClean="0">
                <a:solidFill>
                  <a:srgbClr val="002060"/>
                </a:solidFill>
                <a:latin typeface="Arial Mon" panose="020B0604020202020204" pitchFamily="34" charset="0"/>
                <a:cs typeface="Arial" panose="020B0604020202020204" pitchFamily="34" charset="0"/>
              </a:rPr>
              <a:t>Өрх,хүн ам 20</a:t>
            </a:r>
            <a:r>
              <a:rPr lang="en-US" sz="1000" dirty="0" smtClean="0">
                <a:solidFill>
                  <a:srgbClr val="002060"/>
                </a:solidFill>
                <a:latin typeface="Arial Mon" panose="020B0604020202020204" pitchFamily="34" charset="0"/>
                <a:cs typeface="Arial" panose="020B0604020202020204" pitchFamily="34" charset="0"/>
              </a:rPr>
              <a:t>12</a:t>
            </a:r>
            <a:r>
              <a:rPr lang="mn-MN" sz="1000" dirty="0" smtClean="0">
                <a:solidFill>
                  <a:srgbClr val="002060"/>
                </a:solidFill>
                <a:latin typeface="Arial Mon" panose="020B0604020202020204" pitchFamily="34" charset="0"/>
                <a:cs typeface="Arial" panose="020B0604020202020204" pitchFamily="34" charset="0"/>
              </a:rPr>
              <a:t>-2018 он,багаар </a:t>
            </a:r>
            <a:endParaRPr lang="mn-MN" sz="1000" dirty="0">
              <a:solidFill>
                <a:srgbClr val="002060"/>
              </a:solidFill>
              <a:latin typeface="Arial Mon" panose="020B0604020202020204" pitchFamily="34" charset="0"/>
              <a:cs typeface="Arial" panose="020B0604020202020204" pitchFamily="34" charset="0"/>
            </a:endParaRPr>
          </a:p>
        </p:txBody>
      </p:sp>
      <p:grpSp>
        <p:nvGrpSpPr>
          <p:cNvPr id="9" name="Group 8">
            <a:extLst>
              <a:ext uri="{FF2B5EF4-FFF2-40B4-BE49-F238E27FC236}">
                <a16:creationId xmlns="" xmlns:a16="http://schemas.microsoft.com/office/drawing/2014/main" id="{EF7F762B-AE18-43B5-A7FA-87C417D06D18}"/>
              </a:ext>
            </a:extLst>
          </p:cNvPr>
          <p:cNvGrpSpPr/>
          <p:nvPr/>
        </p:nvGrpSpPr>
        <p:grpSpPr>
          <a:xfrm>
            <a:off x="174523" y="3215923"/>
            <a:ext cx="4778477" cy="180000"/>
            <a:chOff x="159171" y="3181417"/>
            <a:chExt cx="4778477" cy="180000"/>
          </a:xfrm>
        </p:grpSpPr>
        <p:sp>
          <p:nvSpPr>
            <p:cNvPr id="11" name="Rectangle: Rounded Corners 10">
              <a:extLst>
                <a:ext uri="{FF2B5EF4-FFF2-40B4-BE49-F238E27FC236}">
                  <a16:creationId xmlns="" xmlns:a16="http://schemas.microsoft.com/office/drawing/2014/main" id="{9E55EADF-7065-4B8F-8DCF-7CB8D636E67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B92C5844-6E5B-45E6-942E-1011033020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3FFB1E43-6158-47F4-90D1-E9F1A1A99EE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Rounded Corners 12">
            <a:extLst>
              <a:ext uri="{FF2B5EF4-FFF2-40B4-BE49-F238E27FC236}">
                <a16:creationId xmlns="" xmlns:a16="http://schemas.microsoft.com/office/drawing/2014/main" id="{37B57453-6068-488D-96F3-787BB5154CA1}"/>
              </a:ext>
            </a:extLst>
          </p:cNvPr>
          <p:cNvSpPr/>
          <p:nvPr/>
        </p:nvSpPr>
        <p:spPr>
          <a:xfrm>
            <a:off x="5498846" y="799143"/>
            <a:ext cx="50001" cy="45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mn-MN"/>
          </a:p>
        </p:txBody>
      </p:sp>
      <p:graphicFrame>
        <p:nvGraphicFramePr>
          <p:cNvPr id="5" name="Table 4"/>
          <p:cNvGraphicFramePr>
            <a:graphicFrameLocks noGrp="1"/>
          </p:cNvGraphicFramePr>
          <p:nvPr>
            <p:extLst>
              <p:ext uri="{D42A27DB-BD31-4B8C-83A1-F6EECF244321}">
                <p14:modId xmlns:p14="http://schemas.microsoft.com/office/powerpoint/2010/main" val="2074151604"/>
              </p:ext>
            </p:extLst>
          </p:nvPr>
        </p:nvGraphicFramePr>
        <p:xfrm>
          <a:off x="226829" y="670556"/>
          <a:ext cx="4529469" cy="2403549"/>
        </p:xfrm>
        <a:graphic>
          <a:graphicData uri="http://schemas.openxmlformats.org/drawingml/2006/table">
            <a:tbl>
              <a:tblPr firstRow="1" firstCol="1" bandRow="1">
                <a:tableStyleId>{5C22544A-7EE6-4342-B048-85BDC9FD1C3A}</a:tableStyleId>
              </a:tblPr>
              <a:tblGrid>
                <a:gridCol w="642173">
                  <a:extLst>
                    <a:ext uri="{9D8B030D-6E8A-4147-A177-3AD203B41FA5}">
                      <a16:colId xmlns="" xmlns:a16="http://schemas.microsoft.com/office/drawing/2014/main" val="2309860578"/>
                    </a:ext>
                  </a:extLst>
                </a:gridCol>
                <a:gridCol w="548672">
                  <a:extLst>
                    <a:ext uri="{9D8B030D-6E8A-4147-A177-3AD203B41FA5}">
                      <a16:colId xmlns="" xmlns:a16="http://schemas.microsoft.com/office/drawing/2014/main" val="2350131070"/>
                    </a:ext>
                  </a:extLst>
                </a:gridCol>
                <a:gridCol w="460745">
                  <a:extLst>
                    <a:ext uri="{9D8B030D-6E8A-4147-A177-3AD203B41FA5}">
                      <a16:colId xmlns="" xmlns:a16="http://schemas.microsoft.com/office/drawing/2014/main" val="561859285"/>
                    </a:ext>
                  </a:extLst>
                </a:gridCol>
                <a:gridCol w="425302">
                  <a:extLst>
                    <a:ext uri="{9D8B030D-6E8A-4147-A177-3AD203B41FA5}">
                      <a16:colId xmlns="" xmlns:a16="http://schemas.microsoft.com/office/drawing/2014/main" val="1362758078"/>
                    </a:ext>
                  </a:extLst>
                </a:gridCol>
                <a:gridCol w="510363">
                  <a:extLst>
                    <a:ext uri="{9D8B030D-6E8A-4147-A177-3AD203B41FA5}">
                      <a16:colId xmlns="" xmlns:a16="http://schemas.microsoft.com/office/drawing/2014/main" val="2299433835"/>
                    </a:ext>
                  </a:extLst>
                </a:gridCol>
                <a:gridCol w="482009">
                  <a:extLst>
                    <a:ext uri="{9D8B030D-6E8A-4147-A177-3AD203B41FA5}">
                      <a16:colId xmlns="" xmlns:a16="http://schemas.microsoft.com/office/drawing/2014/main" val="3845999549"/>
                    </a:ext>
                  </a:extLst>
                </a:gridCol>
                <a:gridCol w="496186">
                  <a:extLst>
                    <a:ext uri="{9D8B030D-6E8A-4147-A177-3AD203B41FA5}">
                      <a16:colId xmlns="" xmlns:a16="http://schemas.microsoft.com/office/drawing/2014/main" val="3295146011"/>
                    </a:ext>
                  </a:extLst>
                </a:gridCol>
                <a:gridCol w="517451">
                  <a:extLst>
                    <a:ext uri="{9D8B030D-6E8A-4147-A177-3AD203B41FA5}">
                      <a16:colId xmlns="" xmlns:a16="http://schemas.microsoft.com/office/drawing/2014/main" val="2757158688"/>
                    </a:ext>
                  </a:extLst>
                </a:gridCol>
                <a:gridCol w="446568">
                  <a:extLst>
                    <a:ext uri="{9D8B030D-6E8A-4147-A177-3AD203B41FA5}">
                      <a16:colId xmlns="" xmlns:a16="http://schemas.microsoft.com/office/drawing/2014/main" val="468396665"/>
                    </a:ext>
                  </a:extLst>
                </a:gridCol>
              </a:tblGrid>
              <a:tr h="281354">
                <a:tc gridSpan="2">
                  <a:txBody>
                    <a:bodyPr/>
                    <a:lstStyle/>
                    <a:p>
                      <a:pPr marL="0" marR="0" algn="ctr">
                        <a:lnSpc>
                          <a:spcPct val="115000"/>
                        </a:lnSpc>
                        <a:spcBef>
                          <a:spcPts val="0"/>
                        </a:spcBef>
                        <a:spcAft>
                          <a:spcPts val="0"/>
                        </a:spcAft>
                      </a:pPr>
                      <a:r>
                        <a:rPr lang="en-US" sz="900" dirty="0" err="1">
                          <a:effectLst/>
                          <a:latin typeface="Arial" panose="020B0604020202020204" pitchFamily="34" charset="0"/>
                          <a:cs typeface="Arial" panose="020B0604020202020204" pitchFamily="34" charset="0"/>
                        </a:rPr>
                        <a:t>Үзүүлэлт</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2012 </a:t>
                      </a:r>
                      <a:r>
                        <a:rPr lang="en-US" sz="900" dirty="0" err="1">
                          <a:effectLst/>
                          <a:latin typeface="Arial" panose="020B0604020202020204" pitchFamily="34" charset="0"/>
                          <a:cs typeface="Arial" panose="020B0604020202020204" pitchFamily="34" charset="0"/>
                        </a:rPr>
                        <a:t>он</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2013 </a:t>
                      </a:r>
                      <a:r>
                        <a:rPr lang="en-US" sz="900" dirty="0" err="1">
                          <a:effectLst/>
                          <a:latin typeface="Arial" panose="020B0604020202020204" pitchFamily="34" charset="0"/>
                          <a:cs typeface="Arial" panose="020B0604020202020204" pitchFamily="34" charset="0"/>
                        </a:rPr>
                        <a:t>он</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2014 он</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2015 он</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2016 он</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2017 он</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cs typeface="Arial" panose="020B0604020202020204" pitchFamily="34" charset="0"/>
                        </a:rPr>
                        <a:t>201</a:t>
                      </a:r>
                      <a:r>
                        <a:rPr lang="mn-MN" sz="900" dirty="0" smtClean="0">
                          <a:effectLst/>
                          <a:latin typeface="Arial" panose="020B0604020202020204" pitchFamily="34" charset="0"/>
                          <a:cs typeface="Arial" panose="020B0604020202020204" pitchFamily="34" charset="0"/>
                        </a:rPr>
                        <a:t>8</a:t>
                      </a:r>
                      <a:r>
                        <a:rPr lang="en-US" sz="900" dirty="0" smtClean="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он</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4230043560"/>
                  </a:ext>
                </a:extLst>
              </a:tr>
              <a:tr h="281354">
                <a:tc rowSpan="2">
                  <a:txBody>
                    <a:bodyPr/>
                    <a:lstStyle/>
                    <a:p>
                      <a:pPr marL="0" marR="0" algn="ctr">
                        <a:lnSpc>
                          <a:spcPct val="115000"/>
                        </a:lnSpc>
                        <a:spcBef>
                          <a:spcPts val="0"/>
                        </a:spcBef>
                        <a:spcAft>
                          <a:spcPts val="0"/>
                        </a:spcAft>
                      </a:pPr>
                      <a:r>
                        <a:rPr lang="mn-MN" sz="900" dirty="0" smtClean="0">
                          <a:effectLst/>
                          <a:latin typeface="Arial" panose="020B0604020202020204" pitchFamily="34" charset="0"/>
                          <a:cs typeface="Arial" panose="020B0604020202020204" pitchFamily="34" charset="0"/>
                        </a:rPr>
                        <a:t>Цавчир </a:t>
                      </a:r>
                      <a:r>
                        <a:rPr lang="en-US" sz="900" dirty="0" err="1">
                          <a:effectLst/>
                          <a:latin typeface="Arial" panose="020B0604020202020204" pitchFamily="34" charset="0"/>
                          <a:cs typeface="Arial" panose="020B0604020202020204" pitchFamily="34" charset="0"/>
                        </a:rPr>
                        <a:t>баг</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err="1">
                          <a:effectLst/>
                          <a:latin typeface="Arial" panose="020B0604020202020204" pitchFamily="34" charset="0"/>
                          <a:cs typeface="Arial" panose="020B0604020202020204" pitchFamily="34" charset="0"/>
                        </a:rPr>
                        <a:t>Өрх</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140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149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159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164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180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191</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200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3975489277"/>
                  </a:ext>
                </a:extLst>
              </a:tr>
              <a:tr h="205676">
                <a:tc vMerge="1">
                  <a:txBody>
                    <a:bodyPr/>
                    <a:lstStyle/>
                    <a:p>
                      <a:endParaRPr lang="en-US"/>
                    </a:p>
                  </a:txBody>
                  <a:tcPr/>
                </a:tc>
                <a:tc>
                  <a:txBody>
                    <a:bodyPr/>
                    <a:lstStyle/>
                    <a:p>
                      <a:pPr marL="0" marR="0" algn="ctr">
                        <a:lnSpc>
                          <a:spcPct val="115000"/>
                        </a:lnSpc>
                        <a:spcBef>
                          <a:spcPts val="0"/>
                        </a:spcBef>
                        <a:spcAft>
                          <a:spcPts val="0"/>
                        </a:spcAft>
                      </a:pPr>
                      <a:r>
                        <a:rPr lang="en-US" sz="900" dirty="0" err="1" smtClean="0">
                          <a:effectLst/>
                          <a:latin typeface="Arial" panose="020B0604020202020204" pitchFamily="34" charset="0"/>
                          <a:cs typeface="Arial" panose="020B0604020202020204" pitchFamily="34" charset="0"/>
                        </a:rPr>
                        <a:t>Хүн</a:t>
                      </a:r>
                      <a:r>
                        <a:rPr lang="mn-MN" sz="900" dirty="0" smtClean="0">
                          <a:effectLst/>
                          <a:latin typeface="Arial" panose="020B0604020202020204" pitchFamily="34" charset="0"/>
                          <a:cs typeface="Arial" panose="020B0604020202020204" pitchFamily="34" charset="0"/>
                        </a:rPr>
                        <a:t> </a:t>
                      </a:r>
                      <a:r>
                        <a:rPr lang="en-US" sz="900" dirty="0" err="1" smtClean="0">
                          <a:effectLst/>
                          <a:latin typeface="Arial" panose="020B0604020202020204" pitchFamily="34" charset="0"/>
                          <a:cs typeface="Arial" panose="020B0604020202020204" pitchFamily="34" charset="0"/>
                        </a:rPr>
                        <a:t>ам</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486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508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538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549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591</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638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683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328952260"/>
                  </a:ext>
                </a:extLst>
              </a:tr>
              <a:tr h="281354">
                <a:tc rowSpan="2">
                  <a:txBody>
                    <a:bodyPr/>
                    <a:lstStyle/>
                    <a:p>
                      <a:pPr marL="0" marR="0" algn="ctr">
                        <a:lnSpc>
                          <a:spcPct val="115000"/>
                        </a:lnSpc>
                        <a:spcBef>
                          <a:spcPts val="0"/>
                        </a:spcBef>
                        <a:spcAft>
                          <a:spcPts val="0"/>
                        </a:spcAft>
                      </a:pPr>
                      <a:r>
                        <a:rPr lang="mn-MN" sz="900" dirty="0" smtClean="0">
                          <a:effectLst/>
                          <a:latin typeface="Arial" panose="020B0604020202020204" pitchFamily="34" charset="0"/>
                          <a:cs typeface="Arial" panose="020B0604020202020204" pitchFamily="34" charset="0"/>
                        </a:rPr>
                        <a:t>Өнгөт </a:t>
                      </a:r>
                      <a:r>
                        <a:rPr lang="en-US" sz="900" dirty="0" err="1">
                          <a:effectLst/>
                          <a:latin typeface="Arial" panose="020B0604020202020204" pitchFamily="34" charset="0"/>
                          <a:cs typeface="Arial" panose="020B0604020202020204" pitchFamily="34" charset="0"/>
                        </a:rPr>
                        <a:t>баг</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err="1">
                          <a:effectLst/>
                          <a:latin typeface="Arial" panose="020B0604020202020204" pitchFamily="34" charset="0"/>
                          <a:cs typeface="Arial" panose="020B0604020202020204" pitchFamily="34" charset="0"/>
                        </a:rPr>
                        <a:t>Өрх</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199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206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205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216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220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228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229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244064644"/>
                  </a:ext>
                </a:extLst>
              </a:tr>
              <a:tr h="207743">
                <a:tc vMerge="1">
                  <a:txBody>
                    <a:bodyPr/>
                    <a:lstStyle/>
                    <a:p>
                      <a:endParaRPr lang="en-US"/>
                    </a:p>
                  </a:txBody>
                  <a:tcPr/>
                </a:tc>
                <a:tc>
                  <a:txBody>
                    <a:bodyPr/>
                    <a:lstStyle/>
                    <a:p>
                      <a:pPr marL="0" marR="0" algn="ctr">
                        <a:lnSpc>
                          <a:spcPct val="115000"/>
                        </a:lnSpc>
                        <a:spcBef>
                          <a:spcPts val="0"/>
                        </a:spcBef>
                        <a:spcAft>
                          <a:spcPts val="0"/>
                        </a:spcAft>
                      </a:pPr>
                      <a:r>
                        <a:rPr lang="en-US" sz="900" dirty="0" err="1" smtClean="0">
                          <a:effectLst/>
                          <a:latin typeface="Arial" panose="020B0604020202020204" pitchFamily="34" charset="0"/>
                          <a:cs typeface="Arial" panose="020B0604020202020204" pitchFamily="34" charset="0"/>
                        </a:rPr>
                        <a:t>Хүн</a:t>
                      </a:r>
                      <a:r>
                        <a:rPr lang="mn-MN" sz="900" dirty="0" smtClean="0">
                          <a:effectLst/>
                          <a:latin typeface="Arial" panose="020B0604020202020204" pitchFamily="34" charset="0"/>
                          <a:cs typeface="Arial" panose="020B0604020202020204" pitchFamily="34" charset="0"/>
                        </a:rPr>
                        <a:t> </a:t>
                      </a:r>
                      <a:r>
                        <a:rPr lang="en-US" sz="900" dirty="0" err="1" smtClean="0">
                          <a:effectLst/>
                          <a:latin typeface="Arial" panose="020B0604020202020204" pitchFamily="34" charset="0"/>
                          <a:cs typeface="Arial" panose="020B0604020202020204" pitchFamily="34" charset="0"/>
                        </a:rPr>
                        <a:t>ам</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692</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712</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694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705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704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719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711</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378919769"/>
                  </a:ext>
                </a:extLst>
              </a:tr>
              <a:tr h="281354">
                <a:tc rowSpan="2">
                  <a:txBody>
                    <a:bodyPr/>
                    <a:lstStyle/>
                    <a:p>
                      <a:pPr marL="0" marR="0" algn="ctr">
                        <a:lnSpc>
                          <a:spcPct val="115000"/>
                        </a:lnSpc>
                        <a:spcBef>
                          <a:spcPts val="0"/>
                        </a:spcBef>
                        <a:spcAft>
                          <a:spcPts val="0"/>
                        </a:spcAft>
                      </a:pPr>
                      <a:r>
                        <a:rPr lang="mn-MN" sz="900" dirty="0" smtClean="0">
                          <a:effectLst/>
                          <a:latin typeface="Arial" panose="020B0604020202020204" pitchFamily="34" charset="0"/>
                          <a:cs typeface="Arial" panose="020B0604020202020204" pitchFamily="34" charset="0"/>
                        </a:rPr>
                        <a:t>Тэнгэлэг </a:t>
                      </a:r>
                      <a:r>
                        <a:rPr lang="en-US" sz="900" dirty="0" err="1">
                          <a:effectLst/>
                          <a:latin typeface="Arial" panose="020B0604020202020204" pitchFamily="34" charset="0"/>
                          <a:cs typeface="Arial" panose="020B0604020202020204" pitchFamily="34" charset="0"/>
                        </a:rPr>
                        <a:t>баг</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err="1">
                          <a:effectLst/>
                          <a:latin typeface="Arial" panose="020B0604020202020204" pitchFamily="34" charset="0"/>
                          <a:cs typeface="Arial" panose="020B0604020202020204" pitchFamily="34" charset="0"/>
                        </a:rPr>
                        <a:t>Өрх</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157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153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156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164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166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168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168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3406916128"/>
                  </a:ext>
                </a:extLst>
              </a:tr>
              <a:tr h="281354">
                <a:tc vMerge="1">
                  <a:txBody>
                    <a:bodyPr/>
                    <a:lstStyle/>
                    <a:p>
                      <a:endParaRPr lang="en-US"/>
                    </a:p>
                  </a:txBody>
                  <a:tcPr/>
                </a:tc>
                <a:tc>
                  <a:txBody>
                    <a:bodyPr/>
                    <a:lstStyle/>
                    <a:p>
                      <a:pPr marL="0" marR="0" algn="ctr">
                        <a:lnSpc>
                          <a:spcPct val="115000"/>
                        </a:lnSpc>
                        <a:spcBef>
                          <a:spcPts val="0"/>
                        </a:spcBef>
                        <a:spcAft>
                          <a:spcPts val="0"/>
                        </a:spcAft>
                      </a:pPr>
                      <a:r>
                        <a:rPr lang="en-US" sz="900" dirty="0" err="1" smtClean="0">
                          <a:effectLst/>
                          <a:latin typeface="Arial" panose="020B0604020202020204" pitchFamily="34" charset="0"/>
                          <a:cs typeface="Arial" panose="020B0604020202020204" pitchFamily="34" charset="0"/>
                        </a:rPr>
                        <a:t>Хүн</a:t>
                      </a:r>
                      <a:r>
                        <a:rPr lang="mn-MN" sz="900" dirty="0" smtClean="0">
                          <a:effectLst/>
                          <a:latin typeface="Arial" panose="020B0604020202020204" pitchFamily="34" charset="0"/>
                          <a:cs typeface="Arial" panose="020B0604020202020204" pitchFamily="34" charset="0"/>
                        </a:rPr>
                        <a:t> </a:t>
                      </a:r>
                      <a:r>
                        <a:rPr lang="en-US" sz="900" dirty="0" err="1" smtClean="0">
                          <a:effectLst/>
                          <a:latin typeface="Arial" panose="020B0604020202020204" pitchFamily="34" charset="0"/>
                          <a:cs typeface="Arial" panose="020B0604020202020204" pitchFamily="34" charset="0"/>
                        </a:rPr>
                        <a:t>ам</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569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543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538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524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552</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556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563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491352791"/>
                  </a:ext>
                </a:extLst>
              </a:tr>
              <a:tr h="281354">
                <a:tc rowSpan="2">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Рашаант баг</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Өрх</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244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243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250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245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253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266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263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2209513425"/>
                  </a:ext>
                </a:extLst>
              </a:tr>
              <a:tr h="281354">
                <a:tc vMerge="1">
                  <a:txBody>
                    <a:bodyPr/>
                    <a:lstStyle/>
                    <a:p>
                      <a:pPr marL="0" marR="0" algn="ctr">
                        <a:lnSpc>
                          <a:spcPct val="115000"/>
                        </a:lnSpc>
                        <a:spcBef>
                          <a:spcPts val="0"/>
                        </a:spcBef>
                        <a:spcAft>
                          <a:spcPts val="0"/>
                        </a:spcAft>
                      </a:pPr>
                      <a:endParaRPr lang="en-US" sz="8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Хүн ам</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846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845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849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849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883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916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914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2591922395"/>
                  </a:ext>
                </a:extLst>
              </a:tr>
            </a:tbl>
          </a:graphicData>
        </a:graphic>
      </p:graphicFrame>
      <p:pic>
        <p:nvPicPr>
          <p:cNvPr id="13" name="Picture 12"/>
          <p:cNvPicPr>
            <a:picLocks noChangeAspect="1"/>
          </p:cNvPicPr>
          <p:nvPr/>
        </p:nvPicPr>
        <p:blipFill>
          <a:blip r:embed="rId2"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1932648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500332" y="257254"/>
            <a:ext cx="3049438" cy="246209"/>
          </a:xfrm>
          <a:prstGeom prst="rect">
            <a:avLst/>
          </a:prstGeom>
          <a:noFill/>
        </p:spPr>
        <p:txBody>
          <a:bodyPr wrap="square" lIns="91425" tIns="45714" rIns="91425" bIns="45714" rtlCol="0">
            <a:spAutoFit/>
          </a:bodyPr>
          <a:lstStyle/>
          <a:p>
            <a:r>
              <a:rPr lang="mn-MN" sz="1000" dirty="0" smtClean="0">
                <a:solidFill>
                  <a:srgbClr val="002060"/>
                </a:solidFill>
                <a:latin typeface="Arial Mon" panose="020B0604020202020204" pitchFamily="34" charset="0"/>
                <a:cs typeface="Arial" panose="020B0604020202020204" pitchFamily="34" charset="0"/>
              </a:rPr>
              <a:t>Өрх,хүн ам 20</a:t>
            </a:r>
            <a:r>
              <a:rPr lang="en-US" sz="1000" dirty="0" smtClean="0">
                <a:solidFill>
                  <a:srgbClr val="002060"/>
                </a:solidFill>
                <a:latin typeface="Arial Mon" panose="020B0604020202020204" pitchFamily="34" charset="0"/>
                <a:cs typeface="Arial" panose="020B0604020202020204" pitchFamily="34" charset="0"/>
              </a:rPr>
              <a:t>12</a:t>
            </a:r>
            <a:r>
              <a:rPr lang="mn-MN" sz="1000" dirty="0" smtClean="0">
                <a:solidFill>
                  <a:srgbClr val="002060"/>
                </a:solidFill>
                <a:latin typeface="Arial Mon" panose="020B0604020202020204" pitchFamily="34" charset="0"/>
                <a:cs typeface="Arial" panose="020B0604020202020204" pitchFamily="34" charset="0"/>
              </a:rPr>
              <a:t>-2018 он,багаар </a:t>
            </a:r>
            <a:endParaRPr lang="mn-MN" sz="1000" dirty="0">
              <a:solidFill>
                <a:srgbClr val="002060"/>
              </a:solidFill>
              <a:latin typeface="Arial Mon" panose="020B0604020202020204" pitchFamily="34" charset="0"/>
              <a:cs typeface="Arial" panose="020B0604020202020204" pitchFamily="34" charset="0"/>
            </a:endParaRPr>
          </a:p>
        </p:txBody>
      </p:sp>
      <p:grpSp>
        <p:nvGrpSpPr>
          <p:cNvPr id="9" name="Group 8">
            <a:extLst>
              <a:ext uri="{FF2B5EF4-FFF2-40B4-BE49-F238E27FC236}">
                <a16:creationId xmlns="" xmlns:a16="http://schemas.microsoft.com/office/drawing/2014/main" id="{EF7F762B-AE18-43B5-A7FA-87C417D06D18}"/>
              </a:ext>
            </a:extLst>
          </p:cNvPr>
          <p:cNvGrpSpPr/>
          <p:nvPr/>
        </p:nvGrpSpPr>
        <p:grpSpPr>
          <a:xfrm>
            <a:off x="174523" y="3215923"/>
            <a:ext cx="4778477" cy="180000"/>
            <a:chOff x="159171" y="3181417"/>
            <a:chExt cx="4778477" cy="180000"/>
          </a:xfrm>
        </p:grpSpPr>
        <p:sp>
          <p:nvSpPr>
            <p:cNvPr id="11" name="Rectangle: Rounded Corners 10">
              <a:extLst>
                <a:ext uri="{FF2B5EF4-FFF2-40B4-BE49-F238E27FC236}">
                  <a16:creationId xmlns="" xmlns:a16="http://schemas.microsoft.com/office/drawing/2014/main" id="{9E55EADF-7065-4B8F-8DCF-7CB8D636E67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B92C5844-6E5B-45E6-942E-1011033020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3FFB1E43-6158-47F4-90D1-E9F1A1A99EE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Rounded Corners 12">
            <a:extLst>
              <a:ext uri="{FF2B5EF4-FFF2-40B4-BE49-F238E27FC236}">
                <a16:creationId xmlns="" xmlns:a16="http://schemas.microsoft.com/office/drawing/2014/main" id="{37B57453-6068-488D-96F3-787BB5154CA1}"/>
              </a:ext>
            </a:extLst>
          </p:cNvPr>
          <p:cNvSpPr/>
          <p:nvPr/>
        </p:nvSpPr>
        <p:spPr>
          <a:xfrm>
            <a:off x="5498846" y="799143"/>
            <a:ext cx="50001" cy="45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mn-MN"/>
          </a:p>
        </p:txBody>
      </p:sp>
      <p:graphicFrame>
        <p:nvGraphicFramePr>
          <p:cNvPr id="5" name="Table 4"/>
          <p:cNvGraphicFramePr>
            <a:graphicFrameLocks noGrp="1"/>
          </p:cNvGraphicFramePr>
          <p:nvPr>
            <p:extLst>
              <p:ext uri="{D42A27DB-BD31-4B8C-83A1-F6EECF244321}">
                <p14:modId xmlns:p14="http://schemas.microsoft.com/office/powerpoint/2010/main" val="2162667218"/>
              </p:ext>
            </p:extLst>
          </p:nvPr>
        </p:nvGraphicFramePr>
        <p:xfrm>
          <a:off x="241007" y="670556"/>
          <a:ext cx="4536558" cy="2403549"/>
        </p:xfrm>
        <a:graphic>
          <a:graphicData uri="http://schemas.openxmlformats.org/drawingml/2006/table">
            <a:tbl>
              <a:tblPr firstRow="1" firstCol="1" bandRow="1">
                <a:tableStyleId>{5C22544A-7EE6-4342-B048-85BDC9FD1C3A}</a:tableStyleId>
              </a:tblPr>
              <a:tblGrid>
                <a:gridCol w="950383">
                  <a:extLst>
                    <a:ext uri="{9D8B030D-6E8A-4147-A177-3AD203B41FA5}">
                      <a16:colId xmlns="" xmlns:a16="http://schemas.microsoft.com/office/drawing/2014/main" val="2309860578"/>
                    </a:ext>
                  </a:extLst>
                </a:gridCol>
                <a:gridCol w="654815">
                  <a:extLst>
                    <a:ext uri="{9D8B030D-6E8A-4147-A177-3AD203B41FA5}">
                      <a16:colId xmlns="" xmlns:a16="http://schemas.microsoft.com/office/drawing/2014/main" val="2350131070"/>
                    </a:ext>
                  </a:extLst>
                </a:gridCol>
                <a:gridCol w="420030">
                  <a:extLst>
                    <a:ext uri="{9D8B030D-6E8A-4147-A177-3AD203B41FA5}">
                      <a16:colId xmlns="" xmlns:a16="http://schemas.microsoft.com/office/drawing/2014/main" val="561859285"/>
                    </a:ext>
                  </a:extLst>
                </a:gridCol>
                <a:gridCol w="420030">
                  <a:extLst>
                    <a:ext uri="{9D8B030D-6E8A-4147-A177-3AD203B41FA5}">
                      <a16:colId xmlns="" xmlns:a16="http://schemas.microsoft.com/office/drawing/2014/main" val="1362758078"/>
                    </a:ext>
                  </a:extLst>
                </a:gridCol>
                <a:gridCol w="420030">
                  <a:extLst>
                    <a:ext uri="{9D8B030D-6E8A-4147-A177-3AD203B41FA5}">
                      <a16:colId xmlns="" xmlns:a16="http://schemas.microsoft.com/office/drawing/2014/main" val="2299433835"/>
                    </a:ext>
                  </a:extLst>
                </a:gridCol>
                <a:gridCol w="420030">
                  <a:extLst>
                    <a:ext uri="{9D8B030D-6E8A-4147-A177-3AD203B41FA5}">
                      <a16:colId xmlns="" xmlns:a16="http://schemas.microsoft.com/office/drawing/2014/main" val="3845999549"/>
                    </a:ext>
                  </a:extLst>
                </a:gridCol>
                <a:gridCol w="422389">
                  <a:extLst>
                    <a:ext uri="{9D8B030D-6E8A-4147-A177-3AD203B41FA5}">
                      <a16:colId xmlns="" xmlns:a16="http://schemas.microsoft.com/office/drawing/2014/main" val="3295146011"/>
                    </a:ext>
                  </a:extLst>
                </a:gridCol>
                <a:gridCol w="422389">
                  <a:extLst>
                    <a:ext uri="{9D8B030D-6E8A-4147-A177-3AD203B41FA5}">
                      <a16:colId xmlns="" xmlns:a16="http://schemas.microsoft.com/office/drawing/2014/main" val="2757158688"/>
                    </a:ext>
                  </a:extLst>
                </a:gridCol>
                <a:gridCol w="406462">
                  <a:extLst>
                    <a:ext uri="{9D8B030D-6E8A-4147-A177-3AD203B41FA5}">
                      <a16:colId xmlns="" xmlns:a16="http://schemas.microsoft.com/office/drawing/2014/main" val="468396665"/>
                    </a:ext>
                  </a:extLst>
                </a:gridCol>
              </a:tblGrid>
              <a:tr h="281354">
                <a:tc gridSpan="2">
                  <a:txBody>
                    <a:bodyPr/>
                    <a:lstStyle/>
                    <a:p>
                      <a:pPr marL="0" marR="0" algn="ctr">
                        <a:lnSpc>
                          <a:spcPct val="115000"/>
                        </a:lnSpc>
                        <a:spcBef>
                          <a:spcPts val="0"/>
                        </a:spcBef>
                        <a:spcAft>
                          <a:spcPts val="0"/>
                        </a:spcAft>
                      </a:pPr>
                      <a:r>
                        <a:rPr lang="en-US" sz="900" dirty="0" err="1">
                          <a:effectLst/>
                          <a:latin typeface="Arial" panose="020B0604020202020204" pitchFamily="34" charset="0"/>
                          <a:cs typeface="Arial" panose="020B0604020202020204" pitchFamily="34" charset="0"/>
                        </a:rPr>
                        <a:t>Үзүүлэлт</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2012 </a:t>
                      </a:r>
                      <a:r>
                        <a:rPr lang="en-US" sz="900" dirty="0" err="1">
                          <a:effectLst/>
                          <a:latin typeface="Arial" panose="020B0604020202020204" pitchFamily="34" charset="0"/>
                          <a:cs typeface="Arial" panose="020B0604020202020204" pitchFamily="34" charset="0"/>
                        </a:rPr>
                        <a:t>он</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2013 он</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2014 он</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2015 он</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2016 он</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2017 он</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cs typeface="Arial" panose="020B0604020202020204" pitchFamily="34" charset="0"/>
                        </a:rPr>
                        <a:t>201</a:t>
                      </a:r>
                      <a:r>
                        <a:rPr lang="mn-MN" sz="900" dirty="0" smtClean="0">
                          <a:effectLst/>
                          <a:latin typeface="Arial" panose="020B0604020202020204" pitchFamily="34" charset="0"/>
                          <a:cs typeface="Arial" panose="020B0604020202020204" pitchFamily="34" charset="0"/>
                        </a:rPr>
                        <a:t>8</a:t>
                      </a:r>
                      <a:r>
                        <a:rPr lang="en-US" sz="900" dirty="0" smtClean="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он</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4230043560"/>
                  </a:ext>
                </a:extLst>
              </a:tr>
              <a:tr h="281354">
                <a:tc rowSpan="2">
                  <a:txBody>
                    <a:bodyPr/>
                    <a:lstStyle/>
                    <a:p>
                      <a:pPr marL="0" marR="0" algn="ctr">
                        <a:lnSpc>
                          <a:spcPct val="115000"/>
                        </a:lnSpc>
                        <a:spcBef>
                          <a:spcPts val="0"/>
                        </a:spcBef>
                        <a:spcAft>
                          <a:spcPts val="0"/>
                        </a:spcAft>
                      </a:pPr>
                      <a:r>
                        <a:rPr lang="mn-MN" sz="900" dirty="0" smtClean="0">
                          <a:effectLst/>
                          <a:latin typeface="Arial" panose="020B0604020202020204" pitchFamily="34" charset="0"/>
                          <a:cs typeface="Arial" panose="020B0604020202020204" pitchFamily="34" charset="0"/>
                        </a:rPr>
                        <a:t>Цагаан-Овоо </a:t>
                      </a:r>
                      <a:r>
                        <a:rPr lang="en-US" sz="900" dirty="0" err="1">
                          <a:effectLst/>
                          <a:latin typeface="Arial" panose="020B0604020202020204" pitchFamily="34" charset="0"/>
                          <a:cs typeface="Arial" panose="020B0604020202020204" pitchFamily="34" charset="0"/>
                        </a:rPr>
                        <a:t>баг</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err="1">
                          <a:effectLst/>
                          <a:latin typeface="Arial" panose="020B0604020202020204" pitchFamily="34" charset="0"/>
                          <a:cs typeface="Arial" panose="020B0604020202020204" pitchFamily="34" charset="0"/>
                        </a:rPr>
                        <a:t>Өрх</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230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227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219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228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234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238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237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3975489277"/>
                  </a:ext>
                </a:extLst>
              </a:tr>
              <a:tr h="205676">
                <a:tc vMerge="1">
                  <a:txBody>
                    <a:bodyPr/>
                    <a:lstStyle/>
                    <a:p>
                      <a:endParaRPr lang="en-US"/>
                    </a:p>
                  </a:txBody>
                  <a:tcPr/>
                </a:tc>
                <a:tc>
                  <a:txBody>
                    <a:bodyPr/>
                    <a:lstStyle/>
                    <a:p>
                      <a:pPr marL="0" marR="0" algn="ctr">
                        <a:lnSpc>
                          <a:spcPct val="115000"/>
                        </a:lnSpc>
                        <a:spcBef>
                          <a:spcPts val="0"/>
                        </a:spcBef>
                        <a:spcAft>
                          <a:spcPts val="0"/>
                        </a:spcAft>
                      </a:pPr>
                      <a:r>
                        <a:rPr lang="en-US" sz="900" dirty="0" err="1" smtClean="0">
                          <a:effectLst/>
                          <a:latin typeface="Arial" panose="020B0604020202020204" pitchFamily="34" charset="0"/>
                          <a:cs typeface="Arial" panose="020B0604020202020204" pitchFamily="34" charset="0"/>
                        </a:rPr>
                        <a:t>Хүн</a:t>
                      </a:r>
                      <a:r>
                        <a:rPr lang="mn-MN" sz="900" dirty="0" smtClean="0">
                          <a:effectLst/>
                          <a:latin typeface="Arial" panose="020B0604020202020204" pitchFamily="34" charset="0"/>
                          <a:cs typeface="Arial" panose="020B0604020202020204" pitchFamily="34" charset="0"/>
                        </a:rPr>
                        <a:t> </a:t>
                      </a:r>
                      <a:r>
                        <a:rPr lang="en-US" sz="900" dirty="0" err="1" smtClean="0">
                          <a:effectLst/>
                          <a:latin typeface="Arial" panose="020B0604020202020204" pitchFamily="34" charset="0"/>
                          <a:cs typeface="Arial" panose="020B0604020202020204" pitchFamily="34" charset="0"/>
                        </a:rPr>
                        <a:t>ам</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859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828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797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795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817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816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831</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328952260"/>
                  </a:ext>
                </a:extLst>
              </a:tr>
              <a:tr h="281354">
                <a:tc rowSpan="2">
                  <a:txBody>
                    <a:bodyPr/>
                    <a:lstStyle/>
                    <a:p>
                      <a:pPr marL="0" marR="0" algn="ctr">
                        <a:lnSpc>
                          <a:spcPct val="115000"/>
                        </a:lnSpc>
                        <a:spcBef>
                          <a:spcPts val="0"/>
                        </a:spcBef>
                        <a:spcAft>
                          <a:spcPts val="0"/>
                        </a:spcAft>
                      </a:pPr>
                      <a:r>
                        <a:rPr lang="mn-MN" sz="900" dirty="0" smtClean="0">
                          <a:effectLst/>
                          <a:latin typeface="Arial" panose="020B0604020202020204" pitchFamily="34" charset="0"/>
                          <a:cs typeface="Arial" panose="020B0604020202020204" pitchFamily="34" charset="0"/>
                        </a:rPr>
                        <a:t>Сангийндалай </a:t>
                      </a:r>
                      <a:r>
                        <a:rPr lang="en-US" sz="900" dirty="0" err="1">
                          <a:effectLst/>
                          <a:latin typeface="Arial" panose="020B0604020202020204" pitchFamily="34" charset="0"/>
                          <a:cs typeface="Arial" panose="020B0604020202020204" pitchFamily="34" charset="0"/>
                        </a:rPr>
                        <a:t>баг</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err="1">
                          <a:effectLst/>
                          <a:latin typeface="Arial" panose="020B0604020202020204" pitchFamily="34" charset="0"/>
                          <a:cs typeface="Arial" panose="020B0604020202020204" pitchFamily="34" charset="0"/>
                        </a:rPr>
                        <a:t>Өрх</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243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244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247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257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261</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269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276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244064644"/>
                  </a:ext>
                </a:extLst>
              </a:tr>
              <a:tr h="207743">
                <a:tc vMerge="1">
                  <a:txBody>
                    <a:bodyPr/>
                    <a:lstStyle/>
                    <a:p>
                      <a:endParaRPr lang="en-US"/>
                    </a:p>
                  </a:txBody>
                  <a:tcPr/>
                </a:tc>
                <a:tc>
                  <a:txBody>
                    <a:bodyPr/>
                    <a:lstStyle/>
                    <a:p>
                      <a:pPr marL="0" marR="0" algn="ctr">
                        <a:lnSpc>
                          <a:spcPct val="115000"/>
                        </a:lnSpc>
                        <a:spcBef>
                          <a:spcPts val="0"/>
                        </a:spcBef>
                        <a:spcAft>
                          <a:spcPts val="0"/>
                        </a:spcAft>
                      </a:pPr>
                      <a:r>
                        <a:rPr lang="en-US" sz="900" dirty="0" err="1" smtClean="0">
                          <a:effectLst/>
                          <a:latin typeface="Arial" panose="020B0604020202020204" pitchFamily="34" charset="0"/>
                          <a:cs typeface="Arial" panose="020B0604020202020204" pitchFamily="34" charset="0"/>
                        </a:rPr>
                        <a:t>Хүн</a:t>
                      </a:r>
                      <a:r>
                        <a:rPr lang="mn-MN" sz="900" dirty="0" smtClean="0">
                          <a:effectLst/>
                          <a:latin typeface="Arial" panose="020B0604020202020204" pitchFamily="34" charset="0"/>
                          <a:cs typeface="Arial" panose="020B0604020202020204" pitchFamily="34" charset="0"/>
                        </a:rPr>
                        <a:t> </a:t>
                      </a:r>
                      <a:r>
                        <a:rPr lang="en-US" sz="900" dirty="0" err="1" smtClean="0">
                          <a:effectLst/>
                          <a:latin typeface="Arial" panose="020B0604020202020204" pitchFamily="34" charset="0"/>
                          <a:cs typeface="Arial" panose="020B0604020202020204" pitchFamily="34" charset="0"/>
                        </a:rPr>
                        <a:t>ам</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805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812</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814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835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832</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838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907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378919769"/>
                  </a:ext>
                </a:extLst>
              </a:tr>
              <a:tr h="281354">
                <a:tc rowSpan="2">
                  <a:txBody>
                    <a:bodyPr/>
                    <a:lstStyle/>
                    <a:p>
                      <a:pPr marL="0" marR="0" algn="ctr">
                        <a:lnSpc>
                          <a:spcPct val="115000"/>
                        </a:lnSpc>
                        <a:spcBef>
                          <a:spcPts val="0"/>
                        </a:spcBef>
                        <a:spcAft>
                          <a:spcPts val="0"/>
                        </a:spcAft>
                      </a:pPr>
                      <a:r>
                        <a:rPr lang="mn-MN" sz="900" dirty="0" smtClean="0">
                          <a:effectLst/>
                          <a:latin typeface="Arial" panose="020B0604020202020204" pitchFamily="34" charset="0"/>
                          <a:cs typeface="Arial" panose="020B0604020202020204" pitchFamily="34" charset="0"/>
                        </a:rPr>
                        <a:t>Сумын төвийн </a:t>
                      </a:r>
                      <a:r>
                        <a:rPr lang="en-US" sz="900" dirty="0" err="1">
                          <a:effectLst/>
                          <a:latin typeface="Arial" panose="020B0604020202020204" pitchFamily="34" charset="0"/>
                          <a:cs typeface="Arial" panose="020B0604020202020204" pitchFamily="34" charset="0"/>
                        </a:rPr>
                        <a:t>баг</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err="1">
                          <a:effectLst/>
                          <a:latin typeface="Arial" panose="020B0604020202020204" pitchFamily="34" charset="0"/>
                          <a:cs typeface="Arial" panose="020B0604020202020204" pitchFamily="34" charset="0"/>
                        </a:rPr>
                        <a:t>Өрх</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450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428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417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413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399</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385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393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3406916128"/>
                  </a:ext>
                </a:extLst>
              </a:tr>
              <a:tr h="281354">
                <a:tc vMerge="1">
                  <a:txBody>
                    <a:bodyPr/>
                    <a:lstStyle/>
                    <a:p>
                      <a:endParaRPr lang="en-US"/>
                    </a:p>
                  </a:txBody>
                  <a:tcPr/>
                </a:tc>
                <a:tc>
                  <a:txBody>
                    <a:bodyPr/>
                    <a:lstStyle/>
                    <a:p>
                      <a:pPr marL="0" marR="0" algn="ctr">
                        <a:lnSpc>
                          <a:spcPct val="115000"/>
                        </a:lnSpc>
                        <a:spcBef>
                          <a:spcPts val="0"/>
                        </a:spcBef>
                        <a:spcAft>
                          <a:spcPts val="0"/>
                        </a:spcAft>
                      </a:pPr>
                      <a:r>
                        <a:rPr lang="en-US" sz="900" dirty="0" err="1" smtClean="0">
                          <a:effectLst/>
                          <a:latin typeface="Arial" panose="020B0604020202020204" pitchFamily="34" charset="0"/>
                          <a:cs typeface="Arial" panose="020B0604020202020204" pitchFamily="34" charset="0"/>
                        </a:rPr>
                        <a:t>Хүн</a:t>
                      </a:r>
                      <a:r>
                        <a:rPr lang="mn-MN" sz="900" dirty="0" smtClean="0">
                          <a:effectLst/>
                          <a:latin typeface="Arial" panose="020B0604020202020204" pitchFamily="34" charset="0"/>
                          <a:cs typeface="Arial" panose="020B0604020202020204" pitchFamily="34" charset="0"/>
                        </a:rPr>
                        <a:t> </a:t>
                      </a:r>
                      <a:r>
                        <a:rPr lang="en-US" sz="900" dirty="0" err="1" smtClean="0">
                          <a:effectLst/>
                          <a:latin typeface="Arial" panose="020B0604020202020204" pitchFamily="34" charset="0"/>
                          <a:cs typeface="Arial" panose="020B0604020202020204" pitchFamily="34" charset="0"/>
                        </a:rPr>
                        <a:t>ам</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1584</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1517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1412</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1333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1322</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1247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1238</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491352791"/>
                  </a:ext>
                </a:extLst>
              </a:tr>
              <a:tr h="281354">
                <a:tc rowSpan="2">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Сумын дүн</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Өрх</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1663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1650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1653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1687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1713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1745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1766</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2209513425"/>
                  </a:ext>
                </a:extLst>
              </a:tr>
              <a:tr h="281354">
                <a:tc vMerge="1">
                  <a:txBody>
                    <a:bodyPr/>
                    <a:lstStyle/>
                    <a:p>
                      <a:pPr marL="0" marR="0" algn="ctr">
                        <a:lnSpc>
                          <a:spcPct val="115000"/>
                        </a:lnSpc>
                        <a:spcBef>
                          <a:spcPts val="0"/>
                        </a:spcBef>
                        <a:spcAft>
                          <a:spcPts val="0"/>
                        </a:spcAft>
                      </a:pPr>
                      <a:endParaRPr lang="en-US" sz="800" dirty="0">
                        <a:effectLst/>
                        <a:latin typeface="Arial Mon" panose="020B0604020202020204" pitchFamily="34" charset="0"/>
                        <a:ea typeface="Times New Roman" panose="02020603050405020304" pitchFamily="18" charset="0"/>
                        <a:cs typeface="Times New Roman" panose="02020603050405020304" pitchFamily="18"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Хүн ам</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5841</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ea typeface="Times New Roman" panose="02020603050405020304" pitchFamily="18" charset="0"/>
                          <a:cs typeface="Arial" panose="020B0604020202020204" pitchFamily="34" charset="0"/>
                        </a:rPr>
                        <a:t>5765</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5642</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5590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5701</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5730</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tc>
                  <a:txBody>
                    <a:bodyPr/>
                    <a:lstStyle/>
                    <a:p>
                      <a:pPr marL="0" marR="0" algn="ctr">
                        <a:lnSpc>
                          <a:spcPct val="115000"/>
                        </a:lnSpc>
                        <a:spcBef>
                          <a:spcPts val="0"/>
                        </a:spcBef>
                        <a:spcAft>
                          <a:spcPts val="0"/>
                        </a:spcAft>
                      </a:pPr>
                      <a:r>
                        <a:rPr lang="mn-MN" sz="900" dirty="0" smtClean="0">
                          <a:effectLst/>
                          <a:latin typeface="Arial" panose="020B0604020202020204" pitchFamily="34" charset="0"/>
                          <a:ea typeface="Times New Roman" panose="02020603050405020304" pitchFamily="18" charset="0"/>
                          <a:cs typeface="Arial" panose="020B0604020202020204" pitchFamily="34" charset="0"/>
                        </a:rPr>
                        <a:t>5847</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46940" marR="46940" marT="0" marB="0" anchor="ctr"/>
                </a:tc>
                <a:extLst>
                  <a:ext uri="{0D108BD9-81ED-4DB2-BD59-A6C34878D82A}">
                    <a16:rowId xmlns="" xmlns:a16="http://schemas.microsoft.com/office/drawing/2014/main" val="2591922395"/>
                  </a:ext>
                </a:extLst>
              </a:tr>
            </a:tbl>
          </a:graphicData>
        </a:graphic>
      </p:graphicFrame>
      <p:pic>
        <p:nvPicPr>
          <p:cNvPr id="17" name="Picture 16"/>
          <p:cNvPicPr>
            <a:picLocks noChangeAspect="1"/>
          </p:cNvPicPr>
          <p:nvPr/>
        </p:nvPicPr>
        <p:blipFill>
          <a:blip r:embed="rId2"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689880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788" y="2086708"/>
            <a:ext cx="4138306" cy="861774"/>
          </a:xfrm>
          <a:prstGeom prst="rect">
            <a:avLst/>
          </a:prstGeom>
        </p:spPr>
        <p:txBody>
          <a:bodyPr wrap="square">
            <a:spAutoFit/>
          </a:bodyPr>
          <a:lstStyle/>
          <a:p>
            <a:pPr algn="just"/>
            <a:r>
              <a:rPr lang="mn-MN" sz="800" dirty="0" smtClean="0">
                <a:latin typeface="Arial Mon" panose="020B0604020202020204" pitchFamily="34" charset="0"/>
                <a:ea typeface="Times New Roman" panose="02020603050405020304" pitchFamily="18" charset="0"/>
              </a:rPr>
              <a:t>	</a:t>
            </a:r>
            <a:r>
              <a:rPr lang="en-US" sz="1000" dirty="0" smtClean="0">
                <a:latin typeface="Arial" panose="020B0604020202020204" pitchFamily="34" charset="0"/>
                <a:ea typeface="Times New Roman" panose="02020603050405020304" pitchFamily="18" charset="0"/>
                <a:cs typeface="Arial" panose="020B0604020202020204" pitchFamily="34" charset="0"/>
              </a:rPr>
              <a:t>2018</a:t>
            </a:r>
            <a:r>
              <a:rPr lang="mn-MN" sz="1000" dirty="0" smtClean="0">
                <a:latin typeface="Arial" panose="020B0604020202020204" pitchFamily="34" charset="0"/>
                <a:ea typeface="Times New Roman" panose="02020603050405020304" pitchFamily="18" charset="0"/>
                <a:cs typeface="Arial" panose="020B0604020202020204" pitchFamily="34" charset="0"/>
              </a:rPr>
              <a:t> </a:t>
            </a:r>
            <a:r>
              <a:rPr lang="mn-MN" sz="1000" dirty="0">
                <a:latin typeface="Arial" panose="020B0604020202020204" pitchFamily="34" charset="0"/>
                <a:ea typeface="Times New Roman" panose="02020603050405020304" pitchFamily="18" charset="0"/>
                <a:cs typeface="Arial" panose="020B0604020202020204" pitchFamily="34" charset="0"/>
              </a:rPr>
              <a:t>онд </a:t>
            </a:r>
            <a:r>
              <a:rPr lang="mn-MN" sz="1000" dirty="0" smtClean="0">
                <a:latin typeface="Arial" panose="020B0604020202020204" pitchFamily="34" charset="0"/>
                <a:ea typeface="Times New Roman" panose="02020603050405020304" pitchFamily="18" charset="0"/>
                <a:cs typeface="Arial" panose="020B0604020202020204" pitchFamily="34" charset="0"/>
              </a:rPr>
              <a:t>152 хүүхэд төрсөн </a:t>
            </a:r>
            <a:r>
              <a:rPr lang="mn-MN" sz="1000" dirty="0">
                <a:latin typeface="Arial" panose="020B0604020202020204" pitchFamily="34" charset="0"/>
                <a:ea typeface="Times New Roman" panose="02020603050405020304" pitchFamily="18" charset="0"/>
                <a:cs typeface="Arial" panose="020B0604020202020204" pitchFamily="34" charset="0"/>
              </a:rPr>
              <a:t>нь өнгөрсөн оноос </a:t>
            </a:r>
            <a:r>
              <a:rPr lang="mn-MN" sz="1000" dirty="0" smtClean="0">
                <a:latin typeface="Arial" panose="020B0604020202020204" pitchFamily="34" charset="0"/>
                <a:ea typeface="Times New Roman" panose="02020603050405020304" pitchFamily="18" charset="0"/>
                <a:cs typeface="Arial" panose="020B0604020202020204" pitchFamily="34" charset="0"/>
              </a:rPr>
              <a:t>8 хүүхдээр буюу 5.5 хувиар </a:t>
            </a:r>
            <a:r>
              <a:rPr lang="mn-MN" sz="1000" dirty="0">
                <a:latin typeface="Arial" panose="020B0604020202020204" pitchFamily="34" charset="0"/>
                <a:ea typeface="Times New Roman" panose="02020603050405020304" pitchFamily="18" charset="0"/>
                <a:cs typeface="Arial" panose="020B0604020202020204" pitchFamily="34" charset="0"/>
              </a:rPr>
              <a:t>өссөн </a:t>
            </a:r>
            <a:r>
              <a:rPr lang="mn-MN" sz="1000" dirty="0" smtClean="0">
                <a:latin typeface="Arial" panose="020B0604020202020204" pitchFamily="34" charset="0"/>
                <a:ea typeface="Times New Roman" panose="02020603050405020304" pitchFamily="18" charset="0"/>
                <a:cs typeface="Arial" panose="020B0604020202020204" pitchFamily="34" charset="0"/>
              </a:rPr>
              <a:t>байна</a:t>
            </a:r>
            <a:r>
              <a:rPr lang="en-US" sz="1000" dirty="0" smtClean="0">
                <a:latin typeface="Arial" panose="020B0604020202020204" pitchFamily="34" charset="0"/>
                <a:ea typeface="Times New Roman" panose="02020603050405020304" pitchFamily="18" charset="0"/>
                <a:cs typeface="Arial" panose="020B0604020202020204" pitchFamily="34" charset="0"/>
              </a:rPr>
              <a:t>. </a:t>
            </a:r>
            <a:r>
              <a:rPr lang="mn-MN" sz="1000" dirty="0" smtClean="0">
                <a:latin typeface="Arial" panose="020B0604020202020204" pitchFamily="34" charset="0"/>
                <a:cs typeface="Arial" panose="020B0604020202020204" pitchFamily="34" charset="0"/>
              </a:rPr>
              <a:t>201</a:t>
            </a:r>
            <a:r>
              <a:rPr lang="en-US" sz="1000" dirty="0" smtClean="0">
                <a:latin typeface="Arial" panose="020B0604020202020204" pitchFamily="34" charset="0"/>
                <a:cs typeface="Arial" panose="020B0604020202020204" pitchFamily="34" charset="0"/>
              </a:rPr>
              <a:t>8</a:t>
            </a:r>
            <a:r>
              <a:rPr lang="mn-MN" sz="1000" dirty="0" smtClean="0">
                <a:latin typeface="Arial" panose="020B0604020202020204" pitchFamily="34" charset="0"/>
                <a:cs typeface="Arial" panose="020B0604020202020204" pitchFamily="34" charset="0"/>
              </a:rPr>
              <a:t> </a:t>
            </a:r>
            <a:r>
              <a:rPr lang="mn-MN" sz="1000" dirty="0">
                <a:latin typeface="Arial" panose="020B0604020202020204" pitchFamily="34" charset="0"/>
                <a:cs typeface="Arial" panose="020B0604020202020204" pitchFamily="34" charset="0"/>
              </a:rPr>
              <a:t>онд </a:t>
            </a:r>
            <a:r>
              <a:rPr lang="mn-MN" sz="1000" dirty="0" smtClean="0">
                <a:latin typeface="Arial" panose="020B0604020202020204" pitchFamily="34" charset="0"/>
                <a:cs typeface="Arial" panose="020B0604020202020204" pitchFamily="34" charset="0"/>
              </a:rPr>
              <a:t>36 </a:t>
            </a:r>
            <a:r>
              <a:rPr lang="mn-MN" sz="1000" dirty="0">
                <a:latin typeface="Arial" panose="020B0604020202020204" pitchFamily="34" charset="0"/>
                <a:cs typeface="Arial" panose="020B0604020202020204" pitchFamily="34" charset="0"/>
              </a:rPr>
              <a:t>хүн нас барсан нь өнгөрсөн оноос </a:t>
            </a:r>
            <a:r>
              <a:rPr lang="mn-MN" sz="1000" dirty="0" smtClean="0">
                <a:latin typeface="Arial" panose="020B0604020202020204" pitchFamily="34" charset="0"/>
                <a:cs typeface="Arial" panose="020B0604020202020204" pitchFamily="34" charset="0"/>
              </a:rPr>
              <a:t>3 хүнээр буюу 9.0 хувиар өссөн  </a:t>
            </a:r>
            <a:r>
              <a:rPr lang="mn-MN" sz="1000" dirty="0">
                <a:latin typeface="Arial" panose="020B0604020202020204" pitchFamily="34" charset="0"/>
                <a:cs typeface="Arial" panose="020B0604020202020204" pitchFamily="34" charset="0"/>
              </a:rPr>
              <a:t>байна. Нас барсан иргэдийн </a:t>
            </a:r>
            <a:r>
              <a:rPr lang="mn-MN" sz="1000" b="1" dirty="0" smtClean="0">
                <a:latin typeface="Arial" panose="020B0604020202020204" pitchFamily="34" charset="0"/>
                <a:cs typeface="Arial" panose="020B0604020202020204" pitchFamily="34" charset="0"/>
              </a:rPr>
              <a:t>56,0</a:t>
            </a:r>
            <a:r>
              <a:rPr lang="mn-MN" sz="1000" dirty="0" smtClean="0">
                <a:latin typeface="Arial" panose="020B0604020202020204" pitchFamily="34" charset="0"/>
                <a:cs typeface="Arial" panose="020B0604020202020204" pitchFamily="34" charset="0"/>
              </a:rPr>
              <a:t> </a:t>
            </a:r>
            <a:r>
              <a:rPr lang="mn-MN" sz="1000" dirty="0">
                <a:latin typeface="Arial" panose="020B0604020202020204" pitchFamily="34" charset="0"/>
                <a:cs typeface="Arial" panose="020B0604020202020204" pitchFamily="34" charset="0"/>
              </a:rPr>
              <a:t>хувийг эрэгтэйчүүд, </a:t>
            </a:r>
            <a:r>
              <a:rPr lang="mn-MN" sz="1000" dirty="0" smtClean="0">
                <a:latin typeface="Arial" panose="020B0604020202020204" pitchFamily="34" charset="0"/>
                <a:cs typeface="Arial" panose="020B0604020202020204" pitchFamily="34" charset="0"/>
              </a:rPr>
              <a:t>44</a:t>
            </a:r>
            <a:r>
              <a:rPr lang="mn-MN" sz="1000" b="1" dirty="0" smtClean="0">
                <a:latin typeface="Arial" panose="020B0604020202020204" pitchFamily="34" charset="0"/>
                <a:cs typeface="Arial" panose="020B0604020202020204" pitchFamily="34" charset="0"/>
              </a:rPr>
              <a:t>.0</a:t>
            </a:r>
            <a:r>
              <a:rPr lang="mn-MN" sz="1000" dirty="0" smtClean="0">
                <a:latin typeface="Arial" panose="020B0604020202020204" pitchFamily="34" charset="0"/>
                <a:cs typeface="Arial" panose="020B0604020202020204" pitchFamily="34" charset="0"/>
              </a:rPr>
              <a:t> </a:t>
            </a:r>
            <a:r>
              <a:rPr lang="mn-MN" sz="1000" dirty="0">
                <a:latin typeface="Arial" panose="020B0604020202020204" pitchFamily="34" charset="0"/>
                <a:cs typeface="Arial" panose="020B0604020202020204" pitchFamily="34" charset="0"/>
              </a:rPr>
              <a:t>хувийг эмэгтэйчүүд эзэлж байна. </a:t>
            </a:r>
            <a:endParaRPr lang="en-US" sz="10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 xmlns:a16="http://schemas.microsoft.com/office/drawing/2014/main" id="{29832590-F6BE-44BF-B89E-7A36F3AAC638}"/>
              </a:ext>
            </a:extLst>
          </p:cNvPr>
          <p:cNvGrpSpPr/>
          <p:nvPr/>
        </p:nvGrpSpPr>
        <p:grpSpPr>
          <a:xfrm>
            <a:off x="290732" y="88509"/>
            <a:ext cx="4517294" cy="215444"/>
            <a:chOff x="359227" y="69171"/>
            <a:chExt cx="4517294" cy="215444"/>
          </a:xfrm>
        </p:grpSpPr>
        <p:cxnSp>
          <p:nvCxnSpPr>
            <p:cNvPr id="7" name="Straight Connector 6">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graphicFrame>
        <p:nvGraphicFramePr>
          <p:cNvPr id="9" name="Chart 8"/>
          <p:cNvGraphicFramePr>
            <a:graphicFrameLocks/>
          </p:cNvGraphicFramePr>
          <p:nvPr>
            <p:extLst>
              <p:ext uri="{D42A27DB-BD31-4B8C-83A1-F6EECF244321}">
                <p14:modId xmlns:p14="http://schemas.microsoft.com/office/powerpoint/2010/main" val="3213229256"/>
              </p:ext>
            </p:extLst>
          </p:nvPr>
        </p:nvGraphicFramePr>
        <p:xfrm>
          <a:off x="513469" y="414997"/>
          <a:ext cx="3995285" cy="160521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889066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2236"/>
            <a:ext cx="4874455" cy="221856"/>
          </a:xfrm>
          <a:prstGeom prst="rect">
            <a:avLst/>
          </a:prstGeom>
        </p:spPr>
        <p:txBody>
          <a:bodyPr wrap="square">
            <a:spAutoFit/>
          </a:bodyPr>
          <a:lstStyle/>
          <a:p>
            <a:pPr indent="457200" algn="just">
              <a:lnSpc>
                <a:spcPct val="115000"/>
              </a:lnSpc>
            </a:pP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mn-MN" sz="800" dirty="0">
                <a:solidFill>
                  <a:srgbClr val="000000"/>
                </a:solidFill>
                <a:latin typeface="Arial" panose="020B0604020202020204" pitchFamily="34" charset="0"/>
                <a:ea typeface="Times New Roman" panose="02020603050405020304" pitchFamily="18" charset="0"/>
                <a:cs typeface="Arial" panose="020B0604020202020204" pitchFamily="34" charset="0"/>
              </a:rPr>
              <a:t>Малтай, м</a:t>
            </a: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алчин </a:t>
            </a:r>
            <a:r>
              <a:rPr lang="mn-MN" sz="800" dirty="0">
                <a:solidFill>
                  <a:srgbClr val="000000"/>
                </a:solidFill>
                <a:latin typeface="Arial" panose="020B0604020202020204" pitchFamily="34" charset="0"/>
                <a:ea typeface="Times New Roman" panose="02020603050405020304" pitchFamily="18" charset="0"/>
                <a:cs typeface="Arial" panose="020B0604020202020204" pitchFamily="34" charset="0"/>
              </a:rPr>
              <a:t>өрхийн тоо, жил бүрийн эцсийн </a:t>
            </a:r>
            <a:r>
              <a:rPr lang="mn-MN"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байдлаар 2009-2018 он</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020242519"/>
              </p:ext>
            </p:extLst>
          </p:nvPr>
        </p:nvGraphicFramePr>
        <p:xfrm>
          <a:off x="495300" y="783452"/>
          <a:ext cx="3962400" cy="1969126"/>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 xmlns:a16="http://schemas.microsoft.com/office/drawing/2014/main" id="{29832590-F6BE-44BF-B89E-7A36F3AAC638}"/>
              </a:ext>
            </a:extLst>
          </p:cNvPr>
          <p:cNvGrpSpPr/>
          <p:nvPr/>
        </p:nvGrpSpPr>
        <p:grpSpPr>
          <a:xfrm>
            <a:off x="359227" y="64418"/>
            <a:ext cx="4677007" cy="215444"/>
            <a:chOff x="359227" y="64418"/>
            <a:chExt cx="4677007" cy="215444"/>
          </a:xfrm>
        </p:grpSpPr>
        <p:cxnSp>
          <p:nvCxnSpPr>
            <p:cNvPr id="7" name="Straight Connector 6">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3"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2343279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297" y="192847"/>
            <a:ext cx="4366437" cy="276999"/>
          </a:xfrm>
          <a:prstGeom prst="rect">
            <a:avLst/>
          </a:prstGeom>
        </p:spPr>
        <p:txBody>
          <a:bodyPr wrap="square">
            <a:spAutoFit/>
          </a:bodyPr>
          <a:lstStyle/>
          <a:p>
            <a:pPr indent="457200">
              <a:lnSpc>
                <a:spcPct val="150000"/>
              </a:lnSpc>
            </a:pPr>
            <a:r>
              <a:rPr lang="mn-MN"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mn-MN" sz="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Малчдын тоо </a:t>
            </a:r>
            <a:r>
              <a:rPr lang="mn-MN"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2014-</a:t>
            </a:r>
            <a:r>
              <a:rPr lang="en-US"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201</a:t>
            </a:r>
            <a:r>
              <a:rPr lang="mn-MN"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8</a:t>
            </a:r>
            <a:r>
              <a:rPr lang="en-US"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mn-MN" sz="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он, үүнээс </a:t>
            </a:r>
            <a:r>
              <a:rPr lang="mn-MN"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эмэгтэй малчид</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6" name="Chart 15"/>
          <p:cNvGraphicFramePr/>
          <p:nvPr>
            <p:extLst>
              <p:ext uri="{D42A27DB-BD31-4B8C-83A1-F6EECF244321}">
                <p14:modId xmlns:p14="http://schemas.microsoft.com/office/powerpoint/2010/main" val="2503538859"/>
              </p:ext>
            </p:extLst>
          </p:nvPr>
        </p:nvGraphicFramePr>
        <p:xfrm>
          <a:off x="205236" y="408291"/>
          <a:ext cx="4536558" cy="221011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 xmlns:a16="http://schemas.microsoft.com/office/drawing/2014/main" id="{29832590-F6BE-44BF-B89E-7A36F3AAC638}"/>
              </a:ext>
            </a:extLst>
          </p:cNvPr>
          <p:cNvGrpSpPr/>
          <p:nvPr/>
        </p:nvGrpSpPr>
        <p:grpSpPr>
          <a:xfrm>
            <a:off x="359227" y="64418"/>
            <a:ext cx="4677007" cy="215444"/>
            <a:chOff x="359227" y="64418"/>
            <a:chExt cx="4677007" cy="215444"/>
          </a:xfrm>
        </p:grpSpPr>
        <p:cxnSp>
          <p:nvCxnSpPr>
            <p:cNvPr id="6" name="Straight Connector 5">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sp>
        <p:nvSpPr>
          <p:cNvPr id="8" name="Rectangle 7"/>
          <p:cNvSpPr/>
          <p:nvPr/>
        </p:nvSpPr>
        <p:spPr>
          <a:xfrm>
            <a:off x="213306" y="2536874"/>
            <a:ext cx="4520418" cy="982320"/>
          </a:xfrm>
          <a:prstGeom prst="rect">
            <a:avLst/>
          </a:prstGeom>
        </p:spPr>
        <p:txBody>
          <a:bodyPr wrap="square">
            <a:spAutoFit/>
          </a:bodyPr>
          <a:lstStyle/>
          <a:p>
            <a:pPr indent="457200" algn="just">
              <a:spcAft>
                <a:spcPts val="1000"/>
              </a:spcAft>
            </a:pPr>
            <a:r>
              <a:rPr lang="mn-MN" sz="900" dirty="0" smtClean="0">
                <a:latin typeface="Arial" panose="020B0604020202020204" pitchFamily="34" charset="0"/>
                <a:ea typeface="Times New Roman" panose="02020603050405020304" pitchFamily="18" charset="0"/>
                <a:cs typeface="Arial" panose="020B0604020202020204" pitchFamily="34" charset="0"/>
              </a:rPr>
              <a:t>2018 онд </a:t>
            </a:r>
            <a:r>
              <a:rPr lang="mn-MN" sz="900" dirty="0">
                <a:latin typeface="Arial" panose="020B0604020202020204" pitchFamily="34" charset="0"/>
                <a:ea typeface="Times New Roman" panose="02020603050405020304" pitchFamily="18" charset="0"/>
                <a:cs typeface="Arial" panose="020B0604020202020204" pitchFamily="34" charset="0"/>
              </a:rPr>
              <a:t>мал аж ахуйн салбарт ажиллаж байгаа малчдын тоо өмнөх оноос </a:t>
            </a:r>
            <a:r>
              <a:rPr lang="mn-MN" sz="900" dirty="0" smtClean="0">
                <a:latin typeface="Arial" panose="020B0604020202020204" pitchFamily="34" charset="0"/>
                <a:ea typeface="Times New Roman" panose="02020603050405020304" pitchFamily="18" charset="0"/>
                <a:cs typeface="Arial" panose="020B0604020202020204" pitchFamily="34" charset="0"/>
              </a:rPr>
              <a:t>2.78 </a:t>
            </a:r>
            <a:r>
              <a:rPr lang="mn-MN" sz="900" dirty="0">
                <a:latin typeface="Arial" panose="020B0604020202020204" pitchFamily="34" charset="0"/>
                <a:ea typeface="Times New Roman" panose="02020603050405020304" pitchFamily="18" charset="0"/>
                <a:cs typeface="Arial" panose="020B0604020202020204" pitchFamily="34" charset="0"/>
              </a:rPr>
              <a:t>хувь буюу </a:t>
            </a:r>
            <a:r>
              <a:rPr lang="mn-MN" sz="900" dirty="0" smtClean="0">
                <a:latin typeface="Arial" panose="020B0604020202020204" pitchFamily="34" charset="0"/>
                <a:ea typeface="Times New Roman" panose="02020603050405020304" pitchFamily="18" charset="0"/>
                <a:cs typeface="Arial" panose="020B0604020202020204" pitchFamily="34" charset="0"/>
              </a:rPr>
              <a:t>62-оор буурсан  </a:t>
            </a:r>
            <a:r>
              <a:rPr lang="mn-MN" sz="900" dirty="0">
                <a:latin typeface="Arial" panose="020B0604020202020204" pitchFamily="34" charset="0"/>
                <a:ea typeface="Times New Roman" panose="02020603050405020304" pitchFamily="18" charset="0"/>
                <a:cs typeface="Arial" panose="020B0604020202020204" pitchFamily="34" charset="0"/>
              </a:rPr>
              <a:t>байна. Малчдын тоо </a:t>
            </a:r>
            <a:r>
              <a:rPr lang="mn-MN" sz="900" dirty="0" smtClean="0">
                <a:latin typeface="Arial" panose="020B0604020202020204" pitchFamily="34" charset="0"/>
                <a:ea typeface="Times New Roman" panose="02020603050405020304" pitchFamily="18" charset="0"/>
                <a:cs typeface="Arial" panose="020B0604020202020204" pitchFamily="34" charset="0"/>
              </a:rPr>
              <a:t>2014-2017 </a:t>
            </a:r>
            <a:r>
              <a:rPr lang="mn-MN" sz="900" dirty="0">
                <a:latin typeface="Arial" panose="020B0604020202020204" pitchFamily="34" charset="0"/>
                <a:ea typeface="Times New Roman" panose="02020603050405020304" pitchFamily="18" charset="0"/>
                <a:cs typeface="Arial" panose="020B0604020202020204" pitchFamily="34" charset="0"/>
              </a:rPr>
              <a:t>онуудад </a:t>
            </a:r>
            <a:r>
              <a:rPr lang="mn-MN" sz="900" dirty="0" smtClean="0">
                <a:latin typeface="Arial" panose="020B0604020202020204" pitchFamily="34" charset="0"/>
                <a:ea typeface="Times New Roman" panose="02020603050405020304" pitchFamily="18" charset="0"/>
                <a:cs typeface="Arial" panose="020B0604020202020204" pitchFamily="34" charset="0"/>
              </a:rPr>
              <a:t>24-103 </a:t>
            </a:r>
            <a:r>
              <a:rPr lang="mn-MN" sz="900" dirty="0">
                <a:latin typeface="Arial" panose="020B0604020202020204" pitchFamily="34" charset="0"/>
                <a:ea typeface="Times New Roman" panose="02020603050405020304" pitchFamily="18" charset="0"/>
                <a:cs typeface="Arial" panose="020B0604020202020204" pitchFamily="34" charset="0"/>
              </a:rPr>
              <a:t>хүнээр </a:t>
            </a:r>
            <a:r>
              <a:rPr lang="mn-MN" sz="900" dirty="0" smtClean="0">
                <a:latin typeface="Arial" panose="020B0604020202020204" pitchFamily="34" charset="0"/>
                <a:ea typeface="Times New Roman" panose="02020603050405020304" pitchFamily="18" charset="0"/>
                <a:cs typeface="Arial" panose="020B0604020202020204" pitchFamily="34" charset="0"/>
              </a:rPr>
              <a:t>өссөн </a:t>
            </a:r>
            <a:r>
              <a:rPr lang="mn-MN" sz="900" dirty="0">
                <a:latin typeface="Arial" panose="020B0604020202020204" pitchFamily="34" charset="0"/>
                <a:ea typeface="Times New Roman" panose="02020603050405020304" pitchFamily="18" charset="0"/>
                <a:cs typeface="Arial" panose="020B0604020202020204" pitchFamily="34" charset="0"/>
              </a:rPr>
              <a:t>байна. </a:t>
            </a:r>
            <a:r>
              <a:rPr lang="mn-MN" sz="900" dirty="0" smtClean="0">
                <a:latin typeface="Arial" panose="020B0604020202020204" pitchFamily="34" charset="0"/>
                <a:ea typeface="Times New Roman" panose="02020603050405020304" pitchFamily="18" charset="0"/>
                <a:cs typeface="Arial" panose="020B0604020202020204" pitchFamily="34" charset="0"/>
              </a:rPr>
              <a:t>Нийт малчдын тоонд эмэгтэйчүүд 45.1-48.9%-ийг эзэлж байна.</a:t>
            </a:r>
          </a:p>
          <a:p>
            <a:pPr indent="457200" algn="just">
              <a:lnSpc>
                <a:spcPct val="150000"/>
              </a:lnSpc>
              <a:spcAft>
                <a:spcPts val="1000"/>
              </a:spcAft>
            </a:pPr>
            <a:endParaRPr lang="en-US" sz="900" dirty="0">
              <a:effectLst/>
              <a:latin typeface="Arial Mon" panose="020B0604020202020204"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69232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Chart 2"/>
          <p:cNvGraphicFramePr/>
          <p:nvPr/>
        </p:nvGraphicFramePr>
        <p:xfrm>
          <a:off x="638810" y="1736090"/>
          <a:ext cx="61595" cy="4508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a:spLocks noChangeArrowheads="1"/>
          </p:cNvSpPr>
          <p:nvPr/>
        </p:nvSpPr>
        <p:spPr bwMode="auto">
          <a:xfrm>
            <a:off x="921426" y="112542"/>
            <a:ext cx="31101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mn-MN" altLang="en-US" sz="9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Малтай өрхийн малын бүлэглэлт хувиар 2012-</a:t>
            </a:r>
            <a:r>
              <a:rPr kumimoji="0" lang="en-US" altLang="en-US" sz="9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a:t>
            </a:r>
            <a:r>
              <a:rPr kumimoji="0" lang="mn-MN" altLang="en-US" sz="9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r>
              <a:rPr kumimoji="0" lang="en-US" altLang="en-US" sz="9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mn-MN" altLang="en-US" sz="9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он</a:t>
            </a:r>
            <a:endParaRPr kumimoji="0" lang="mn-MN" altLang="en-US" sz="9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3443440057"/>
              </p:ext>
            </p:extLst>
          </p:nvPr>
        </p:nvGraphicFramePr>
        <p:xfrm>
          <a:off x="187569" y="457200"/>
          <a:ext cx="4370363" cy="268693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 xmlns:a16="http://schemas.microsoft.com/office/drawing/2014/main" id="{29832590-F6BE-44BF-B89E-7A36F3AAC638}"/>
              </a:ext>
            </a:extLst>
          </p:cNvPr>
          <p:cNvGrpSpPr/>
          <p:nvPr/>
        </p:nvGrpSpPr>
        <p:grpSpPr>
          <a:xfrm>
            <a:off x="359227" y="64418"/>
            <a:ext cx="4677007" cy="215444"/>
            <a:chOff x="359227" y="64418"/>
            <a:chExt cx="4677007" cy="215444"/>
          </a:xfrm>
        </p:grpSpPr>
        <p:cxnSp>
          <p:nvCxnSpPr>
            <p:cNvPr id="7" name="Straight Connector 6">
              <a:extLst>
                <a:ext uri="{FF2B5EF4-FFF2-40B4-BE49-F238E27FC236}">
                  <a16:creationId xmlns="" xmlns:a16="http://schemas.microsoft.com/office/drawing/2014/main" id="{3C4D6C66-4042-49C1-BDD8-50AC3BF273F4}"/>
                </a:ext>
              </a:extLst>
            </p:cNvPr>
            <p:cNvCxnSpPr>
              <a:cxnSpLocks/>
            </p:cNvCxnSpPr>
            <p:nvPr/>
          </p:nvCxnSpPr>
          <p:spPr>
            <a:xfrm flipH="1">
              <a:off x="359227" y="175846"/>
              <a:ext cx="3565659" cy="104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8C6ECB6-45EC-493C-8C47-21AB21A72AEA}"/>
                </a:ext>
              </a:extLst>
            </p:cNvPr>
            <p:cNvSpPr txBox="1"/>
            <p:nvPr/>
          </p:nvSpPr>
          <p:spPr>
            <a:xfrm>
              <a:off x="3924886" y="64418"/>
              <a:ext cx="1111348"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ХӨДӨӨ АЖ АХУЙ</a:t>
              </a:r>
              <a:endParaRPr lang="mn-MN" sz="800" dirty="0">
                <a:solidFill>
                  <a:srgbClr val="002060"/>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4" cstate="print"/>
          <a:stretch>
            <a:fillRect/>
          </a:stretch>
        </p:blipFill>
        <p:spPr>
          <a:xfrm>
            <a:off x="45401" y="8951"/>
            <a:ext cx="383664" cy="321857"/>
          </a:xfrm>
          <a:prstGeom prst="rect">
            <a:avLst/>
          </a:prstGeom>
        </p:spPr>
      </p:pic>
    </p:spTree>
    <p:extLst>
      <p:ext uri="{BB962C8B-B14F-4D97-AF65-F5344CB8AC3E}">
        <p14:creationId xmlns:p14="http://schemas.microsoft.com/office/powerpoint/2010/main" val="3562861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8070</TotalTime>
  <Words>2179</Words>
  <Application>Microsoft Office PowerPoint</Application>
  <PresentationFormat>Custom</PresentationFormat>
  <Paragraphs>1337</Paragraphs>
  <Slides>33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Mon</vt:lpstr>
      <vt:lpstr>Calibri</vt:lpstr>
      <vt:lpstr>Calibri Light</vt:lpstr>
      <vt:lpstr>Times New Roman</vt:lpstr>
      <vt:lpstr>Wingdings</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Munkhjargal_B</dc:creator>
  <cp:lastModifiedBy>Byambasuren</cp:lastModifiedBy>
  <cp:revision>679</cp:revision>
  <cp:lastPrinted>2019-11-15T02:33:33Z</cp:lastPrinted>
  <dcterms:created xsi:type="dcterms:W3CDTF">2018-08-21T10:26:30Z</dcterms:created>
  <dcterms:modified xsi:type="dcterms:W3CDTF">2019-11-24T10:32:41Z</dcterms:modified>
</cp:coreProperties>
</file>