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charts/chart28.xml" ContentType="application/vnd.openxmlformats-officedocument.drawingml.chart+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style11.xml" ContentType="application/vnd.ms-office.chartstyl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charts/colors12.xml" ContentType="application/vnd.ms-office.chartcolorstyle+xml"/>
  <Override PartName="/ppt/charts/chart7.xml" ContentType="application/vnd.openxmlformats-officedocument.drawingml.chart+xml"/>
  <Override PartName="/ppt/charts/chart20.xml" ContentType="application/vnd.openxmlformats-officedocument.drawingml.chart+xml"/>
  <Override PartName="/ppt/charts/style9.xml" ContentType="application/vnd.ms-office.chartstyle+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style5.xml" ContentType="application/vnd.ms-office.chart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style1.xml" ContentType="application/vnd.ms-office.chartstyl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diagrams/quickStyle3.xml" ContentType="application/vnd.openxmlformats-officedocument.drawingml.diagramStyle+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harts/chart14.xml" ContentType="application/vnd.openxmlformats-officedocument.drawingml.chart+xml"/>
  <Override PartName="/docProps/app.xml" ContentType="application/vnd.openxmlformats-officedocument.extended-properties+xml"/>
  <Override PartName="/ppt/charts/colors3.xml" ContentType="application/vnd.ms-office.chartcolorstyle+xml"/>
  <Override PartName="/ppt/charts/colors1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diagrams/layout4.xml" ContentType="application/vnd.openxmlformats-officedocument.drawingml.diagramLayout+xml"/>
  <Override PartName="/ppt/charts/chart21.xml" ContentType="application/vnd.openxmlformats-officedocument.drawingml.chart+xml"/>
  <Override PartName="/ppt/charts/colors1.xml" ContentType="application/vnd.ms-office.chartcolorstyle+xml"/>
  <Override PartName="/ppt/charts/colors1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Default Extension="gif" ContentType="image/gif"/>
  <Override PartName="/ppt/charts/chart10.xml" ContentType="application/vnd.openxmlformats-officedocument.drawingml.chart+xml"/>
  <Override PartName="/ppt/diagrams/layout2.xml" ContentType="application/vnd.openxmlformats-officedocument.drawingml.diagramLayout+xml"/>
  <Override PartName="/ppt/diagrams/data5.xml" ContentType="application/vnd.openxmlformats-officedocument.drawingml.diagramData+xml"/>
  <Default Extension="vml" ContentType="application/vnd.openxmlformats-officedocument.vmlDrawing"/>
  <Override PartName="/ppt/charts/style8.xml" ContentType="application/vnd.ms-office.chartstyle+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charts/style6.xml" ContentType="application/vnd.ms-office.chartstyle+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charts/style4.xml" ContentType="application/vnd.ms-office.chartstyle+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charts/colors8.xml" ContentType="application/vnd.ms-office.chartcolorstyle+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charts/chart26.xml" ContentType="application/vnd.openxmlformats-officedocument.drawingml.chart+xml"/>
  <Default Extension="xls" ContentType="application/vnd.ms-exce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charts/colors14.xml" ContentType="application/vnd.ms-office.chartcolor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diagrams/layout3.xml" ContentType="application/vnd.openxmlformats-officedocument.drawingml.diagramLayout+xml"/>
  <Override PartName="/ppt/diagrams/data4.xml" ContentType="application/vnd.openxmlformats-officedocument.drawingml.diagramData+xml"/>
  <Override PartName="/ppt/charts/style7.xml" ContentType="application/vnd.ms-office.chartstyle+xml"/>
  <Override PartName="/ppt/charts/colors10.xml" ContentType="application/vnd.ms-office.chartcolorstyl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charts/style14.xml" ContentType="application/vnd.ms-office.chartstyle+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charts/chart27.xml" ContentType="application/vnd.openxmlformats-officedocument.drawingml.char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charts/chart16.xml" ContentType="application/vnd.openxmlformats-officedocument.drawingml.chart+xml"/>
  <Override PartName="/ppt/diagrams/quickStyle1.xml" ContentType="application/vnd.openxmlformats-officedocument.drawingml.diagramStyle+xml"/>
  <Override PartName="/ppt/charts/colors5.xml" ContentType="application/vnd.ms-office.chartcolorstyle+xml"/>
  <Override PartName="/ppt/charts/style10.xml" ContentType="application/vnd.ms-office.chart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7" r:id="rId2"/>
    <p:sldId id="283" r:id="rId3"/>
    <p:sldId id="258" r:id="rId4"/>
    <p:sldId id="286" r:id="rId5"/>
    <p:sldId id="284" r:id="rId6"/>
    <p:sldId id="260" r:id="rId7"/>
    <p:sldId id="261" r:id="rId8"/>
    <p:sldId id="262" r:id="rId9"/>
    <p:sldId id="282" r:id="rId10"/>
    <p:sldId id="259" r:id="rId11"/>
    <p:sldId id="263" r:id="rId12"/>
    <p:sldId id="264" r:id="rId13"/>
    <p:sldId id="265" r:id="rId14"/>
    <p:sldId id="267" r:id="rId15"/>
    <p:sldId id="268" r:id="rId16"/>
    <p:sldId id="269" r:id="rId17"/>
    <p:sldId id="270" r:id="rId18"/>
    <p:sldId id="287" r:id="rId19"/>
    <p:sldId id="288" r:id="rId20"/>
    <p:sldId id="289"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5" r:id="rId43"/>
    <p:sldId id="316" r:id="rId44"/>
    <p:sldId id="317" r:id="rId45"/>
    <p:sldId id="318" r:id="rId46"/>
    <p:sldId id="319" r:id="rId47"/>
    <p:sldId id="323" r:id="rId48"/>
    <p:sldId id="324" r:id="rId49"/>
    <p:sldId id="325" r:id="rId50"/>
    <p:sldId id="328" r:id="rId51"/>
    <p:sldId id="329" r:id="rId52"/>
    <p:sldId id="330"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307" autoAdjust="0"/>
    <p:restoredTop sz="94660" autoAdjust="0"/>
  </p:normalViewPr>
  <p:slideViewPr>
    <p:cSldViewPr snapToGrid="0">
      <p:cViewPr varScale="1">
        <p:scale>
          <a:sx n="73" d="100"/>
          <a:sy n="73" d="100"/>
        </p:scale>
        <p:origin x="-1338" y="-102"/>
      </p:cViewPr>
      <p:guideLst>
        <p:guide orient="horz" pos="2160"/>
        <p:guide pos="2880"/>
      </p:guideLst>
    </p:cSldViewPr>
  </p:slideViewPr>
  <p:outlineViewPr>
    <p:cViewPr>
      <p:scale>
        <a:sx n="33" d="100"/>
        <a:sy n="33" d="100"/>
      </p:scale>
      <p:origin x="0" y="109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Office_Excel_Worksheet13.xlsx"/></Relationships>
</file>

<file path=ppt/charts/_rels/chart14.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Office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Office_Excel_Worksheet18.xlsx"/><Relationship Id="rId1" Type="http://schemas.openxmlformats.org/officeDocument/2006/relationships/image" Target="../media/image7.jpe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Office_Excel_Worksheet19.xlsx"/><Relationship Id="rId1" Type="http://schemas.openxmlformats.org/officeDocument/2006/relationships/image" Target="../media/image7.jpe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oleObject" Target="file:///C:\Users\uyanga.j\Desktop\2016%20mal%20to%20uzuulelt.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uyanga.j\Desktop\2016%20mal%20to%20uzuulelt.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uyanga.j\Desktop\2016%20mal%20to%20uzuulelt.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uyanga.j\Desktop\2016%20mal%20to%20uzuulelt.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uyanga.j\Desktop\2016%20mal%20to%20uzuulelt.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Users\uyanga.j\Desktop\2016%20mal%20to%20uzuulelt.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uyanga.j\Desktop\2016%20mal%20to%20uzuulelt.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Mal%20toollogo-2016\taniltsuulga\2016%20mal%20to%20uzuulelt.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uyanga.j\Desktop\2016%20mal%20to%20uzuulelt.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baseline="0">
                <a:solidFill>
                  <a:schemeClr val="tx2"/>
                </a:solidFill>
                <a:latin typeface="Arial Mon" panose="020B0500000000000000" pitchFamily="34" charset="0"/>
                <a:ea typeface="+mn-ea"/>
                <a:cs typeface="+mn-cs"/>
              </a:defRPr>
            </a:pPr>
            <a:r>
              <a:rPr lang="mn-MN" dirty="0">
                <a:latin typeface="Arial Mon" panose="020B0500000000000000" pitchFamily="34" charset="0"/>
              </a:rPr>
              <a:t>Хүн амын тоо </a:t>
            </a:r>
            <a:r>
              <a:rPr lang="mn-MN" dirty="0" smtClean="0">
                <a:latin typeface="Arial Mon" panose="020B0500000000000000" pitchFamily="34" charset="0"/>
              </a:rPr>
              <a:t>2012-2016 </a:t>
            </a:r>
            <a:r>
              <a:rPr lang="mn-MN" dirty="0">
                <a:latin typeface="Arial Mon" panose="020B0500000000000000" pitchFamily="34" charset="0"/>
              </a:rPr>
              <a:t>оны байдлаар</a:t>
            </a:r>
          </a:p>
        </c:rich>
      </c:tx>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Sheet1!$U$8</c:f>
              <c:strCache>
                <c:ptCount val="1"/>
                <c:pt idx="0">
                  <c:v>хүн ам</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Arial Mon" panose="020B0500000000000000" pitchFamily="34" charset="0"/>
                    <a:ea typeface="+mn-ea"/>
                    <a:cs typeface="+mn-cs"/>
                  </a:defRPr>
                </a:pPr>
                <a:endParaRPr lang="en-US"/>
              </a:p>
            </c:txPr>
            <c:showVal val="1"/>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Sheet1!$V$7:$Z$7</c:f>
              <c:strCache>
                <c:ptCount val="5"/>
                <c:pt idx="0">
                  <c:v>2012он</c:v>
                </c:pt>
                <c:pt idx="1">
                  <c:v>2013 он</c:v>
                </c:pt>
                <c:pt idx="2">
                  <c:v>2014он</c:v>
                </c:pt>
                <c:pt idx="3">
                  <c:v>2015 он</c:v>
                </c:pt>
                <c:pt idx="4">
                  <c:v>2016 он</c:v>
                </c:pt>
              </c:strCache>
            </c:strRef>
          </c:cat>
          <c:val>
            <c:numRef>
              <c:f>Sheet1!$V$8:$Z$8</c:f>
              <c:numCache>
                <c:formatCode>General</c:formatCode>
                <c:ptCount val="5"/>
                <c:pt idx="0">
                  <c:v>44601</c:v>
                </c:pt>
                <c:pt idx="1">
                  <c:v>44400</c:v>
                </c:pt>
                <c:pt idx="2">
                  <c:v>44207</c:v>
                </c:pt>
                <c:pt idx="3">
                  <c:v>44926</c:v>
                </c:pt>
                <c:pt idx="4">
                  <c:v>45515</c:v>
                </c:pt>
              </c:numCache>
            </c:numRef>
          </c:val>
        </c:ser>
        <c:dLbls>
          <c:showVal val="1"/>
        </c:dLbls>
        <c:shape val="box"/>
        <c:axId val="191683200"/>
        <c:axId val="191807872"/>
        <c:axId val="0"/>
      </c:bar3DChart>
      <c:catAx>
        <c:axId val="191683200"/>
        <c:scaling>
          <c:orientation val="minMax"/>
        </c:scaling>
        <c:axPos val="b"/>
        <c:numFmt formatCode="General" sourceLinked="1"/>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91807872"/>
        <c:crosses val="autoZero"/>
        <c:auto val="1"/>
        <c:lblAlgn val="ctr"/>
        <c:lblOffset val="100"/>
      </c:catAx>
      <c:valAx>
        <c:axId val="191807872"/>
        <c:scaling>
          <c:orientation val="minMax"/>
        </c:scaling>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91683200"/>
        <c:crosses val="autoZero"/>
        <c:crossBetween val="between"/>
      </c:valAx>
      <c:spPr>
        <a:noFill/>
        <a:ln>
          <a:noFill/>
        </a:ln>
        <a:effectLst/>
      </c:spPr>
    </c:plotArea>
    <c:plotVisOnly val="1"/>
    <c:dispBlanksAs val="gap"/>
  </c:chart>
  <c:spPr>
    <a:solidFill>
      <a:schemeClr val="bg1"/>
    </a:solidFill>
    <a:ln w="9525" cap="flat" cmpd="sng" algn="ctr">
      <a:gradFill>
        <a:gsLst>
          <a:gs pos="92027">
            <a:srgbClr val="C2DAEF"/>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txPr>
    <a:bodyPr/>
    <a:lstStyle/>
    <a:p>
      <a:pPr>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0316728856554162"/>
          <c:y val="0.19854444218989245"/>
          <c:w val="0.62729849806909621"/>
          <c:h val="0.55796761107177473"/>
        </c:manualLayout>
      </c:layout>
      <c:pie3DChart>
        <c:varyColors val="1"/>
        <c:ser>
          <c:idx val="0"/>
          <c:order val="0"/>
          <c:tx>
            <c:strRef>
              <c:f>Sheet4!$C$6</c:f>
              <c:strCache>
                <c:ptCount val="1"/>
                <c:pt idx="0">
                  <c:v>Бүтэн өнчин хүүхэд</c:v>
                </c:pt>
              </c:strCache>
            </c:strRef>
          </c:tx>
          <c:dPt>
            <c:idx val="0"/>
            <c:explosion val="36"/>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explosion val="28"/>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explosion val="32"/>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explosion val="56"/>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US"/>
                </a:p>
              </c:txPr>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en-US"/>
                </a:p>
              </c:txPr>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en-US"/>
                </a:p>
              </c:txPr>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CatName val="1"/>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Sheet4!$D$5:$G$5</c:f>
              <c:strCache>
                <c:ptCount val="4"/>
                <c:pt idx="0">
                  <c:v>0-4 нас</c:v>
                </c:pt>
                <c:pt idx="1">
                  <c:v>5-9 нас</c:v>
                </c:pt>
                <c:pt idx="2">
                  <c:v>10-14 нас</c:v>
                </c:pt>
                <c:pt idx="3">
                  <c:v>15-17 нас</c:v>
                </c:pt>
              </c:strCache>
            </c:strRef>
          </c:cat>
          <c:val>
            <c:numRef>
              <c:f>Sheet4!$D$6:$G$6</c:f>
              <c:numCache>
                <c:formatCode>General</c:formatCode>
                <c:ptCount val="4"/>
                <c:pt idx="0">
                  <c:v>1</c:v>
                </c:pt>
                <c:pt idx="1">
                  <c:v>8</c:v>
                </c:pt>
                <c:pt idx="2">
                  <c:v>12</c:v>
                </c:pt>
                <c:pt idx="3">
                  <c:v>11</c:v>
                </c:pt>
              </c:numCache>
            </c:numRef>
          </c:val>
        </c:ser>
        <c:dLbls>
          <c:showPercent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Sheet4!$C$10</c:f>
              <c:strCache>
                <c:ptCount val="1"/>
                <c:pt idx="0">
                  <c:v>Хагас өнчин хүүхэд</c:v>
                </c:pt>
              </c:strCache>
            </c:strRef>
          </c:tx>
          <c:explosion val="10"/>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dPt>
          <c:dPt>
            <c:idx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dPt>
          <c:dPt>
            <c:idx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dLblPos val="ctr"/>
            <c:showPercent val="1"/>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Sheet4!$D$9:$G$9</c:f>
              <c:strCache>
                <c:ptCount val="4"/>
                <c:pt idx="0">
                  <c:v>0-4 нас</c:v>
                </c:pt>
                <c:pt idx="1">
                  <c:v>5-9 нас</c:v>
                </c:pt>
                <c:pt idx="2">
                  <c:v>10-14 нас</c:v>
                </c:pt>
                <c:pt idx="3">
                  <c:v>15-17 нас</c:v>
                </c:pt>
              </c:strCache>
            </c:strRef>
          </c:cat>
          <c:val>
            <c:numRef>
              <c:f>Sheet4!$D$10:$G$10</c:f>
              <c:numCache>
                <c:formatCode>General</c:formatCode>
                <c:ptCount val="4"/>
                <c:pt idx="0">
                  <c:v>35</c:v>
                </c:pt>
                <c:pt idx="1">
                  <c:v>98</c:v>
                </c:pt>
                <c:pt idx="2">
                  <c:v>137</c:v>
                </c:pt>
                <c:pt idx="3">
                  <c:v>167</c:v>
                </c:pt>
              </c:numCache>
            </c:numRef>
          </c:val>
        </c:ser>
        <c:dLbls>
          <c:showPercent val="1"/>
        </c:dLbls>
      </c:pie3DChart>
      <c:spPr>
        <a:noFill/>
        <a:ln>
          <a:noFill/>
        </a:ln>
        <a:effectLst/>
      </c:spPr>
    </c:plotArea>
    <c:legend>
      <c:legendPos val="b"/>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Arial Mon" panose="020B0500000000000000" pitchFamily="34" charset="0"/>
                <a:ea typeface="+mn-ea"/>
                <a:cs typeface="+mn-cs"/>
              </a:defRPr>
            </a:pPr>
            <a:r>
              <a:rPr lang="mn-MN" sz="1400">
                <a:latin typeface="Arial Mon" panose="020B0500000000000000" pitchFamily="34" charset="0"/>
              </a:rPr>
              <a:t>Ганц</a:t>
            </a:r>
            <a:r>
              <a:rPr lang="mn-MN" sz="1400" baseline="0">
                <a:latin typeface="Arial Mon" panose="020B0500000000000000" pitchFamily="34" charset="0"/>
              </a:rPr>
              <a:t> бие амьдарч байгаа өндөр настан</a:t>
            </a:r>
            <a:endParaRPr lang="en-US" sz="1400">
              <a:latin typeface="Arial Mon" panose="020B0500000000000000" pitchFamily="34" charset="0"/>
            </a:endParaRPr>
          </a:p>
        </c:rich>
      </c:tx>
      <c:spPr>
        <a:noFill/>
        <a:ln>
          <a:noFill/>
        </a:ln>
        <a:effectLst/>
      </c:spPr>
    </c:title>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Sheet4!$J$22</c:f>
              <c:strCache>
                <c:ptCount val="1"/>
                <c:pt idx="0">
                  <c:v>эрэгтэй</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dLbls>
            <c:dLbl>
              <c:idx val="0"/>
              <c:tx>
                <c:rich>
                  <a:bodyPr/>
                  <a:lstStyle/>
                  <a:p>
                    <a:r>
                      <a:rPr lang="en-US" smtClean="0"/>
                      <a:t>750</a:t>
                    </a:r>
                    <a:endParaRPr lang="en-US"/>
                  </a:p>
                </c:rich>
              </c:tx>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Arial Mon" panose="020B0500000000000000" pitchFamily="34" charset="0"/>
                    <a:ea typeface="+mn-ea"/>
                    <a:cs typeface="+mn-cs"/>
                  </a:defRPr>
                </a:pPr>
                <a:endParaRPr lang="en-US"/>
              </a:p>
            </c:txPr>
            <c:showVal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Sheet4!$K$21:$L$21</c:f>
              <c:strCache>
                <c:ptCount val="2"/>
                <c:pt idx="0">
                  <c:v>Аймгийн хэмжээнд</c:v>
                </c:pt>
                <c:pt idx="1">
                  <c:v>Сайнцагаан суманд</c:v>
                </c:pt>
              </c:strCache>
            </c:strRef>
          </c:cat>
          <c:val>
            <c:numRef>
              <c:f>Sheet4!$K$22:$L$22</c:f>
              <c:numCache>
                <c:formatCode>General</c:formatCode>
                <c:ptCount val="2"/>
                <c:pt idx="0">
                  <c:v>769</c:v>
                </c:pt>
                <c:pt idx="1">
                  <c:v>233</c:v>
                </c:pt>
              </c:numCache>
            </c:numRef>
          </c:val>
        </c:ser>
        <c:ser>
          <c:idx val="1"/>
          <c:order val="1"/>
          <c:tx>
            <c:strRef>
              <c:f>Sheet4!$J$23</c:f>
              <c:strCache>
                <c:ptCount val="1"/>
                <c:pt idx="0">
                  <c:v>эмэгтэй</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dLbls>
            <c:dLbl>
              <c:idx val="0"/>
              <c:tx>
                <c:rich>
                  <a:bodyPr/>
                  <a:lstStyle/>
                  <a:p>
                    <a:r>
                      <a:rPr lang="en-US" smtClean="0"/>
                      <a:t>319</a:t>
                    </a:r>
                    <a:endParaRPr lang="en-US" dirty="0"/>
                  </a:p>
                </c:rich>
              </c:tx>
              <c:showVal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Arial Mon" panose="020B0500000000000000" pitchFamily="34" charset="0"/>
                    <a:ea typeface="+mn-ea"/>
                    <a:cs typeface="+mn-cs"/>
                  </a:defRPr>
                </a:pPr>
                <a:endParaRPr lang="en-US"/>
              </a:p>
            </c:txPr>
            <c:showVal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Sheet4!$K$21:$L$21</c:f>
              <c:strCache>
                <c:ptCount val="2"/>
                <c:pt idx="0">
                  <c:v>Аймгийн хэмжээнд</c:v>
                </c:pt>
                <c:pt idx="1">
                  <c:v>Сайнцагаан суманд</c:v>
                </c:pt>
              </c:strCache>
            </c:strRef>
          </c:cat>
          <c:val>
            <c:numRef>
              <c:f>Sheet4!$K$23:$L$23</c:f>
              <c:numCache>
                <c:formatCode>General</c:formatCode>
                <c:ptCount val="2"/>
                <c:pt idx="0">
                  <c:v>334</c:v>
                </c:pt>
                <c:pt idx="1">
                  <c:v>77</c:v>
                </c:pt>
              </c:numCache>
            </c:numRef>
          </c:val>
        </c:ser>
        <c:dLbls>
          <c:showVal val="1"/>
        </c:dLbls>
        <c:gapWidth val="65"/>
        <c:shape val="box"/>
        <c:axId val="196603264"/>
        <c:axId val="196695168"/>
        <c:axId val="0"/>
      </c:bar3DChart>
      <c:catAx>
        <c:axId val="196603264"/>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196695168"/>
        <c:crosses val="autoZero"/>
        <c:auto val="1"/>
        <c:lblAlgn val="ctr"/>
        <c:lblOffset val="100"/>
      </c:catAx>
      <c:valAx>
        <c:axId val="196695168"/>
        <c:scaling>
          <c:orientation val="minMax"/>
        </c:scaling>
        <c:axPos val="l"/>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96603264"/>
        <c:crosses val="autoZero"/>
        <c:crossBetween val="between"/>
      </c:valAx>
      <c:spPr>
        <a:noFill/>
        <a:ln>
          <a:noFill/>
        </a:ln>
        <a:effectLst/>
      </c:spPr>
    </c:plotArea>
    <c:legend>
      <c:legendPos val="b"/>
      <c:spPr>
        <a:solidFill>
          <a:schemeClr val="lt1">
            <a:lumMod val="95000"/>
            <a:alpha val="39000"/>
          </a:schemeClr>
        </a:solid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Arial Mon" panose="020B0500000000000000" pitchFamily="34" charset="0"/>
                <a:ea typeface="+mn-ea"/>
                <a:cs typeface="+mn-cs"/>
              </a:defRPr>
            </a:pPr>
            <a:r>
              <a:rPr lang="mn-MN" sz="1600">
                <a:latin typeface="Arial Mon" panose="020B0500000000000000" pitchFamily="34" charset="0"/>
              </a:rPr>
              <a:t>Хөгжлийн бэрхшээлтэй хүн </a:t>
            </a:r>
            <a:endParaRPr lang="en-US" sz="1600">
              <a:latin typeface="Arial Mon" panose="020B0500000000000000" pitchFamily="34" charset="0"/>
            </a:endParaRPr>
          </a:p>
        </c:rich>
      </c:tx>
      <c:spPr>
        <a:noFill/>
        <a:ln>
          <a:noFill/>
        </a:ln>
        <a:effectLst/>
      </c:spPr>
    </c:title>
    <c:plotArea>
      <c:layout/>
      <c:barChart>
        <c:barDir val="col"/>
        <c:grouping val="clustered"/>
        <c:ser>
          <c:idx val="0"/>
          <c:order val="0"/>
          <c:tx>
            <c:strRef>
              <c:f>Sheet5!$B$6</c:f>
              <c:strCache>
                <c:ptCount val="1"/>
                <c:pt idx="0">
                  <c:v>Бүгд</c:v>
                </c:pt>
              </c:strCache>
            </c:strRef>
          </c:tx>
          <c:spPr>
            <a:solidFill>
              <a:schemeClr val="accent1">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Mon" panose="020B0500000000000000" pitchFamily="34" charset="0"/>
                    <a:ea typeface="+mn-ea"/>
                    <a:cs typeface="+mn-cs"/>
                  </a:defRPr>
                </a:pPr>
                <a:endParaRPr lang="en-US"/>
              </a:p>
            </c:txPr>
            <c:dLblPos val="inEnd"/>
            <c:showVal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Sheet5!$C$5:$D$5</c:f>
              <c:strCache>
                <c:ptCount val="2"/>
                <c:pt idx="0">
                  <c:v>2015 онд</c:v>
                </c:pt>
                <c:pt idx="1">
                  <c:v>2016 онд</c:v>
                </c:pt>
              </c:strCache>
            </c:strRef>
          </c:cat>
          <c:val>
            <c:numRef>
              <c:f>Sheet5!$C$6:$D$6</c:f>
              <c:numCache>
                <c:formatCode>General</c:formatCode>
                <c:ptCount val="2"/>
                <c:pt idx="0">
                  <c:v>1837</c:v>
                </c:pt>
                <c:pt idx="1">
                  <c:v>1747</c:v>
                </c:pt>
              </c:numCache>
            </c:numRef>
          </c:val>
        </c:ser>
        <c:ser>
          <c:idx val="1"/>
          <c:order val="1"/>
          <c:tx>
            <c:strRef>
              <c:f>Sheet5!$B$7</c:f>
              <c:strCache>
                <c:ptCount val="1"/>
                <c:pt idx="0">
                  <c:v>эмэгтэй </c:v>
                </c:pt>
              </c:strCache>
            </c:strRef>
          </c:tx>
          <c:spPr>
            <a:solidFill>
              <a:schemeClr val="accent2">
                <a:alpha val="85000"/>
              </a:schemeClr>
            </a:solidFill>
            <a:ln w="9525" cap="flat" cmpd="sng" algn="ctr">
              <a:solidFill>
                <a:schemeClr val="lt1">
                  <a:alpha val="50000"/>
                </a:schemeClr>
              </a:solidFill>
              <a:round/>
            </a:ln>
            <a:effectLst/>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Mon" panose="020B0500000000000000" pitchFamily="34" charset="0"/>
                    <a:ea typeface="+mn-ea"/>
                    <a:cs typeface="+mn-cs"/>
                  </a:defRPr>
                </a:pPr>
                <a:endParaRPr lang="en-US"/>
              </a:p>
            </c:txPr>
            <c:dLblPos val="inEnd"/>
            <c:showVal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Sheet5!$C$5:$D$5</c:f>
              <c:strCache>
                <c:ptCount val="2"/>
                <c:pt idx="0">
                  <c:v>2015 онд</c:v>
                </c:pt>
                <c:pt idx="1">
                  <c:v>2016 онд</c:v>
                </c:pt>
              </c:strCache>
            </c:strRef>
          </c:cat>
          <c:val>
            <c:numRef>
              <c:f>Sheet5!$C$7:$D$7</c:f>
              <c:numCache>
                <c:formatCode>General</c:formatCode>
                <c:ptCount val="2"/>
                <c:pt idx="0">
                  <c:v>794</c:v>
                </c:pt>
                <c:pt idx="1">
                  <c:v>773</c:v>
                </c:pt>
              </c:numCache>
            </c:numRef>
          </c:val>
        </c:ser>
        <c:dLbls>
          <c:showVal val="1"/>
        </c:dLbls>
        <c:gapWidth val="65"/>
        <c:axId val="196488576"/>
        <c:axId val="196510848"/>
      </c:barChart>
      <c:catAx>
        <c:axId val="196488576"/>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Arial Mon" panose="020B0500000000000000" pitchFamily="34" charset="0"/>
                <a:ea typeface="+mn-ea"/>
                <a:cs typeface="+mn-cs"/>
              </a:defRPr>
            </a:pPr>
            <a:endParaRPr lang="en-US"/>
          </a:p>
        </c:txPr>
        <c:crossAx val="196510848"/>
        <c:crosses val="autoZero"/>
        <c:auto val="1"/>
        <c:lblAlgn val="ctr"/>
        <c:lblOffset val="100"/>
      </c:catAx>
      <c:valAx>
        <c:axId val="19651084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tickLblPos val="none"/>
        <c:crossAx val="196488576"/>
        <c:crosses val="autoZero"/>
        <c:crossBetween val="between"/>
      </c:valAx>
      <c:spPr>
        <a:noFill/>
        <a:ln>
          <a:noFill/>
        </a:ln>
        <a:effectLst/>
      </c:spPr>
    </c:plotArea>
    <c:legend>
      <c:legendPos val="b"/>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Arial Mon" panose="020B0500000000000000" pitchFamily="34" charset="0"/>
              <a:ea typeface="+mn-ea"/>
              <a:cs typeface="+mn-cs"/>
            </a:defRPr>
          </a:pPr>
          <a:endParaRPr lang="en-US"/>
        </a:p>
      </c:txPr>
    </c:legend>
    <c:plotVisOnly val="1"/>
    <c:dispBlanksAs val="gap"/>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mn-MN" sz="1400" dirty="0">
                <a:latin typeface="Arial Mon" panose="020B0500000000000000" pitchFamily="34" charset="0"/>
              </a:rPr>
              <a:t>Хөгжлийн бэрхшээлийн төрөл</a:t>
            </a:r>
            <a:endParaRPr lang="en-US" sz="1400" dirty="0">
              <a:latin typeface="Arial Mon" panose="020B0500000000000000" pitchFamily="34" charset="0"/>
            </a:endParaRPr>
          </a:p>
        </c:rich>
      </c:tx>
      <c:spPr>
        <a:noFill/>
        <a:ln>
          <a:noFill/>
        </a:ln>
        <a:effectLst/>
      </c:spPr>
    </c:title>
    <c:plotArea>
      <c:layout>
        <c:manualLayout>
          <c:layoutTarget val="inner"/>
          <c:xMode val="edge"/>
          <c:yMode val="edge"/>
          <c:x val="0"/>
          <c:y val="0.23064265029396383"/>
          <c:w val="0.94756699798543886"/>
          <c:h val="0.64077682152763504"/>
        </c:manualLayout>
      </c:layout>
      <c:ofPieChart>
        <c:ofPieType val="bar"/>
        <c:varyColors val="1"/>
        <c:ser>
          <c:idx val="0"/>
          <c:order val="0"/>
          <c:dPt>
            <c:idx val="0"/>
            <c:spPr>
              <a:solidFill>
                <a:schemeClr val="accent1"/>
              </a:solidFill>
              <a:ln>
                <a:noFill/>
              </a:ln>
              <a:effectLst>
                <a:outerShdw blurRad="317500" algn="ctr" rotWithShape="0">
                  <a:prstClr val="black">
                    <a:alpha val="25000"/>
                  </a:prstClr>
                </a:outerShdw>
              </a:effectLst>
            </c:spPr>
          </c:dPt>
          <c:dPt>
            <c:idx val="1"/>
            <c:spPr>
              <a:solidFill>
                <a:schemeClr val="accent2"/>
              </a:solidFill>
              <a:ln>
                <a:noFill/>
              </a:ln>
              <a:effectLst>
                <a:outerShdw blurRad="317500" algn="ctr" rotWithShape="0">
                  <a:prstClr val="black">
                    <a:alpha val="25000"/>
                  </a:prstClr>
                </a:outerShdw>
              </a:effectLst>
            </c:spPr>
          </c:dPt>
          <c:dPt>
            <c:idx val="2"/>
            <c:spPr>
              <a:solidFill>
                <a:schemeClr val="accent3"/>
              </a:solidFill>
              <a:ln>
                <a:noFill/>
              </a:ln>
              <a:effectLst>
                <a:outerShdw blurRad="317500" algn="ctr" rotWithShape="0">
                  <a:prstClr val="black">
                    <a:alpha val="25000"/>
                  </a:prstClr>
                </a:outerShdw>
              </a:effectLst>
            </c:spPr>
          </c:dPt>
          <c:dPt>
            <c:idx val="3"/>
            <c:spPr>
              <a:solidFill>
                <a:schemeClr val="accent4"/>
              </a:solidFill>
              <a:ln>
                <a:noFill/>
              </a:ln>
              <a:effectLst>
                <a:outerShdw blurRad="317500" algn="ctr" rotWithShape="0">
                  <a:prstClr val="black">
                    <a:alpha val="25000"/>
                  </a:prstClr>
                </a:outerShdw>
              </a:effectLst>
            </c:spPr>
          </c:dPt>
          <c:dPt>
            <c:idx val="4"/>
            <c:spPr>
              <a:solidFill>
                <a:schemeClr val="accent5"/>
              </a:solidFill>
              <a:ln>
                <a:noFill/>
              </a:ln>
              <a:effectLst>
                <a:outerShdw blurRad="317500" algn="ctr" rotWithShape="0">
                  <a:prstClr val="black">
                    <a:alpha val="25000"/>
                  </a:prstClr>
                </a:outerShdw>
              </a:effectLst>
            </c:spPr>
          </c:dPt>
          <c:dPt>
            <c:idx val="5"/>
            <c:spPr>
              <a:solidFill>
                <a:schemeClr val="accent6"/>
              </a:solidFill>
              <a:ln>
                <a:noFill/>
              </a:ln>
              <a:effectLst>
                <a:outerShdw blurRad="317500" algn="ctr" rotWithShape="0">
                  <a:prstClr val="black">
                    <a:alpha val="25000"/>
                  </a:prstClr>
                </a:outerShdw>
              </a:effectLst>
            </c:spPr>
          </c:dPt>
          <c:dPt>
            <c:idx val="6"/>
            <c:spPr>
              <a:solidFill>
                <a:schemeClr val="accent1">
                  <a:lumMod val="60000"/>
                </a:schemeClr>
              </a:solidFill>
              <a:ln>
                <a:noFill/>
              </a:ln>
              <a:effectLst>
                <a:outerShdw blurRad="317500" algn="ctr" rotWithShape="0">
                  <a:prstClr val="black">
                    <a:alpha val="25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Mon" panose="020B0500000000000000" pitchFamily="34" charset="0"/>
                    <a:ea typeface="+mn-ea"/>
                    <a:cs typeface="+mn-cs"/>
                  </a:defRPr>
                </a:pPr>
                <a:endParaRPr lang="en-US"/>
              </a:p>
            </c:txPr>
            <c:dLblPos val="inEnd"/>
            <c:showPercent val="1"/>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Sheet5!$M$3:$M$8</c:f>
              <c:strCache>
                <c:ptCount val="6"/>
                <c:pt idx="0">
                  <c:v>Төрөлхийн</c:v>
                </c:pt>
                <c:pt idx="1">
                  <c:v>Ердийн өвчин</c:v>
                </c:pt>
                <c:pt idx="2">
                  <c:v>МШӨвчин</c:v>
                </c:pt>
                <c:pt idx="3">
                  <c:v>Ахуйн осол</c:v>
                </c:pt>
                <c:pt idx="4">
                  <c:v>Үйлдвэрийн осол</c:v>
                </c:pt>
                <c:pt idx="5">
                  <c:v>ЗТ-н осол</c:v>
                </c:pt>
              </c:strCache>
            </c:strRef>
          </c:cat>
          <c:val>
            <c:numRef>
              <c:f>Sheet5!$N$3:$N$8</c:f>
              <c:numCache>
                <c:formatCode>General</c:formatCode>
                <c:ptCount val="6"/>
                <c:pt idx="0">
                  <c:v>800</c:v>
                </c:pt>
                <c:pt idx="1">
                  <c:v>722</c:v>
                </c:pt>
                <c:pt idx="2">
                  <c:v>52</c:v>
                </c:pt>
                <c:pt idx="3">
                  <c:v>106</c:v>
                </c:pt>
                <c:pt idx="4">
                  <c:v>14</c:v>
                </c:pt>
                <c:pt idx="5">
                  <c:v>53</c:v>
                </c:pt>
              </c:numCache>
            </c:numRef>
          </c:val>
        </c:ser>
        <c:dLbls>
          <c:showPercent val="1"/>
        </c:dLbls>
        <c:gapWidth val="100"/>
        <c:secondPieSize val="75"/>
        <c:serLines>
          <c:spPr>
            <a:ln w="9525" cap="flat" cmpd="sng" algn="ctr">
              <a:solidFill>
                <a:schemeClr val="dk1">
                  <a:lumMod val="35000"/>
                  <a:lumOff val="65000"/>
                </a:schemeClr>
              </a:solidFill>
              <a:round/>
            </a:ln>
            <a:effectLst/>
          </c:spPr>
        </c:serLines>
      </c:ofPieChart>
      <c:spPr>
        <a:noFill/>
        <a:ln>
          <a:noFill/>
        </a:ln>
        <a:effectLst/>
      </c:spPr>
    </c:plotArea>
    <c:legend>
      <c:legendPos val="b"/>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latin typeface="Arial Mon" pitchFamily="34" charset="0"/>
              </a:defRPr>
            </a:pPr>
            <a:r>
              <a:rPr lang="mn-MN" sz="1400"/>
              <a:t>Төсвийн орлого зарлага </a:t>
            </a:r>
            <a:r>
              <a:rPr lang="en-US" sz="1400" baseline="0"/>
              <a:t> 2016 </a:t>
            </a:r>
            <a:r>
              <a:rPr lang="mn-MN" sz="1400" baseline="0"/>
              <a:t>оны жилийн эцсийн байдлаар</a:t>
            </a:r>
            <a:endParaRPr lang="mn-MN" sz="1400"/>
          </a:p>
        </c:rich>
      </c:tx>
    </c:title>
    <c:view3D>
      <c:rAngAx val="1"/>
    </c:view3D>
    <c:plotArea>
      <c:layout/>
      <c:bar3DChart>
        <c:barDir val="col"/>
        <c:grouping val="clustered"/>
        <c:ser>
          <c:idx val="0"/>
          <c:order val="0"/>
          <c:tx>
            <c:strRef>
              <c:f>Sheet1!$A$5</c:f>
              <c:strCache>
                <c:ptCount val="1"/>
                <c:pt idx="0">
                  <c:v>Îðîí íóòãèéí òºñâèéí áàéãóóëëàãûí çàðëàãûí ä¿í/сая.төг/</c:v>
                </c:pt>
              </c:strCache>
            </c:strRef>
          </c:tx>
          <c:dLbls>
            <c:spPr>
              <a:noFill/>
              <a:ln>
                <a:noFill/>
              </a:ln>
              <a:effectLst/>
            </c:spPr>
            <c:txPr>
              <a:bodyPr wrap="square" lIns="38100" tIns="19050" rIns="38100" bIns="19050" anchor="ctr">
                <a:spAutoFit/>
              </a:bodyPr>
              <a:lstStyle/>
              <a:p>
                <a:pPr>
                  <a:defRPr sz="1200"/>
                </a:pPr>
                <a:endParaRPr lang="en-US"/>
              </a:p>
            </c:txPr>
            <c:showVal val="1"/>
            <c:extLst>
              <c:ext xmlns:c15="http://schemas.microsoft.com/office/drawing/2012/chart" uri="{CE6537A1-D6FC-4f65-9D91-7224C49458BB}">
                <c15:layout/>
                <c15:showLeaderLines val="0"/>
              </c:ext>
            </c:extLst>
          </c:dLbls>
          <c:cat>
            <c:strRef>
              <c:f>Sheet1!$B$4:$C$4</c:f>
              <c:strCache>
                <c:ptCount val="2"/>
                <c:pt idx="0">
                  <c:v>2015 он</c:v>
                </c:pt>
                <c:pt idx="1">
                  <c:v>2016 он</c:v>
                </c:pt>
              </c:strCache>
            </c:strRef>
          </c:cat>
          <c:val>
            <c:numRef>
              <c:f>Sheet1!$B$5:$C$5</c:f>
              <c:numCache>
                <c:formatCode>0.0</c:formatCode>
                <c:ptCount val="2"/>
                <c:pt idx="0">
                  <c:v>39752.1</c:v>
                </c:pt>
                <c:pt idx="1">
                  <c:v>39589</c:v>
                </c:pt>
              </c:numCache>
            </c:numRef>
          </c:val>
        </c:ser>
        <c:ser>
          <c:idx val="1"/>
          <c:order val="1"/>
          <c:tx>
            <c:strRef>
              <c:f>Sheet1!$A$6</c:f>
              <c:strCache>
                <c:ptCount val="1"/>
                <c:pt idx="0">
                  <c:v>Íèéò îðëîãî /òóñëàìæèéí ä¿í/сая.төг/</c:v>
                </c:pt>
              </c:strCache>
            </c:strRef>
          </c:tx>
          <c:dLbls>
            <c:spPr>
              <a:noFill/>
              <a:ln>
                <a:noFill/>
              </a:ln>
              <a:effectLst/>
            </c:spPr>
            <c:txPr>
              <a:bodyPr wrap="square" lIns="38100" tIns="19050" rIns="38100" bIns="19050" anchor="ctr">
                <a:spAutoFit/>
              </a:bodyPr>
              <a:lstStyle/>
              <a:p>
                <a:pPr>
                  <a:defRPr sz="1200">
                    <a:latin typeface="Arial Mon" panose="020B0500000000000000" pitchFamily="34" charset="0"/>
                  </a:defRPr>
                </a:pPr>
                <a:endParaRPr lang="en-US"/>
              </a:p>
            </c:txPr>
            <c:showVal val="1"/>
            <c:extLst>
              <c:ext xmlns:c15="http://schemas.microsoft.com/office/drawing/2012/chart" uri="{CE6537A1-D6FC-4f65-9D91-7224C49458BB}">
                <c15:layout/>
                <c15:showLeaderLines val="0"/>
              </c:ext>
            </c:extLst>
          </c:dLbls>
          <c:cat>
            <c:strRef>
              <c:f>Sheet1!$B$4:$C$4</c:f>
              <c:strCache>
                <c:ptCount val="2"/>
                <c:pt idx="0">
                  <c:v>2015 он</c:v>
                </c:pt>
                <c:pt idx="1">
                  <c:v>2016 он</c:v>
                </c:pt>
              </c:strCache>
            </c:strRef>
          </c:cat>
          <c:val>
            <c:numRef>
              <c:f>Sheet1!$B$6:$C$6</c:f>
              <c:numCache>
                <c:formatCode>0.0</c:formatCode>
                <c:ptCount val="2"/>
                <c:pt idx="0">
                  <c:v>36647.599999999999</c:v>
                </c:pt>
                <c:pt idx="1">
                  <c:v>39528.300000000003</c:v>
                </c:pt>
              </c:numCache>
            </c:numRef>
          </c:val>
        </c:ser>
        <c:dLbls>
          <c:showVal val="1"/>
        </c:dLbls>
        <c:shape val="box"/>
        <c:axId val="191268736"/>
        <c:axId val="191270272"/>
        <c:axId val="0"/>
      </c:bar3DChart>
      <c:catAx>
        <c:axId val="191268736"/>
        <c:scaling>
          <c:orientation val="minMax"/>
        </c:scaling>
        <c:axPos val="b"/>
        <c:numFmt formatCode="General" sourceLinked="1"/>
        <c:majorTickMark val="none"/>
        <c:tickLblPos val="nextTo"/>
        <c:crossAx val="191270272"/>
        <c:crosses val="autoZero"/>
        <c:auto val="1"/>
        <c:lblAlgn val="ctr"/>
        <c:lblOffset val="100"/>
      </c:catAx>
      <c:valAx>
        <c:axId val="191270272"/>
        <c:scaling>
          <c:orientation val="minMax"/>
        </c:scaling>
        <c:delete val="1"/>
        <c:axPos val="l"/>
        <c:numFmt formatCode="0.0" sourceLinked="1"/>
        <c:tickLblPos val="none"/>
        <c:crossAx val="191268736"/>
        <c:crosses val="autoZero"/>
        <c:crossBetween val="between"/>
      </c:valAx>
    </c:plotArea>
    <c:legend>
      <c:legendPos val="t"/>
      <c:txPr>
        <a:bodyPr/>
        <a:lstStyle/>
        <a:p>
          <a:pPr>
            <a:defRPr>
              <a:latin typeface="Arial Mon" pitchFamily="34" charset="0"/>
            </a:defRPr>
          </a:pPr>
          <a:endParaRPr lang="en-US"/>
        </a:p>
      </c:txPr>
    </c:legend>
    <c:plotVisOnly val="1"/>
    <c:dispBlanksAs val="gap"/>
  </c:chart>
  <c:spPr>
    <a:gradFill>
      <a:gsLst>
        <a:gs pos="0">
          <a:srgbClr val="5E9EFF"/>
        </a:gs>
        <a:gs pos="39999">
          <a:srgbClr val="85C2FF"/>
        </a:gs>
        <a:gs pos="70000">
          <a:srgbClr val="C4D6EB"/>
        </a:gs>
        <a:gs pos="100000">
          <a:srgbClr val="FFEBFA"/>
        </a:gs>
      </a:gsLst>
      <a:lin ang="5400000" scaled="0"/>
    </a:gradFill>
  </c:sp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latin typeface="Arial Mon" pitchFamily="34" charset="0"/>
              </a:defRPr>
            </a:pPr>
            <a:r>
              <a:rPr lang="mn-MN" sz="1400"/>
              <a:t>Төсвийн орлогод эзлэх хувь 2016 оны</a:t>
            </a:r>
            <a:r>
              <a:rPr lang="mn-MN" sz="1400" baseline="0"/>
              <a:t> </a:t>
            </a:r>
            <a:r>
              <a:rPr lang="en-US" sz="1400" baseline="0"/>
              <a:t>ж</a:t>
            </a:r>
            <a:r>
              <a:rPr lang="mn-MN" sz="1400" baseline="0"/>
              <a:t>илийн эцсийн байдлаар</a:t>
            </a:r>
            <a:endParaRPr lang="mn-MN" sz="1400"/>
          </a:p>
        </c:rich>
      </c:tx>
    </c:title>
    <c:view3D>
      <c:rotX val="30"/>
      <c:perspective val="30"/>
    </c:view3D>
    <c:plotArea>
      <c:layout/>
      <c:pie3DChart>
        <c:varyColors val="1"/>
        <c:ser>
          <c:idx val="0"/>
          <c:order val="0"/>
          <c:explosion val="25"/>
          <c:dLbls>
            <c:spPr>
              <a:noFill/>
              <a:ln>
                <a:noFill/>
              </a:ln>
              <a:effectLst/>
            </c:spPr>
            <c:showPercent val="1"/>
            <c:showLeaderLines val="1"/>
            <c:extLst>
              <c:ext xmlns:c15="http://schemas.microsoft.com/office/drawing/2012/chart" uri="{CE6537A1-D6FC-4f65-9D91-7224C49458BB}">
                <c15:layout/>
              </c:ext>
            </c:extLst>
          </c:dLbls>
          <c:cat>
            <c:strRef>
              <c:f>Sheet1!$B$12:$B$15</c:f>
              <c:strCache>
                <c:ptCount val="4"/>
                <c:pt idx="1">
                  <c:v>татвар</c:v>
                </c:pt>
                <c:pt idx="2">
                  <c:v>тусламж</c:v>
                </c:pt>
                <c:pt idx="3">
                  <c:v>татварын бус</c:v>
                </c:pt>
              </c:strCache>
            </c:strRef>
          </c:cat>
          <c:val>
            <c:numRef>
              <c:f>Sheet1!$C$12:$C$15</c:f>
              <c:numCache>
                <c:formatCode>0.0</c:formatCode>
                <c:ptCount val="4"/>
                <c:pt idx="1">
                  <c:v>4278</c:v>
                </c:pt>
                <c:pt idx="2">
                  <c:v>32995.199999999997</c:v>
                </c:pt>
                <c:pt idx="3">
                  <c:v>2255.1</c:v>
                </c:pt>
              </c:numCache>
            </c:numRef>
          </c:val>
        </c:ser>
        <c:dLbls>
          <c:showPercent val="1"/>
        </c:dLbls>
      </c:pie3DChart>
    </c:plotArea>
    <c:legend>
      <c:legendPos val="t"/>
      <c:legendEntry>
        <c:idx val="0"/>
        <c:delete val="1"/>
      </c:legendEntry>
    </c:legend>
    <c:plotVisOnly val="1"/>
    <c:dispBlanksAs val="zero"/>
  </c:chart>
  <c:spPr>
    <a:gradFill>
      <a:gsLst>
        <a:gs pos="0">
          <a:srgbClr val="E6DCAC"/>
        </a:gs>
        <a:gs pos="12000">
          <a:srgbClr val="E6D78A"/>
        </a:gs>
        <a:gs pos="30000">
          <a:srgbClr val="C7AC4C"/>
        </a:gs>
        <a:gs pos="45000">
          <a:srgbClr val="E6D78A"/>
        </a:gs>
        <a:gs pos="77000">
          <a:srgbClr val="C7AC4C"/>
        </a:gs>
        <a:gs pos="100000">
          <a:srgbClr val="E6DCAC"/>
        </a:gs>
      </a:gsLst>
      <a:lin ang="5400000" scaled="0"/>
    </a:gradFill>
  </c:sp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mn-MN" dirty="0">
                <a:latin typeface="Arial Mon" panose="020B0500000000000000" pitchFamily="34" charset="0"/>
              </a:rPr>
              <a:t>Шинэ төрсөн хүүхдийн тоо 2015,2016 оны жилийн эцсийн байдлаар</a:t>
            </a:r>
            <a:endParaRPr lang="en-US" dirty="0">
              <a:latin typeface="Arial Mon" panose="020B0500000000000000" pitchFamily="34" charset="0"/>
            </a:endParaRPr>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7.1771405932749013E-2"/>
          <c:y val="0.23886966235764556"/>
          <c:w val="0.90055563809240824"/>
          <c:h val="0.55988124123804761"/>
        </c:manualLayout>
      </c:layout>
      <c:bar3DChart>
        <c:barDir val="col"/>
        <c:grouping val="clustered"/>
        <c:ser>
          <c:idx val="0"/>
          <c:order val="0"/>
          <c:tx>
            <c:strRef>
              <c:f>Sheet4!$B$4</c:f>
              <c:strCache>
                <c:ptCount val="1"/>
                <c:pt idx="0">
                  <c:v>2015</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dLbls>
            <c:spPr>
              <a:solidFill>
                <a:schemeClr val="tx2">
                  <a:lumMod val="20000"/>
                  <a:lumOff val="80000"/>
                </a:schemeClr>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Arial Mon" panose="020B0500000000000000" pitchFamily="34" charset="0"/>
                    <a:ea typeface="+mn-ea"/>
                    <a:cs typeface="+mn-cs"/>
                  </a:defRPr>
                </a:pPr>
                <a:endParaRPr lang="en-US"/>
              </a:p>
            </c:txPr>
            <c:showVal val="1"/>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Sheet4!$A$5:$A$19</c:f>
              <c:strCache>
                <c:ptCount val="15"/>
                <c:pt idx="0">
                  <c:v>Дц</c:v>
                </c:pt>
                <c:pt idx="1">
                  <c:v>Дн</c:v>
                </c:pt>
                <c:pt idx="2">
                  <c:v>Гу</c:v>
                </c:pt>
                <c:pt idx="3">
                  <c:v>Цд</c:v>
                </c:pt>
                <c:pt idx="4">
                  <c:v>Бж</c:v>
                </c:pt>
                <c:pt idx="5">
                  <c:v>Өш</c:v>
                </c:pt>
                <c:pt idx="6">
                  <c:v>Гс</c:v>
                </c:pt>
                <c:pt idx="7">
                  <c:v>Өл</c:v>
                </c:pt>
                <c:pt idx="8">
                  <c:v>Хд</c:v>
                </c:pt>
                <c:pt idx="9">
                  <c:v>Лс</c:v>
                </c:pt>
                <c:pt idx="10">
                  <c:v>Дх</c:v>
                </c:pt>
                <c:pt idx="11">
                  <c:v>Со</c:v>
                </c:pt>
                <c:pt idx="12">
                  <c:v>Эд</c:v>
                </c:pt>
                <c:pt idx="13">
                  <c:v>СЦ</c:v>
                </c:pt>
                <c:pt idx="14">
                  <c:v>Ад</c:v>
                </c:pt>
              </c:strCache>
            </c:strRef>
          </c:cat>
          <c:val>
            <c:numRef>
              <c:f>Sheet4!$B$5:$B$19</c:f>
              <c:numCache>
                <c:formatCode>General</c:formatCode>
                <c:ptCount val="15"/>
                <c:pt idx="0">
                  <c:v>42</c:v>
                </c:pt>
                <c:pt idx="1">
                  <c:v>59</c:v>
                </c:pt>
                <c:pt idx="2">
                  <c:v>42</c:v>
                </c:pt>
                <c:pt idx="3">
                  <c:v>20</c:v>
                </c:pt>
                <c:pt idx="4">
                  <c:v>22</c:v>
                </c:pt>
                <c:pt idx="5">
                  <c:v>22</c:v>
                </c:pt>
                <c:pt idx="6">
                  <c:v>45</c:v>
                </c:pt>
                <c:pt idx="7">
                  <c:v>62</c:v>
                </c:pt>
                <c:pt idx="8">
                  <c:v>63</c:v>
                </c:pt>
                <c:pt idx="9">
                  <c:v>45</c:v>
                </c:pt>
                <c:pt idx="10">
                  <c:v>55</c:v>
                </c:pt>
                <c:pt idx="11">
                  <c:v>48</c:v>
                </c:pt>
                <c:pt idx="12">
                  <c:v>153</c:v>
                </c:pt>
                <c:pt idx="13">
                  <c:v>357</c:v>
                </c:pt>
                <c:pt idx="14">
                  <c:v>60</c:v>
                </c:pt>
              </c:numCache>
            </c:numRef>
          </c:val>
        </c:ser>
        <c:ser>
          <c:idx val="1"/>
          <c:order val="1"/>
          <c:tx>
            <c:strRef>
              <c:f>Sheet4!$C$4</c:f>
              <c:strCache>
                <c:ptCount val="1"/>
                <c:pt idx="0">
                  <c:v>2016</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p3d/>
          </c:spPr>
          <c:dLbls>
            <c:dLbl>
              <c:idx val="0"/>
              <c:layout>
                <c:manualLayout>
                  <c:x val="0"/>
                  <c:y val="-0.12558867631842568"/>
                </c:manualLayout>
              </c:layout>
              <c:showVal val="1"/>
              <c:extLst>
                <c:ext xmlns:c15="http://schemas.microsoft.com/office/drawing/2012/chart" uri="{CE6537A1-D6FC-4f65-9D91-7224C49458BB}">
                  <c15:layout/>
                </c:ext>
              </c:extLst>
            </c:dLbl>
            <c:dLbl>
              <c:idx val="1"/>
              <c:layout>
                <c:manualLayout>
                  <c:x val="5.0314465408804803E-3"/>
                  <c:y val="-0.15907899000333925"/>
                </c:manualLayout>
              </c:layout>
              <c:showVal val="1"/>
              <c:extLst>
                <c:ext xmlns:c15="http://schemas.microsoft.com/office/drawing/2012/chart" uri="{CE6537A1-D6FC-4f65-9D91-7224C49458BB}">
                  <c15:layout/>
                </c:ext>
              </c:extLst>
            </c:dLbl>
            <c:dLbl>
              <c:idx val="2"/>
              <c:layout>
                <c:manualLayout>
                  <c:x val="0"/>
                  <c:y val="-0.13814754395026821"/>
                </c:manualLayout>
              </c:layout>
              <c:showVal val="1"/>
              <c:extLst>
                <c:ext xmlns:c15="http://schemas.microsoft.com/office/drawing/2012/chart" uri="{CE6537A1-D6FC-4f65-9D91-7224C49458BB}">
                  <c15:layout/>
                </c:ext>
              </c:extLst>
            </c:dLbl>
            <c:dLbl>
              <c:idx val="3"/>
              <c:layout>
                <c:manualLayout>
                  <c:x val="0"/>
                  <c:y val="-0.13814754395026829"/>
                </c:manualLayout>
              </c:layout>
              <c:showVal val="1"/>
              <c:extLst>
                <c:ext xmlns:c15="http://schemas.microsoft.com/office/drawing/2012/chart" uri="{CE6537A1-D6FC-4f65-9D91-7224C49458BB}">
                  <c15:layout/>
                </c:ext>
              </c:extLst>
            </c:dLbl>
            <c:dLbl>
              <c:idx val="4"/>
              <c:layout>
                <c:manualLayout>
                  <c:x val="-2.5157232704402532E-3"/>
                  <c:y val="-0.13814754395026821"/>
                </c:manualLayout>
              </c:layout>
              <c:showVal val="1"/>
              <c:extLst>
                <c:ext xmlns:c15="http://schemas.microsoft.com/office/drawing/2012/chart" uri="{CE6537A1-D6FC-4f65-9D91-7224C49458BB}">
                  <c15:layout/>
                </c:ext>
              </c:extLst>
            </c:dLbl>
            <c:dLbl>
              <c:idx val="5"/>
              <c:layout>
                <c:manualLayout>
                  <c:x val="-7.547169811320806E-3"/>
                  <c:y val="-0.11721609789719722"/>
                </c:manualLayout>
              </c:layout>
              <c:showVal val="1"/>
              <c:extLst>
                <c:ext xmlns:c15="http://schemas.microsoft.com/office/drawing/2012/chart" uri="{CE6537A1-D6FC-4f65-9D91-7224C49458BB}">
                  <c15:layout/>
                </c:ext>
              </c:extLst>
            </c:dLbl>
            <c:dLbl>
              <c:idx val="6"/>
              <c:layout>
                <c:manualLayout>
                  <c:x val="-1.0062893081761009E-2"/>
                  <c:y val="-0.14233383316088249"/>
                </c:manualLayout>
              </c:layout>
              <c:showVal val="1"/>
              <c:extLst>
                <c:ext xmlns:c15="http://schemas.microsoft.com/office/drawing/2012/chart" uri="{CE6537A1-D6FC-4f65-9D91-7224C49458BB}">
                  <c15:layout/>
                </c:ext>
              </c:extLst>
            </c:dLbl>
            <c:dLbl>
              <c:idx val="7"/>
              <c:layout>
                <c:manualLayout>
                  <c:x val="-2.5157232704402532E-3"/>
                  <c:y val="-0.16326527921395326"/>
                </c:manualLayout>
              </c:layout>
              <c:showVal val="1"/>
              <c:extLst>
                <c:ext xmlns:c15="http://schemas.microsoft.com/office/drawing/2012/chart" uri="{CE6537A1-D6FC-4f65-9D91-7224C49458BB}">
                  <c15:layout/>
                </c:ext>
              </c:extLst>
            </c:dLbl>
            <c:dLbl>
              <c:idx val="8"/>
              <c:layout>
                <c:manualLayout>
                  <c:x val="-5.0314465408805064E-3"/>
                  <c:y val="-0.1967555928988669"/>
                </c:manualLayout>
              </c:layout>
              <c:showVal val="1"/>
              <c:extLst>
                <c:ext xmlns:c15="http://schemas.microsoft.com/office/drawing/2012/chart" uri="{CE6537A1-D6FC-4f65-9D91-7224C49458BB}">
                  <c15:layout/>
                </c:ext>
              </c:extLst>
            </c:dLbl>
            <c:dLbl>
              <c:idx val="9"/>
              <c:layout>
                <c:manualLayout>
                  <c:x val="-2.5157232704402532E-3"/>
                  <c:y val="-0.17582414684579598"/>
                </c:manualLayout>
              </c:layout>
              <c:showVal val="1"/>
              <c:extLst>
                <c:ext xmlns:c15="http://schemas.microsoft.com/office/drawing/2012/chart" uri="{CE6537A1-D6FC-4f65-9D91-7224C49458BB}">
                  <c15:layout/>
                </c:ext>
              </c:extLst>
            </c:dLbl>
            <c:dLbl>
              <c:idx val="10"/>
              <c:layout>
                <c:manualLayout>
                  <c:x val="-5.0314465408805064E-3"/>
                  <c:y val="-0.17582414684579598"/>
                </c:manualLayout>
              </c:layout>
              <c:showVal val="1"/>
              <c:extLst>
                <c:ext xmlns:c15="http://schemas.microsoft.com/office/drawing/2012/chart" uri="{CE6537A1-D6FC-4f65-9D91-7224C49458BB}">
                  <c15:layout/>
                </c:ext>
              </c:extLst>
            </c:dLbl>
            <c:dLbl>
              <c:idx val="11"/>
              <c:layout>
                <c:manualLayout>
                  <c:x val="-9.2242120993956417E-17"/>
                  <c:y val="-0.14233383316088249"/>
                </c:manualLayout>
              </c:layout>
              <c:showVal val="1"/>
              <c:extLst>
                <c:ext xmlns:c15="http://schemas.microsoft.com/office/drawing/2012/chart" uri="{CE6537A1-D6FC-4f65-9D91-7224C49458BB}">
                  <c15:layout/>
                </c:ext>
              </c:extLst>
            </c:dLbl>
            <c:dLbl>
              <c:idx val="12"/>
              <c:layout>
                <c:manualLayout>
                  <c:x val="0"/>
                  <c:y val="-0.13396125473965401"/>
                </c:manualLayout>
              </c:layout>
              <c:showVal val="1"/>
              <c:extLst>
                <c:ext xmlns:c15="http://schemas.microsoft.com/office/drawing/2012/chart" uri="{CE6537A1-D6FC-4f65-9D91-7224C49458BB}">
                  <c15:layout/>
                </c:ext>
              </c:extLst>
            </c:dLbl>
            <c:dLbl>
              <c:idx val="14"/>
              <c:layout>
                <c:manualLayout>
                  <c:x val="-2.5157232704402532E-3"/>
                  <c:y val="-0.18419672526702441"/>
                </c:manualLayout>
              </c:layout>
              <c:showVal val="1"/>
              <c:extLst>
                <c:ext xmlns:c15="http://schemas.microsoft.com/office/drawing/2012/chart" uri="{CE6537A1-D6FC-4f65-9D91-7224C49458BB}">
                  <c15:layout/>
                </c:ext>
              </c:extLst>
            </c:dLbl>
            <c:spPr>
              <a:solidFill>
                <a:schemeClr val="accent2"/>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Arial Mon" panose="020B0500000000000000" pitchFamily="34" charset="0"/>
                    <a:ea typeface="+mn-ea"/>
                    <a:cs typeface="+mn-cs"/>
                  </a:defRPr>
                </a:pPr>
                <a:endParaRPr lang="en-US"/>
              </a:p>
            </c:txPr>
            <c:showVal val="1"/>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Sheet4!$A$5:$A$19</c:f>
              <c:strCache>
                <c:ptCount val="15"/>
                <c:pt idx="0">
                  <c:v>Дц</c:v>
                </c:pt>
                <c:pt idx="1">
                  <c:v>Дн</c:v>
                </c:pt>
                <c:pt idx="2">
                  <c:v>Гу</c:v>
                </c:pt>
                <c:pt idx="3">
                  <c:v>Цд</c:v>
                </c:pt>
                <c:pt idx="4">
                  <c:v>Бж</c:v>
                </c:pt>
                <c:pt idx="5">
                  <c:v>Өш</c:v>
                </c:pt>
                <c:pt idx="6">
                  <c:v>Гс</c:v>
                </c:pt>
                <c:pt idx="7">
                  <c:v>Өл</c:v>
                </c:pt>
                <c:pt idx="8">
                  <c:v>Хд</c:v>
                </c:pt>
                <c:pt idx="9">
                  <c:v>Лс</c:v>
                </c:pt>
                <c:pt idx="10">
                  <c:v>Дх</c:v>
                </c:pt>
                <c:pt idx="11">
                  <c:v>Со</c:v>
                </c:pt>
                <c:pt idx="12">
                  <c:v>Эд</c:v>
                </c:pt>
                <c:pt idx="13">
                  <c:v>СЦ</c:v>
                </c:pt>
                <c:pt idx="14">
                  <c:v>Ад</c:v>
                </c:pt>
              </c:strCache>
            </c:strRef>
          </c:cat>
          <c:val>
            <c:numRef>
              <c:f>Sheet4!$C$5:$C$19</c:f>
              <c:numCache>
                <c:formatCode>General</c:formatCode>
                <c:ptCount val="15"/>
                <c:pt idx="0">
                  <c:v>35</c:v>
                </c:pt>
                <c:pt idx="1">
                  <c:v>46</c:v>
                </c:pt>
                <c:pt idx="2">
                  <c:v>29</c:v>
                </c:pt>
                <c:pt idx="3">
                  <c:v>28</c:v>
                </c:pt>
                <c:pt idx="4">
                  <c:v>32</c:v>
                </c:pt>
                <c:pt idx="5">
                  <c:v>31</c:v>
                </c:pt>
                <c:pt idx="6">
                  <c:v>42</c:v>
                </c:pt>
                <c:pt idx="7">
                  <c:v>54</c:v>
                </c:pt>
                <c:pt idx="8">
                  <c:v>68</c:v>
                </c:pt>
                <c:pt idx="9">
                  <c:v>39</c:v>
                </c:pt>
                <c:pt idx="10">
                  <c:v>40</c:v>
                </c:pt>
                <c:pt idx="11">
                  <c:v>55</c:v>
                </c:pt>
                <c:pt idx="12">
                  <c:v>143</c:v>
                </c:pt>
                <c:pt idx="13">
                  <c:v>397</c:v>
                </c:pt>
                <c:pt idx="14">
                  <c:v>68</c:v>
                </c:pt>
              </c:numCache>
            </c:numRef>
          </c:val>
        </c:ser>
        <c:dLbls>
          <c:showVal val="1"/>
        </c:dLbls>
        <c:shape val="box"/>
        <c:axId val="197524096"/>
        <c:axId val="197296512"/>
        <c:axId val="0"/>
      </c:bar3DChart>
      <c:catAx>
        <c:axId val="197524096"/>
        <c:scaling>
          <c:orientation val="minMax"/>
        </c:scaling>
        <c:axPos val="b"/>
        <c:numFmt formatCode="General" sourceLinked="0"/>
        <c:maj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97296512"/>
        <c:crosses val="autoZero"/>
        <c:auto val="1"/>
        <c:lblAlgn val="ctr"/>
        <c:lblOffset val="100"/>
      </c:catAx>
      <c:valAx>
        <c:axId val="197296512"/>
        <c:scaling>
          <c:orientation val="minMax"/>
        </c:scaling>
        <c:axPos val="l"/>
        <c:majorGridlines>
          <c:spPr>
            <a:ln w="9525" cap="flat" cmpd="sng" algn="ctr">
              <a:solidFill>
                <a:schemeClr val="tx2">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97524096"/>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Mon" panose="020B0500000000000000" pitchFamily="34" charset="0"/>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style val="7"/>
  <c:chart>
    <c:title>
      <c:tx>
        <c:rich>
          <a:bodyPr/>
          <a:lstStyle/>
          <a:p>
            <a:pPr>
              <a:defRPr sz="1000" b="0" i="0" u="none" strike="noStrike" baseline="0">
                <a:solidFill>
                  <a:srgbClr val="000000"/>
                </a:solidFill>
                <a:latin typeface="Arial Mon"/>
                <a:ea typeface="Arial Mon"/>
                <a:cs typeface="Arial Mon"/>
              </a:defRPr>
            </a:pPr>
            <a:r>
              <a:rPr lang="en-US" sz="1200" b="1" i="0" u="none" strike="noStrike" baseline="0">
                <a:solidFill>
                  <a:srgbClr val="000000"/>
                </a:solidFill>
                <a:latin typeface="Arial Mon"/>
              </a:rPr>
              <a:t>Èðãýäèéí хувийн õàäãàëàìæèéí ¿ëäýãäýë, жил бүрийн эцсийн байдлаар</a:t>
            </a:r>
          </a:p>
        </c:rich>
      </c:tx>
    </c:title>
    <c:view3D>
      <c:depthPercent val="100"/>
      <c:rAngAx val="1"/>
    </c:view3D>
    <c:plotArea>
      <c:layout/>
      <c:bar3DChart>
        <c:barDir val="col"/>
        <c:grouping val="clustered"/>
        <c:ser>
          <c:idx val="0"/>
          <c:order val="0"/>
          <c:tx>
            <c:strRef>
              <c:f>Sheet3!$B$12</c:f>
              <c:strCache>
                <c:ptCount val="1"/>
                <c:pt idx="0">
                  <c:v>Èðãýäèéí хувийн õàäãàëàìæèéí ¿ëäýãäýë, жил бүрийн эцсийн байдлаар</c:v>
                </c:pt>
              </c:strCache>
            </c:strRef>
          </c:tx>
          <c:dLbls>
            <c:spPr>
              <a:noFill/>
              <a:ln w="25400">
                <a:noFill/>
              </a:ln>
            </c:spPr>
            <c:txPr>
              <a:bodyPr wrap="square" lIns="38100" tIns="19050" rIns="38100" bIns="19050" anchor="ctr">
                <a:spAutoFit/>
              </a:bodyPr>
              <a:lstStyle/>
              <a:p>
                <a:pPr>
                  <a:defRPr sz="12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layout/>
                <c15:showLeaderLines val="0"/>
              </c:ext>
            </c:extLst>
          </c:dLbls>
          <c:cat>
            <c:strRef>
              <c:f>Sheet3!$C$11:$E$11</c:f>
              <c:strCache>
                <c:ptCount val="3"/>
                <c:pt idx="0">
                  <c:v>2014 XII</c:v>
                </c:pt>
                <c:pt idx="1">
                  <c:v>2015 XII</c:v>
                </c:pt>
                <c:pt idx="2">
                  <c:v>2016 XII</c:v>
                </c:pt>
              </c:strCache>
            </c:strRef>
          </c:cat>
          <c:val>
            <c:numRef>
              <c:f>Sheet3!$C$12:$E$12</c:f>
              <c:numCache>
                <c:formatCode>0.0</c:formatCode>
                <c:ptCount val="3"/>
                <c:pt idx="0">
                  <c:v>22717.4</c:v>
                </c:pt>
                <c:pt idx="1">
                  <c:v>25919</c:v>
                </c:pt>
                <c:pt idx="2">
                  <c:v>32637.3</c:v>
                </c:pt>
              </c:numCache>
            </c:numRef>
          </c:val>
        </c:ser>
        <c:shape val="box"/>
        <c:axId val="197613824"/>
        <c:axId val="197623808"/>
        <c:axId val="0"/>
      </c:bar3DChart>
      <c:catAx>
        <c:axId val="197613824"/>
        <c:scaling>
          <c:orientation val="minMax"/>
        </c:scaling>
        <c:axPos val="b"/>
        <c:numFmt formatCode="General" sourceLinked="1"/>
        <c:maj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197623808"/>
        <c:crosses val="autoZero"/>
        <c:auto val="1"/>
        <c:lblAlgn val="ctr"/>
        <c:lblOffset val="100"/>
      </c:catAx>
      <c:valAx>
        <c:axId val="197623808"/>
        <c:scaling>
          <c:orientation val="minMax"/>
        </c:scaling>
        <c:delete val="1"/>
        <c:axPos val="l"/>
        <c:numFmt formatCode="0.0" sourceLinked="1"/>
        <c:tickLblPos val="none"/>
        <c:crossAx val="197613824"/>
        <c:crosses val="autoZero"/>
        <c:crossBetween val="between"/>
      </c:valAx>
      <c:spPr>
        <a:noFill/>
        <a:ln w="25400">
          <a:noFill/>
        </a:ln>
      </c:spPr>
    </c:plotArea>
    <c:plotVisOnly val="1"/>
    <c:dispBlanksAs val="gap"/>
  </c:chart>
  <c:spPr>
    <a:blipFill>
      <a:blip xmlns:r="http://schemas.openxmlformats.org/officeDocument/2006/relationships" r:embed="rId1"/>
      <a:tile tx="0" ty="0" sx="100000" sy="100000" flip="none" algn="tl"/>
    </a:blipFill>
  </c:spPr>
  <c:txPr>
    <a:bodyPr/>
    <a:lstStyle/>
    <a:p>
      <a:pPr>
        <a:defRPr sz="1000" b="0" i="0" u="none" strike="noStrike" baseline="0">
          <a:solidFill>
            <a:srgbClr val="000000"/>
          </a:solidFill>
          <a:latin typeface="Arial Mon"/>
          <a:ea typeface="Arial Mon"/>
          <a:cs typeface="Arial Mon"/>
        </a:defRPr>
      </a:pPr>
      <a:endParaRPr lang="en-US"/>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style val="7"/>
  <c:chart>
    <c:title>
      <c:tx>
        <c:rich>
          <a:bodyPr/>
          <a:lstStyle/>
          <a:p>
            <a:pPr>
              <a:defRPr sz="1000" b="0" i="0" u="none" strike="noStrike" baseline="0">
                <a:solidFill>
                  <a:srgbClr val="000000"/>
                </a:solidFill>
                <a:latin typeface="Arial Mon"/>
                <a:ea typeface="Arial Mon"/>
                <a:cs typeface="Arial Mon"/>
              </a:defRPr>
            </a:pPr>
            <a:r>
              <a:rPr lang="en-US" sz="1200" b="1" i="0" u="none" strike="noStrike" baseline="0">
                <a:solidFill>
                  <a:srgbClr val="000000"/>
                </a:solidFill>
                <a:latin typeface="Arial Mon"/>
              </a:rPr>
              <a:t>Зýýëèéí өрийн үлдэгдэл, жил бүрийн эцсийн байдлаар</a:t>
            </a:r>
          </a:p>
        </c:rich>
      </c:tx>
    </c:title>
    <c:view3D>
      <c:depthPercent val="100"/>
      <c:rAngAx val="1"/>
    </c:view3D>
    <c:plotArea>
      <c:layout/>
      <c:bar3DChart>
        <c:barDir val="col"/>
        <c:grouping val="clustered"/>
        <c:ser>
          <c:idx val="0"/>
          <c:order val="0"/>
          <c:tx>
            <c:strRef>
              <c:f>Sheet3!$B$24</c:f>
              <c:strCache>
                <c:ptCount val="1"/>
                <c:pt idx="0">
                  <c:v>Зýýëèéí өрийн үлдэгдэл, жил бүрийн эцсийн байдлаар</c:v>
                </c:pt>
              </c:strCache>
            </c:strRef>
          </c:tx>
          <c:dLbls>
            <c:spPr>
              <a:noFill/>
              <a:ln w="25400">
                <a:noFill/>
              </a:ln>
            </c:spPr>
            <c:txPr>
              <a:bodyPr wrap="square" lIns="38100" tIns="19050" rIns="38100" bIns="19050" anchor="ctr">
                <a:spAutoFit/>
              </a:bodyPr>
              <a:lstStyle/>
              <a:p>
                <a:pPr>
                  <a:defRPr sz="1200"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layout/>
                <c15:showLeaderLines val="0"/>
              </c:ext>
            </c:extLst>
          </c:dLbls>
          <c:cat>
            <c:strRef>
              <c:f>Sheet3!$C$23:$E$23</c:f>
              <c:strCache>
                <c:ptCount val="3"/>
                <c:pt idx="0">
                  <c:v>2014 XII</c:v>
                </c:pt>
                <c:pt idx="1">
                  <c:v>2015 XII</c:v>
                </c:pt>
                <c:pt idx="2">
                  <c:v>2016 XII</c:v>
                </c:pt>
              </c:strCache>
            </c:strRef>
          </c:cat>
          <c:val>
            <c:numRef>
              <c:f>Sheet3!$C$24:$E$24</c:f>
              <c:numCache>
                <c:formatCode>General</c:formatCode>
                <c:ptCount val="3"/>
                <c:pt idx="0">
                  <c:v>71636</c:v>
                </c:pt>
                <c:pt idx="1">
                  <c:v>74510.5</c:v>
                </c:pt>
                <c:pt idx="2">
                  <c:v>84178.6</c:v>
                </c:pt>
              </c:numCache>
            </c:numRef>
          </c:val>
        </c:ser>
        <c:shape val="box"/>
        <c:axId val="197222400"/>
        <c:axId val="197223936"/>
        <c:axId val="0"/>
      </c:bar3DChart>
      <c:catAx>
        <c:axId val="197222400"/>
        <c:scaling>
          <c:orientation val="minMax"/>
        </c:scaling>
        <c:axPos val="b"/>
        <c:numFmt formatCode="General" sourceLinked="1"/>
        <c:majorTickMark val="none"/>
        <c:tickLblPos val="nextTo"/>
        <c:txPr>
          <a:bodyPr rot="0" vert="horz"/>
          <a:lstStyle/>
          <a:p>
            <a:pPr>
              <a:defRPr sz="1000" b="0" i="0" u="none" strike="noStrike" baseline="0">
                <a:solidFill>
                  <a:srgbClr val="000000"/>
                </a:solidFill>
                <a:latin typeface="Arial Mon"/>
                <a:ea typeface="Arial Mon"/>
                <a:cs typeface="Arial Mon"/>
              </a:defRPr>
            </a:pPr>
            <a:endParaRPr lang="en-US"/>
          </a:p>
        </c:txPr>
        <c:crossAx val="197223936"/>
        <c:crosses val="autoZero"/>
        <c:auto val="1"/>
        <c:lblAlgn val="ctr"/>
        <c:lblOffset val="100"/>
      </c:catAx>
      <c:valAx>
        <c:axId val="197223936"/>
        <c:scaling>
          <c:orientation val="minMax"/>
        </c:scaling>
        <c:delete val="1"/>
        <c:axPos val="l"/>
        <c:numFmt formatCode="General" sourceLinked="1"/>
        <c:tickLblPos val="none"/>
        <c:crossAx val="197222400"/>
        <c:crosses val="autoZero"/>
        <c:crossBetween val="between"/>
      </c:valAx>
      <c:spPr>
        <a:noFill/>
        <a:ln w="25400">
          <a:noFill/>
        </a:ln>
      </c:spPr>
    </c:plotArea>
    <c:plotVisOnly val="1"/>
    <c:dispBlanksAs val="gap"/>
  </c:chart>
  <c:spPr>
    <a:blipFill>
      <a:blip xmlns:r="http://schemas.openxmlformats.org/officeDocument/2006/relationships" r:embed="rId1"/>
      <a:tile tx="0" ty="0" sx="100000" sy="100000" flip="none" algn="tl"/>
    </a:blipFill>
  </c:spPr>
  <c:txPr>
    <a:bodyPr/>
    <a:lstStyle/>
    <a:p>
      <a:pPr>
        <a:defRPr sz="1000" b="0" i="0" u="none" strike="noStrike" baseline="0">
          <a:solidFill>
            <a:srgbClr val="000000"/>
          </a:solidFill>
          <a:latin typeface="Arial Mon"/>
          <a:ea typeface="Arial Mon"/>
          <a:cs typeface="Arial Mon"/>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9263323204376244E-2"/>
          <c:y val="1.4917056024690298E-2"/>
          <c:w val="0.6628568146705961"/>
          <c:h val="0.88042569305702467"/>
        </c:manualLayout>
      </c:layout>
      <c:barChart>
        <c:barDir val="bar"/>
        <c:grouping val="stacked"/>
        <c:ser>
          <c:idx val="0"/>
          <c:order val="0"/>
          <c:tx>
            <c:v>эрэгтэй</c:v>
          </c:tx>
          <c:spPr>
            <a:scene3d>
              <a:camera prst="orthographicFront"/>
              <a:lightRig rig="threePt" dir="t"/>
            </a:scene3d>
            <a:sp3d>
              <a:bevelT w="190500" h="38100"/>
            </a:sp3d>
          </c:spPr>
          <c:dLbls>
            <c:spPr>
              <a:noFill/>
              <a:ln>
                <a:noFill/>
              </a:ln>
              <a:effectLst/>
            </c:spPr>
            <c:dLblPos val="ctr"/>
            <c:showVal val="1"/>
            <c:extLst>
              <c:ext xmlns:c15="http://schemas.microsoft.com/office/drawing/2012/chart" uri="{CE6537A1-D6FC-4f65-9D91-7224C49458BB}">
                <c15:layout/>
                <c15:showLeaderLines val="1"/>
              </c:ext>
            </c:extLst>
          </c:dLbls>
          <c:cat>
            <c:strRef>
              <c:f>suvraga!$K$6:$K$20</c:f>
              <c:strCache>
                <c:ptCount val="15"/>
                <c:pt idx="0">
                  <c:v>  0-4</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 +</c:v>
                </c:pt>
              </c:strCache>
            </c:strRef>
          </c:cat>
          <c:val>
            <c:numRef>
              <c:f>suvraga!$L$6:$L$20</c:f>
              <c:numCache>
                <c:formatCode>General</c:formatCode>
                <c:ptCount val="15"/>
                <c:pt idx="0">
                  <c:v>-2581</c:v>
                </c:pt>
                <c:pt idx="1">
                  <c:v>-2322</c:v>
                </c:pt>
                <c:pt idx="2">
                  <c:v>-1850</c:v>
                </c:pt>
                <c:pt idx="3">
                  <c:v>-2110</c:v>
                </c:pt>
                <c:pt idx="4">
                  <c:v>-2061</c:v>
                </c:pt>
                <c:pt idx="5">
                  <c:v>-1950</c:v>
                </c:pt>
                <c:pt idx="6">
                  <c:v>-1841</c:v>
                </c:pt>
                <c:pt idx="7">
                  <c:v>-1684</c:v>
                </c:pt>
                <c:pt idx="8">
                  <c:v>-1505</c:v>
                </c:pt>
                <c:pt idx="9">
                  <c:v>-1358</c:v>
                </c:pt>
                <c:pt idx="10">
                  <c:v>-1207</c:v>
                </c:pt>
                <c:pt idx="11">
                  <c:v>-907</c:v>
                </c:pt>
                <c:pt idx="12">
                  <c:v>-550</c:v>
                </c:pt>
                <c:pt idx="13">
                  <c:v>-335</c:v>
                </c:pt>
                <c:pt idx="14">
                  <c:v>-636</c:v>
                </c:pt>
              </c:numCache>
            </c:numRef>
          </c:val>
        </c:ser>
        <c:ser>
          <c:idx val="1"/>
          <c:order val="1"/>
          <c:tx>
            <c:v>эмэгтэй</c:v>
          </c:tx>
          <c:spPr>
            <a:scene3d>
              <a:camera prst="orthographicFront"/>
              <a:lightRig rig="balanced" dir="t">
                <a:rot lat="0" lon="0" rev="8700000"/>
              </a:lightRig>
            </a:scene3d>
            <a:sp3d>
              <a:bevelT w="190500" h="38100"/>
            </a:sp3d>
          </c:spPr>
          <c:dLbls>
            <c:spPr>
              <a:noFill/>
              <a:ln>
                <a:noFill/>
              </a:ln>
              <a:effectLst/>
            </c:spPr>
            <c:dLblPos val="ctr"/>
            <c:showVal val="1"/>
            <c:extLst>
              <c:ext xmlns:c15="http://schemas.microsoft.com/office/drawing/2012/chart" uri="{CE6537A1-D6FC-4f65-9D91-7224C49458BB}">
                <c15:layout/>
                <c15:showLeaderLines val="1"/>
              </c:ext>
            </c:extLst>
          </c:dLbls>
          <c:cat>
            <c:strRef>
              <c:f>suvraga!$K$6:$K$20</c:f>
              <c:strCache>
                <c:ptCount val="15"/>
                <c:pt idx="0">
                  <c:v>  0-4</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 +</c:v>
                </c:pt>
              </c:strCache>
            </c:strRef>
          </c:cat>
          <c:val>
            <c:numRef>
              <c:f>suvraga!$M$6:$M$20</c:f>
              <c:numCache>
                <c:formatCode>General</c:formatCode>
                <c:ptCount val="15"/>
                <c:pt idx="0">
                  <c:v>2451</c:v>
                </c:pt>
                <c:pt idx="1">
                  <c:v>2137</c:v>
                </c:pt>
                <c:pt idx="2">
                  <c:v>1775</c:v>
                </c:pt>
                <c:pt idx="3">
                  <c:v>1906</c:v>
                </c:pt>
                <c:pt idx="4">
                  <c:v>1914</c:v>
                </c:pt>
                <c:pt idx="5">
                  <c:v>1868</c:v>
                </c:pt>
                <c:pt idx="6">
                  <c:v>1729</c:v>
                </c:pt>
                <c:pt idx="7">
                  <c:v>1610</c:v>
                </c:pt>
                <c:pt idx="8">
                  <c:v>1567</c:v>
                </c:pt>
                <c:pt idx="9">
                  <c:v>1310</c:v>
                </c:pt>
                <c:pt idx="10">
                  <c:v>1232</c:v>
                </c:pt>
                <c:pt idx="11">
                  <c:v>1079</c:v>
                </c:pt>
                <c:pt idx="12">
                  <c:v>699</c:v>
                </c:pt>
                <c:pt idx="13">
                  <c:v>415</c:v>
                </c:pt>
                <c:pt idx="14">
                  <c:v>926</c:v>
                </c:pt>
              </c:numCache>
            </c:numRef>
          </c:val>
        </c:ser>
        <c:dLbls>
          <c:showVal val="1"/>
        </c:dLbls>
        <c:gapWidth val="56"/>
        <c:overlap val="100"/>
        <c:axId val="191727104"/>
        <c:axId val="191728640"/>
      </c:barChart>
      <c:catAx>
        <c:axId val="191727104"/>
        <c:scaling>
          <c:orientation val="minMax"/>
        </c:scaling>
        <c:axPos val="l"/>
        <c:numFmt formatCode="General" sourceLinked="1"/>
        <c:majorTickMark val="cross"/>
        <c:minorTickMark val="out"/>
        <c:tickLblPos val="low"/>
        <c:spPr>
          <a:ln w="25400"/>
        </c:spPr>
        <c:txPr>
          <a:bodyPr rot="0" vert="horz"/>
          <a:lstStyle/>
          <a:p>
            <a:pPr>
              <a:defRPr sz="1000" b="0" i="0" u="none" strike="noStrike" baseline="0">
                <a:solidFill>
                  <a:srgbClr val="000000"/>
                </a:solidFill>
                <a:latin typeface="Calibri"/>
                <a:ea typeface="Calibri"/>
                <a:cs typeface="Calibri"/>
              </a:defRPr>
            </a:pPr>
            <a:endParaRPr lang="en-US"/>
          </a:p>
        </c:txPr>
        <c:crossAx val="191728640"/>
        <c:crosses val="autoZero"/>
        <c:auto val="1"/>
        <c:lblAlgn val="ctr"/>
        <c:lblOffset val="100"/>
      </c:catAx>
      <c:valAx>
        <c:axId val="191728640"/>
        <c:scaling>
          <c:orientation val="minMax"/>
        </c:scaling>
        <c:axPos val="b"/>
        <c:majorGridlines/>
        <c:title>
          <c:layout>
            <c:manualLayout>
              <c:xMode val="edge"/>
              <c:yMode val="edge"/>
              <c:x val="0.39589583190809507"/>
              <c:y val="0.55531813651346773"/>
            </c:manualLayout>
          </c:layout>
        </c:title>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91727104"/>
        <c:crosses val="autoZero"/>
        <c:crossBetween val="between"/>
      </c:valAx>
      <c:spPr>
        <a:ln w="15875" cap="flat">
          <a:bevel/>
        </a:ln>
      </c:spPr>
    </c:plotArea>
    <c:legend>
      <c:legendPos val="r"/>
      <c:legendEntry>
        <c:idx val="0"/>
        <c:txPr>
          <a:bodyPr/>
          <a:lstStyle/>
          <a:p>
            <a:pPr>
              <a:defRPr sz="845" b="0" i="0" u="none" strike="noStrike" baseline="0">
                <a:solidFill>
                  <a:srgbClr val="000000"/>
                </a:solidFill>
                <a:latin typeface="Arial Mon"/>
                <a:ea typeface="Arial Mon"/>
                <a:cs typeface="Arial Mon"/>
              </a:defRPr>
            </a:pPr>
            <a:endParaRPr lang="en-US"/>
          </a:p>
        </c:txPr>
      </c:legendEntry>
      <c:legendEntry>
        <c:idx val="1"/>
        <c:txPr>
          <a:bodyPr/>
          <a:lstStyle/>
          <a:p>
            <a:pPr>
              <a:defRPr sz="845" b="0" i="0" u="none" strike="noStrike" baseline="0">
                <a:solidFill>
                  <a:srgbClr val="000000"/>
                </a:solidFill>
                <a:latin typeface="Arial Mon"/>
                <a:ea typeface="Arial Mon"/>
                <a:cs typeface="Arial Mon"/>
              </a:defRPr>
            </a:pPr>
            <a:endParaRPr lang="en-US"/>
          </a:p>
        </c:txPr>
      </c:legendEntry>
      <c:layout>
        <c:manualLayout>
          <c:xMode val="edge"/>
          <c:yMode val="edge"/>
          <c:x val="0.82831200644782854"/>
          <c:y val="0.43043299878140651"/>
          <c:w val="0.15648988258561769"/>
          <c:h val="0.13913364222623339"/>
        </c:manualLayout>
      </c:layout>
      <c:txPr>
        <a:bodyPr/>
        <a:lstStyle/>
        <a:p>
          <a:pPr>
            <a:defRPr sz="845" b="0" i="0" u="none" strike="noStrike" baseline="0">
              <a:solidFill>
                <a:srgbClr val="000000"/>
              </a:solidFill>
              <a:latin typeface="Calibri"/>
              <a:ea typeface="Calibri"/>
              <a:cs typeface="Calibri"/>
            </a:defRPr>
          </a:pPr>
          <a:endParaRPr lang="en-US"/>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a:t>малын тооны өсөлт</a:t>
            </a:r>
            <a:r>
              <a:rPr lang="mn-MN" baseline="0"/>
              <a:t> 5 төрлөөр, хувиар</a:t>
            </a:r>
            <a:endParaRPr lang="en-US"/>
          </a:p>
        </c:rich>
      </c:tx>
    </c:title>
    <c:view3D>
      <c:rAngAx val="1"/>
    </c:view3D>
    <c:plotArea>
      <c:layout/>
      <c:bar3DChart>
        <c:barDir val="col"/>
        <c:grouping val="clustered"/>
        <c:ser>
          <c:idx val="0"/>
          <c:order val="0"/>
          <c:dLbls>
            <c:dLbl>
              <c:idx val="0"/>
              <c:layout>
                <c:manualLayout>
                  <c:x val="-9.2592592592592761E-3"/>
                  <c:y val="-3.9682539682539708E-2"/>
                </c:manualLayout>
              </c:layout>
              <c:showVal val="1"/>
            </c:dLbl>
            <c:dLbl>
              <c:idx val="1"/>
              <c:layout>
                <c:manualLayout>
                  <c:x val="5.555555555555587E-3"/>
                  <c:y val="-2.525252525252529E-2"/>
                </c:manualLayout>
              </c:layout>
              <c:showVal val="1"/>
            </c:dLbl>
            <c:dLbl>
              <c:idx val="2"/>
              <c:layout>
                <c:manualLayout>
                  <c:x val="1.8518518518518552E-3"/>
                  <c:y val="-4.3290043290043323E-2"/>
                </c:manualLayout>
              </c:layout>
              <c:showVal val="1"/>
            </c:dLbl>
            <c:dLbl>
              <c:idx val="3"/>
              <c:layout>
                <c:manualLayout>
                  <c:x val="0"/>
                  <c:y val="-1.8037518037518067E-2"/>
                </c:manualLayout>
              </c:layout>
              <c:showVal val="1"/>
            </c:dLbl>
            <c:dLbl>
              <c:idx val="4"/>
              <c:layout>
                <c:manualLayout>
                  <c:x val="0"/>
                  <c:y val="-3.9682539682539708E-2"/>
                </c:manualLayout>
              </c:layout>
              <c:showVal val="1"/>
            </c:dLbl>
            <c:showVal val="1"/>
          </c:dLbls>
          <c:cat>
            <c:strRef>
              <c:f>Sheet7!$J$3:$J$7</c:f>
              <c:strCache>
                <c:ptCount val="5"/>
                <c:pt idx="0">
                  <c:v>адуу</c:v>
                </c:pt>
                <c:pt idx="1">
                  <c:v>үхэр</c:v>
                </c:pt>
                <c:pt idx="2">
                  <c:v>тэмээ</c:v>
                </c:pt>
                <c:pt idx="3">
                  <c:v>хонь</c:v>
                </c:pt>
                <c:pt idx="4">
                  <c:v>ямаа</c:v>
                </c:pt>
              </c:strCache>
            </c:strRef>
          </c:cat>
          <c:val>
            <c:numRef>
              <c:f>Sheet7!$K$3:$K$7</c:f>
              <c:numCache>
                <c:formatCode>_(* #,##0.0_);_(* \(#,##0.0\);_(* "-"??_);_(@_)</c:formatCode>
                <c:ptCount val="5"/>
                <c:pt idx="0">
                  <c:v>10.775698290149156</c:v>
                </c:pt>
                <c:pt idx="1">
                  <c:v>14.056926548736996</c:v>
                </c:pt>
                <c:pt idx="2">
                  <c:v>10.0068228337503</c:v>
                </c:pt>
                <c:pt idx="3">
                  <c:v>13.500427251203179</c:v>
                </c:pt>
                <c:pt idx="4">
                  <c:v>7.7908493486157075</c:v>
                </c:pt>
              </c:numCache>
            </c:numRef>
          </c:val>
        </c:ser>
        <c:dLbls>
          <c:showVal val="1"/>
        </c:dLbls>
        <c:shape val="cylinder"/>
        <c:axId val="166869632"/>
        <c:axId val="166875520"/>
        <c:axId val="0"/>
      </c:bar3DChart>
      <c:catAx>
        <c:axId val="166869632"/>
        <c:scaling>
          <c:orientation val="minMax"/>
        </c:scaling>
        <c:axPos val="b"/>
        <c:majorTickMark val="none"/>
        <c:tickLblPos val="nextTo"/>
        <c:crossAx val="166875520"/>
        <c:crosses val="autoZero"/>
        <c:auto val="1"/>
        <c:lblAlgn val="ctr"/>
        <c:lblOffset val="100"/>
      </c:catAx>
      <c:valAx>
        <c:axId val="166875520"/>
        <c:scaling>
          <c:orientation val="minMax"/>
        </c:scaling>
        <c:delete val="1"/>
        <c:axPos val="l"/>
        <c:numFmt formatCode="_(* #,##0.0_);_(* \(#,##0.0\);_(* &quot;-&quot;??_);_(@_)" sourceLinked="1"/>
        <c:tickLblPos val="none"/>
        <c:crossAx val="166869632"/>
        <c:crosses val="autoZero"/>
        <c:crossBetween val="between"/>
      </c:valAx>
    </c:plotArea>
    <c:plotVisOnly val="1"/>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a:t>малын тооны өсөлт</a:t>
            </a:r>
            <a:r>
              <a:rPr lang="mn-MN" baseline="0"/>
              <a:t> 5 төрлөөр, хувиар</a:t>
            </a:r>
            <a:endParaRPr lang="en-US"/>
          </a:p>
        </c:rich>
      </c:tx>
    </c:title>
    <c:view3D>
      <c:rAngAx val="1"/>
    </c:view3D>
    <c:plotArea>
      <c:layout/>
      <c:bar3DChart>
        <c:barDir val="col"/>
        <c:grouping val="clustered"/>
        <c:dLbls>
          <c:showVal val="1"/>
        </c:dLbls>
        <c:shape val="cylinder"/>
        <c:axId val="166849152"/>
        <c:axId val="166859136"/>
        <c:axId val="0"/>
      </c:bar3DChart>
      <c:catAx>
        <c:axId val="166849152"/>
        <c:scaling>
          <c:orientation val="minMax"/>
        </c:scaling>
        <c:axPos val="b"/>
        <c:majorTickMark val="none"/>
        <c:tickLblPos val="nextTo"/>
        <c:crossAx val="166859136"/>
        <c:crosses val="autoZero"/>
        <c:auto val="1"/>
        <c:lblAlgn val="ctr"/>
        <c:lblOffset val="100"/>
      </c:catAx>
      <c:valAx>
        <c:axId val="166859136"/>
        <c:scaling>
          <c:orientation val="minMax"/>
        </c:scaling>
        <c:delete val="1"/>
        <c:axPos val="l"/>
        <c:numFmt formatCode="_(* #,##0.0_);_(* \(#,##0.0\);_(* &quot;-&quot;??_);_(@_)" sourceLinked="1"/>
        <c:tickLblPos val="none"/>
        <c:crossAx val="166849152"/>
        <c:crosses val="autoZero"/>
        <c:crossBetween val="between"/>
      </c:valAx>
    </c:plotArea>
    <c:plotVisOnly val="1"/>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a:t> 2016 </a:t>
            </a:r>
            <a:r>
              <a:rPr lang="mn-MN"/>
              <a:t>оны жилийн эцэст тоологдсон мал 5 төрлөөр</a:t>
            </a:r>
            <a:endParaRPr lang="en-US"/>
          </a:p>
        </c:rich>
      </c:tx>
    </c:title>
    <c:plotArea>
      <c:layout/>
      <c:pieChart>
        <c:varyColors val="1"/>
        <c:ser>
          <c:idx val="0"/>
          <c:order val="0"/>
          <c:explosion val="25"/>
          <c:dLbls>
            <c:showCatName val="1"/>
            <c:showPercent val="1"/>
          </c:dLbls>
          <c:cat>
            <c:strRef>
              <c:f>grafic!$C$5:$G$5</c:f>
              <c:strCache>
                <c:ptCount val="5"/>
                <c:pt idx="0">
                  <c:v>Адуу</c:v>
                </c:pt>
                <c:pt idx="1">
                  <c:v>Үхэр</c:v>
                </c:pt>
                <c:pt idx="2">
                  <c:v>Тэмээ</c:v>
                </c:pt>
                <c:pt idx="3">
                  <c:v>Хонь</c:v>
                </c:pt>
                <c:pt idx="4">
                  <c:v>Ямаа</c:v>
                </c:pt>
              </c:strCache>
            </c:strRef>
          </c:cat>
          <c:val>
            <c:numRef>
              <c:f>grafic!$C$6:$G$6</c:f>
              <c:numCache>
                <c:formatCode>General</c:formatCode>
                <c:ptCount val="5"/>
                <c:pt idx="0">
                  <c:v>137.04499999999999</c:v>
                </c:pt>
                <c:pt idx="1">
                  <c:v>62.69500000000005</c:v>
                </c:pt>
                <c:pt idx="2">
                  <c:v>33.858999999999995</c:v>
                </c:pt>
                <c:pt idx="3">
                  <c:v>1437.1369999999999</c:v>
                </c:pt>
                <c:pt idx="4">
                  <c:v>1389.1189999999999</c:v>
                </c:pt>
              </c:numCache>
            </c:numRef>
          </c:val>
        </c:ser>
        <c:dLbls>
          <c:showCatName val="1"/>
          <c:showPercent val="1"/>
        </c:dLbls>
        <c:firstSliceAng val="0"/>
      </c:pieChart>
    </c:plotArea>
    <c:plotVisOnly val="1"/>
  </c:chart>
  <c:spPr>
    <a:solidFill>
      <a:schemeClr val="accent6">
        <a:lumMod val="40000"/>
        <a:lumOff val="60000"/>
      </a:schemeClr>
    </a:solidFill>
  </c:spPr>
  <c:txPr>
    <a:bodyPr/>
    <a:lstStyle/>
    <a:p>
      <a:pPr>
        <a:defRPr>
          <a:solidFill>
            <a:sysClr val="windowText" lastClr="000000"/>
          </a:solidFill>
        </a:defRPr>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style val="6"/>
  <c:chart>
    <c:title>
      <c:tx>
        <c:rich>
          <a:bodyPr/>
          <a:lstStyle/>
          <a:p>
            <a:pPr>
              <a:defRPr/>
            </a:pPr>
            <a:r>
              <a:rPr lang="mn-MN">
                <a:latin typeface="Arial" pitchFamily="34" charset="0"/>
                <a:cs typeface="Arial" pitchFamily="34" charset="0"/>
              </a:rPr>
              <a:t>Мал</a:t>
            </a:r>
            <a:r>
              <a:rPr lang="mn-MN" baseline="0">
                <a:latin typeface="Arial" pitchFamily="34" charset="0"/>
                <a:cs typeface="Arial" pitchFamily="34" charset="0"/>
              </a:rPr>
              <a:t> сүргийн бүтэц, 2015 онтой харьцуулснаар</a:t>
            </a:r>
            <a:endParaRPr lang="en-US">
              <a:latin typeface="Arial" pitchFamily="34" charset="0"/>
              <a:cs typeface="Arial" pitchFamily="34" charset="0"/>
            </a:endParaRPr>
          </a:p>
        </c:rich>
      </c:tx>
    </c:title>
    <c:view3D>
      <c:rAngAx val="1"/>
    </c:view3D>
    <c:plotArea>
      <c:layout/>
      <c:bar3DChart>
        <c:barDir val="col"/>
        <c:grouping val="clustered"/>
        <c:ser>
          <c:idx val="0"/>
          <c:order val="0"/>
          <c:tx>
            <c:strRef>
              <c:f>Sheet7!$B$19</c:f>
              <c:strCache>
                <c:ptCount val="1"/>
                <c:pt idx="0">
                  <c:v>2015</c:v>
                </c:pt>
              </c:strCache>
            </c:strRef>
          </c:tx>
          <c:dLbls>
            <c:showVal val="1"/>
          </c:dLbls>
          <c:cat>
            <c:strRef>
              <c:f>Sheet7!$A$20:$A$24</c:f>
              <c:strCache>
                <c:ptCount val="5"/>
                <c:pt idx="0">
                  <c:v>Адуу</c:v>
                </c:pt>
                <c:pt idx="1">
                  <c:v>Үхэр</c:v>
                </c:pt>
                <c:pt idx="2">
                  <c:v>Тэмээ</c:v>
                </c:pt>
                <c:pt idx="3">
                  <c:v>Хонь</c:v>
                </c:pt>
                <c:pt idx="4">
                  <c:v>Ямаа</c:v>
                </c:pt>
              </c:strCache>
            </c:strRef>
          </c:cat>
          <c:val>
            <c:numRef>
              <c:f>Sheet7!$B$20:$B$24</c:f>
              <c:numCache>
                <c:formatCode>_(* #,##0.0_);_(* \(#,##0.0\);_(* "-"??_);_(@_)</c:formatCode>
                <c:ptCount val="5"/>
                <c:pt idx="0">
                  <c:v>4.5</c:v>
                </c:pt>
                <c:pt idx="1">
                  <c:v>2</c:v>
                </c:pt>
                <c:pt idx="2">
                  <c:v>1.1000000000000001</c:v>
                </c:pt>
                <c:pt idx="3">
                  <c:v>45.8</c:v>
                </c:pt>
                <c:pt idx="4">
                  <c:v>46.6</c:v>
                </c:pt>
              </c:numCache>
            </c:numRef>
          </c:val>
        </c:ser>
        <c:ser>
          <c:idx val="1"/>
          <c:order val="1"/>
          <c:tx>
            <c:strRef>
              <c:f>Sheet7!$C$19</c:f>
              <c:strCache>
                <c:ptCount val="1"/>
                <c:pt idx="0">
                  <c:v>2016</c:v>
                </c:pt>
              </c:strCache>
            </c:strRef>
          </c:tx>
          <c:dLbls>
            <c:showVal val="1"/>
          </c:dLbls>
          <c:cat>
            <c:strRef>
              <c:f>Sheet7!$A$20:$A$24</c:f>
              <c:strCache>
                <c:ptCount val="5"/>
                <c:pt idx="0">
                  <c:v>Адуу</c:v>
                </c:pt>
                <c:pt idx="1">
                  <c:v>Үхэр</c:v>
                </c:pt>
                <c:pt idx="2">
                  <c:v>Тэмээ</c:v>
                </c:pt>
                <c:pt idx="3">
                  <c:v>Хонь</c:v>
                </c:pt>
                <c:pt idx="4">
                  <c:v>Ямаа</c:v>
                </c:pt>
              </c:strCache>
            </c:strRef>
          </c:cat>
          <c:val>
            <c:numRef>
              <c:f>Sheet7!$C$20:$C$24</c:f>
              <c:numCache>
                <c:formatCode>_(* #,##0.0_);_(* \(#,##0.0\);_(* "-"??_);_(@_)</c:formatCode>
                <c:ptCount val="5"/>
                <c:pt idx="0">
                  <c:v>4.5</c:v>
                </c:pt>
                <c:pt idx="1">
                  <c:v>2</c:v>
                </c:pt>
                <c:pt idx="2">
                  <c:v>1.1000000000000001</c:v>
                </c:pt>
                <c:pt idx="3">
                  <c:v>47</c:v>
                </c:pt>
                <c:pt idx="4">
                  <c:v>45.4</c:v>
                </c:pt>
              </c:numCache>
            </c:numRef>
          </c:val>
        </c:ser>
        <c:dLbls>
          <c:showVal val="1"/>
        </c:dLbls>
        <c:shape val="box"/>
        <c:axId val="167565184"/>
        <c:axId val="167566720"/>
        <c:axId val="0"/>
      </c:bar3DChart>
      <c:catAx>
        <c:axId val="167565184"/>
        <c:scaling>
          <c:orientation val="minMax"/>
        </c:scaling>
        <c:axPos val="b"/>
        <c:majorTickMark val="none"/>
        <c:tickLblPos val="nextTo"/>
        <c:crossAx val="167566720"/>
        <c:crosses val="autoZero"/>
        <c:auto val="1"/>
        <c:lblAlgn val="ctr"/>
        <c:lblOffset val="100"/>
      </c:catAx>
      <c:valAx>
        <c:axId val="167566720"/>
        <c:scaling>
          <c:orientation val="minMax"/>
        </c:scaling>
        <c:delete val="1"/>
        <c:axPos val="l"/>
        <c:numFmt formatCode="_(* #,##0.0_);_(* \(#,##0.0\);_(* &quot;-&quot;??_);_(@_)" sourceLinked="1"/>
        <c:tickLblPos val="none"/>
        <c:crossAx val="167565184"/>
        <c:crosses val="autoZero"/>
        <c:crossBetween val="between"/>
      </c:valAx>
    </c:plotArea>
    <c:legend>
      <c:legendPos val="t"/>
    </c:legend>
    <c:plotVisOnly val="1"/>
  </c:chart>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style val="29"/>
  <c:chart>
    <c:title>
      <c:tx>
        <c:rich>
          <a:bodyPr/>
          <a:lstStyle/>
          <a:p>
            <a:pPr algn="ctr">
              <a:defRPr sz="1400">
                <a:latin typeface="Arial" pitchFamily="34" charset="0"/>
                <a:cs typeface="Arial" pitchFamily="34" charset="0"/>
              </a:defRPr>
            </a:pPr>
            <a:r>
              <a:rPr lang="mn-MN" sz="1400">
                <a:latin typeface="Arial" pitchFamily="34" charset="0"/>
                <a:cs typeface="Arial" pitchFamily="34" charset="0"/>
              </a:rPr>
              <a:t>2016</a:t>
            </a:r>
            <a:r>
              <a:rPr lang="mn-MN" sz="1400" baseline="0">
                <a:latin typeface="Arial" pitchFamily="34" charset="0"/>
                <a:cs typeface="Arial" pitchFamily="34" charset="0"/>
              </a:rPr>
              <a:t> оны жилийн эцсийн мал тооллогын дүн, сумдаар</a:t>
            </a:r>
            <a:endParaRPr lang="en-US" sz="1400">
              <a:latin typeface="Arial" pitchFamily="34" charset="0"/>
              <a:cs typeface="Arial" pitchFamily="34" charset="0"/>
            </a:endParaRPr>
          </a:p>
        </c:rich>
      </c:tx>
      <c:layout>
        <c:manualLayout>
          <c:xMode val="edge"/>
          <c:yMode val="edge"/>
          <c:x val="0.11791666666666667"/>
          <c:y val="2.2471905694278763E-2"/>
        </c:manualLayout>
      </c:layout>
    </c:title>
    <c:plotArea>
      <c:layout/>
      <c:barChart>
        <c:barDir val="bar"/>
        <c:grouping val="clustered"/>
        <c:ser>
          <c:idx val="0"/>
          <c:order val="0"/>
          <c:dLbls>
            <c:showVal val="1"/>
          </c:dLbls>
          <c:cat>
            <c:strRef>
              <c:f>grafic!$Q$4:$Q$18</c:f>
              <c:strCache>
                <c:ptCount val="15"/>
                <c:pt idx="0">
                  <c:v>Эрдэнэдалай</c:v>
                </c:pt>
                <c:pt idx="1">
                  <c:v>Сайнцагаан</c:v>
                </c:pt>
                <c:pt idx="2">
                  <c:v>Адаацаг</c:v>
                </c:pt>
                <c:pt idx="3">
                  <c:v>Өлзийт</c:v>
                </c:pt>
                <c:pt idx="4">
                  <c:v>Гурвансайхан</c:v>
                </c:pt>
                <c:pt idx="5">
                  <c:v>Хулд</c:v>
                </c:pt>
                <c:pt idx="6">
                  <c:v>Дэрэн</c:v>
                </c:pt>
                <c:pt idx="7">
                  <c:v>Говь-Угтаал</c:v>
                </c:pt>
                <c:pt idx="8">
                  <c:v>Сайхан-Овоо</c:v>
                </c:pt>
                <c:pt idx="9">
                  <c:v>Дэлгэрцогт</c:v>
                </c:pt>
                <c:pt idx="10">
                  <c:v>Дэлгэрхангай</c:v>
                </c:pt>
                <c:pt idx="11">
                  <c:v>Луус</c:v>
                </c:pt>
                <c:pt idx="12">
                  <c:v>Өндөршил</c:v>
                </c:pt>
                <c:pt idx="13">
                  <c:v>Цагаандэлгэр</c:v>
                </c:pt>
                <c:pt idx="14">
                  <c:v>Баянжаргалан</c:v>
                </c:pt>
              </c:strCache>
            </c:strRef>
          </c:cat>
          <c:val>
            <c:numRef>
              <c:f>grafic!$R$4:$R$18</c:f>
              <c:numCache>
                <c:formatCode>General</c:formatCode>
                <c:ptCount val="15"/>
                <c:pt idx="0">
                  <c:v>467978</c:v>
                </c:pt>
                <c:pt idx="1">
                  <c:v>332331</c:v>
                </c:pt>
                <c:pt idx="2">
                  <c:v>241855</c:v>
                </c:pt>
                <c:pt idx="3">
                  <c:v>236713</c:v>
                </c:pt>
                <c:pt idx="4">
                  <c:v>222079</c:v>
                </c:pt>
                <c:pt idx="5">
                  <c:v>221681</c:v>
                </c:pt>
                <c:pt idx="6">
                  <c:v>210313</c:v>
                </c:pt>
                <c:pt idx="7">
                  <c:v>166403</c:v>
                </c:pt>
                <c:pt idx="8">
                  <c:v>156608</c:v>
                </c:pt>
                <c:pt idx="9">
                  <c:v>154594</c:v>
                </c:pt>
                <c:pt idx="10">
                  <c:v>146418</c:v>
                </c:pt>
                <c:pt idx="11">
                  <c:v>143935</c:v>
                </c:pt>
                <c:pt idx="12">
                  <c:v>138264</c:v>
                </c:pt>
                <c:pt idx="13">
                  <c:v>116311</c:v>
                </c:pt>
                <c:pt idx="14">
                  <c:v>104372</c:v>
                </c:pt>
              </c:numCache>
            </c:numRef>
          </c:val>
        </c:ser>
        <c:dLbls>
          <c:showVal val="1"/>
        </c:dLbls>
        <c:overlap val="-25"/>
        <c:axId val="167324288"/>
        <c:axId val="167362944"/>
      </c:barChart>
      <c:catAx>
        <c:axId val="167324288"/>
        <c:scaling>
          <c:orientation val="minMax"/>
        </c:scaling>
        <c:axPos val="l"/>
        <c:majorTickMark val="none"/>
        <c:tickLblPos val="nextTo"/>
        <c:crossAx val="167362944"/>
        <c:crosses val="autoZero"/>
        <c:auto val="1"/>
        <c:lblAlgn val="ctr"/>
        <c:lblOffset val="100"/>
      </c:catAx>
      <c:valAx>
        <c:axId val="167362944"/>
        <c:scaling>
          <c:orientation val="minMax"/>
        </c:scaling>
        <c:delete val="1"/>
        <c:axPos val="b"/>
        <c:numFmt formatCode="General" sourceLinked="1"/>
        <c:tickLblPos val="none"/>
        <c:crossAx val="167324288"/>
        <c:crosses val="autoZero"/>
        <c:crossBetween val="between"/>
      </c:valAx>
    </c:plotArea>
    <c:plotVisOnly val="1"/>
  </c:chart>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a:lstStyle/>
          <a:p>
            <a:pPr>
              <a:defRPr sz="1600">
                <a:latin typeface="Arial" pitchFamily="34" charset="0"/>
                <a:cs typeface="Arial" pitchFamily="34" charset="0"/>
              </a:defRPr>
            </a:pPr>
            <a:r>
              <a:rPr lang="mn-MN" sz="1600">
                <a:latin typeface="Arial" pitchFamily="34" charset="0"/>
                <a:cs typeface="Arial" pitchFamily="34" charset="0"/>
              </a:rPr>
              <a:t>Малын тооны</a:t>
            </a:r>
            <a:r>
              <a:rPr lang="mn-MN" sz="1600" baseline="0">
                <a:latin typeface="Arial" pitchFamily="34" charset="0"/>
                <a:cs typeface="Arial" pitchFamily="34" charset="0"/>
              </a:rPr>
              <a:t> өсөлт, сумдаар, хувиар</a:t>
            </a:r>
            <a:endParaRPr lang="en-US" sz="1600">
              <a:latin typeface="Arial" pitchFamily="34" charset="0"/>
              <a:cs typeface="Arial" pitchFamily="34" charset="0"/>
            </a:endParaRPr>
          </a:p>
        </c:rich>
      </c:tx>
    </c:title>
    <c:view3D>
      <c:rAngAx val="1"/>
    </c:view3D>
    <c:plotArea>
      <c:layout/>
      <c:bar3DChart>
        <c:barDir val="bar"/>
        <c:grouping val="clustered"/>
        <c:ser>
          <c:idx val="0"/>
          <c:order val="0"/>
          <c:dLbls>
            <c:dLbl>
              <c:idx val="4"/>
              <c:layout>
                <c:manualLayout>
                  <c:x val="3.0555555555555582E-2"/>
                  <c:y val="-2.7906976744186046E-2"/>
                </c:manualLayout>
              </c:layout>
              <c:showVal val="1"/>
            </c:dLbl>
            <c:showVal val="1"/>
          </c:dLbls>
          <c:cat>
            <c:strRef>
              <c:f>grafic!$B$10:$B$24</c:f>
              <c:strCache>
                <c:ptCount val="15"/>
                <c:pt idx="0">
                  <c:v>Дэлгэрцогт</c:v>
                </c:pt>
                <c:pt idx="1">
                  <c:v>Дэрэн</c:v>
                </c:pt>
                <c:pt idx="2">
                  <c:v>Говь-Угтаал</c:v>
                </c:pt>
                <c:pt idx="3">
                  <c:v>Цагаандэлгэр</c:v>
                </c:pt>
                <c:pt idx="4">
                  <c:v>Баянжаргалан</c:v>
                </c:pt>
                <c:pt idx="5">
                  <c:v>Өндөршил</c:v>
                </c:pt>
                <c:pt idx="6">
                  <c:v>Гурвансайхан</c:v>
                </c:pt>
                <c:pt idx="7">
                  <c:v>Өлзийт</c:v>
                </c:pt>
                <c:pt idx="8">
                  <c:v>Хулд</c:v>
                </c:pt>
                <c:pt idx="9">
                  <c:v>Луус</c:v>
                </c:pt>
                <c:pt idx="10">
                  <c:v>Дэлгэрхангай</c:v>
                </c:pt>
                <c:pt idx="11">
                  <c:v>Сайхан-Овоо</c:v>
                </c:pt>
                <c:pt idx="12">
                  <c:v>Эрдэнэдалай</c:v>
                </c:pt>
                <c:pt idx="13">
                  <c:v>Сайнцагаан</c:v>
                </c:pt>
                <c:pt idx="14">
                  <c:v>Адаацаг</c:v>
                </c:pt>
              </c:strCache>
            </c:strRef>
          </c:cat>
          <c:val>
            <c:numRef>
              <c:f>grafic!$C$10:$C$24</c:f>
              <c:numCache>
                <c:formatCode>0.0</c:formatCode>
                <c:ptCount val="15"/>
                <c:pt idx="0">
                  <c:v>12.871171467163148</c:v>
                </c:pt>
                <c:pt idx="1">
                  <c:v>12.816152686660828</c:v>
                </c:pt>
                <c:pt idx="2">
                  <c:v>1.0192807362618765</c:v>
                </c:pt>
                <c:pt idx="3">
                  <c:v>4.2297317884058714</c:v>
                </c:pt>
                <c:pt idx="4">
                  <c:v>-3.6420875762807299</c:v>
                </c:pt>
                <c:pt idx="5">
                  <c:v>0.55051742820364757</c:v>
                </c:pt>
                <c:pt idx="6">
                  <c:v>7.4033592718514711</c:v>
                </c:pt>
                <c:pt idx="7">
                  <c:v>16.913206466175069</c:v>
                </c:pt>
                <c:pt idx="8">
                  <c:v>16.726430245109601</c:v>
                </c:pt>
                <c:pt idx="9">
                  <c:v>9.427148667654988</c:v>
                </c:pt>
                <c:pt idx="10">
                  <c:v>23.886721889886331</c:v>
                </c:pt>
                <c:pt idx="11">
                  <c:v>19.455991945141527</c:v>
                </c:pt>
                <c:pt idx="12">
                  <c:v>10.863472795714998</c:v>
                </c:pt>
                <c:pt idx="13">
                  <c:v>11.105130485366786</c:v>
                </c:pt>
                <c:pt idx="14">
                  <c:v>11.128724699611718</c:v>
                </c:pt>
              </c:numCache>
            </c:numRef>
          </c:val>
        </c:ser>
        <c:dLbls>
          <c:showVal val="1"/>
        </c:dLbls>
        <c:shape val="box"/>
        <c:axId val="167662720"/>
        <c:axId val="167664256"/>
        <c:axId val="0"/>
      </c:bar3DChart>
      <c:catAx>
        <c:axId val="167662720"/>
        <c:scaling>
          <c:orientation val="minMax"/>
        </c:scaling>
        <c:axPos val="l"/>
        <c:majorTickMark val="none"/>
        <c:tickLblPos val="nextTo"/>
        <c:crossAx val="167664256"/>
        <c:crosses val="autoZero"/>
        <c:auto val="1"/>
        <c:lblAlgn val="ctr"/>
        <c:lblOffset val="100"/>
      </c:catAx>
      <c:valAx>
        <c:axId val="167664256"/>
        <c:scaling>
          <c:orientation val="minMax"/>
        </c:scaling>
        <c:axPos val="b"/>
        <c:numFmt formatCode="0.0" sourceLinked="1"/>
        <c:tickLblPos val="nextTo"/>
        <c:crossAx val="167662720"/>
        <c:crosses val="autoZero"/>
        <c:crossBetween val="between"/>
      </c:valAx>
    </c:plotArea>
    <c:plotVisOnly val="1"/>
  </c:chart>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sz="1400">
                <a:latin typeface="Arial" pitchFamily="34" charset="0"/>
                <a:cs typeface="Arial" pitchFamily="34" charset="0"/>
              </a:rPr>
              <a:t>малчин өрхийн бүлэглэлт, 2015 онтой</a:t>
            </a:r>
            <a:r>
              <a:rPr lang="mn-MN" sz="1400" baseline="0">
                <a:latin typeface="Arial" pitchFamily="34" charset="0"/>
                <a:cs typeface="Arial" pitchFamily="34" charset="0"/>
              </a:rPr>
              <a:t> харьцуулснаар</a:t>
            </a:r>
            <a:endParaRPr lang="en-US" sz="1400">
              <a:latin typeface="Arial" pitchFamily="34" charset="0"/>
              <a:cs typeface="Arial" pitchFamily="34" charset="0"/>
            </a:endParaRPr>
          </a:p>
        </c:rich>
      </c:tx>
    </c:title>
    <c:view3D>
      <c:rAngAx val="1"/>
    </c:view3D>
    <c:plotArea>
      <c:layout/>
      <c:bar3DChart>
        <c:barDir val="col"/>
        <c:grouping val="clustered"/>
        <c:ser>
          <c:idx val="0"/>
          <c:order val="0"/>
          <c:tx>
            <c:strRef>
              <c:f>'buleglelt negtgel'!$C$25</c:f>
              <c:strCache>
                <c:ptCount val="1"/>
                <c:pt idx="0">
                  <c:v>2015</c:v>
                </c:pt>
              </c:strCache>
            </c:strRef>
          </c:tx>
          <c:dLbls>
            <c:showVal val="1"/>
          </c:dLbls>
          <c:cat>
            <c:strRef>
              <c:f>'buleglelt negtgel'!$D$24:$K$24</c:f>
              <c:strCache>
                <c:ptCount val="8"/>
                <c:pt idx="0">
                  <c:v>50 õ¿ðòýë ìàëòàé</c:v>
                </c:pt>
                <c:pt idx="1">
                  <c:v>51-100 ìàëòàé</c:v>
                </c:pt>
                <c:pt idx="2">
                  <c:v>101-200 ìàëòàé</c:v>
                </c:pt>
                <c:pt idx="3">
                  <c:v>201-500 ìàëòàé</c:v>
                </c:pt>
                <c:pt idx="4">
                  <c:v>501-999 ìàëòàé</c:v>
                </c:pt>
                <c:pt idx="5">
                  <c:v>1000-1499 малтай</c:v>
                </c:pt>
                <c:pt idx="6">
                  <c:v>1500-2000 малтай</c:v>
                </c:pt>
                <c:pt idx="7">
                  <c:v>2000-аас дээш малтай</c:v>
                </c:pt>
              </c:strCache>
            </c:strRef>
          </c:cat>
          <c:val>
            <c:numRef>
              <c:f>'buleglelt negtgel'!$D$25:$K$25</c:f>
              <c:numCache>
                <c:formatCode>General</c:formatCode>
                <c:ptCount val="8"/>
                <c:pt idx="0">
                  <c:v>355</c:v>
                </c:pt>
                <c:pt idx="1">
                  <c:v>515</c:v>
                </c:pt>
                <c:pt idx="2">
                  <c:v>1176</c:v>
                </c:pt>
                <c:pt idx="3">
                  <c:v>2283</c:v>
                </c:pt>
                <c:pt idx="4">
                  <c:v>1327</c:v>
                </c:pt>
                <c:pt idx="5">
                  <c:v>409</c:v>
                </c:pt>
                <c:pt idx="6">
                  <c:v>79</c:v>
                </c:pt>
                <c:pt idx="7">
                  <c:v>37</c:v>
                </c:pt>
              </c:numCache>
            </c:numRef>
          </c:val>
        </c:ser>
        <c:ser>
          <c:idx val="1"/>
          <c:order val="1"/>
          <c:tx>
            <c:strRef>
              <c:f>'buleglelt negtgel'!$C$26</c:f>
              <c:strCache>
                <c:ptCount val="1"/>
                <c:pt idx="0">
                  <c:v>2016</c:v>
                </c:pt>
              </c:strCache>
            </c:strRef>
          </c:tx>
          <c:dLbls>
            <c:dLbl>
              <c:idx val="0"/>
              <c:layout>
                <c:manualLayout>
                  <c:x val="8.3333333333333367E-3"/>
                  <c:y val="-2.7777777777777877E-2"/>
                </c:manualLayout>
              </c:layout>
              <c:showVal val="1"/>
            </c:dLbl>
            <c:dLbl>
              <c:idx val="1"/>
              <c:layout>
                <c:manualLayout>
                  <c:x val="3.333333333333334E-2"/>
                  <c:y val="0"/>
                </c:manualLayout>
              </c:layout>
              <c:showVal val="1"/>
            </c:dLbl>
            <c:dLbl>
              <c:idx val="2"/>
              <c:layout>
                <c:manualLayout>
                  <c:x val="1.6666666666666725E-2"/>
                  <c:y val="-4.1666666666666664E-2"/>
                </c:manualLayout>
              </c:layout>
              <c:showVal val="1"/>
            </c:dLbl>
            <c:dLbl>
              <c:idx val="3"/>
              <c:layout>
                <c:manualLayout>
                  <c:x val="4.1666666666666664E-2"/>
                  <c:y val="-4.6296296296296406E-3"/>
                </c:manualLayout>
              </c:layout>
              <c:showVal val="1"/>
            </c:dLbl>
            <c:dLbl>
              <c:idx val="4"/>
              <c:layout>
                <c:manualLayout>
                  <c:x val="3.333333333333334E-2"/>
                  <c:y val="-3.2407407407407447E-2"/>
                </c:manualLayout>
              </c:layout>
              <c:showVal val="1"/>
            </c:dLbl>
            <c:dLbl>
              <c:idx val="5"/>
              <c:layout>
                <c:manualLayout>
                  <c:x val="2.5000000000000001E-2"/>
                  <c:y val="-2.7777777777777877E-2"/>
                </c:manualLayout>
              </c:layout>
              <c:showVal val="1"/>
            </c:dLbl>
            <c:dLbl>
              <c:idx val="6"/>
              <c:layout>
                <c:manualLayout>
                  <c:x val="2.5000000000000112E-2"/>
                  <c:y val="-3.2407407407407482E-2"/>
                </c:manualLayout>
              </c:layout>
              <c:showVal val="1"/>
            </c:dLbl>
            <c:dLbl>
              <c:idx val="7"/>
              <c:layout>
                <c:manualLayout>
                  <c:x val="2.7777777777777991E-2"/>
                  <c:y val="-3.2407407407407482E-2"/>
                </c:manualLayout>
              </c:layout>
              <c:showVal val="1"/>
            </c:dLbl>
            <c:showVal val="1"/>
          </c:dLbls>
          <c:cat>
            <c:strRef>
              <c:f>'buleglelt negtgel'!$D$24:$K$24</c:f>
              <c:strCache>
                <c:ptCount val="8"/>
                <c:pt idx="0">
                  <c:v>50 õ¿ðòýë ìàëòàé</c:v>
                </c:pt>
                <c:pt idx="1">
                  <c:v>51-100 ìàëòàé</c:v>
                </c:pt>
                <c:pt idx="2">
                  <c:v>101-200 ìàëòàé</c:v>
                </c:pt>
                <c:pt idx="3">
                  <c:v>201-500 ìàëòàé</c:v>
                </c:pt>
                <c:pt idx="4">
                  <c:v>501-999 ìàëòàé</c:v>
                </c:pt>
                <c:pt idx="5">
                  <c:v>1000-1499 малтай</c:v>
                </c:pt>
                <c:pt idx="6">
                  <c:v>1500-2000 малтай</c:v>
                </c:pt>
                <c:pt idx="7">
                  <c:v>2000-аас дээш малтай</c:v>
                </c:pt>
              </c:strCache>
            </c:strRef>
          </c:cat>
          <c:val>
            <c:numRef>
              <c:f>'buleglelt negtgel'!$D$26:$K$26</c:f>
              <c:numCache>
                <c:formatCode>General</c:formatCode>
                <c:ptCount val="8"/>
                <c:pt idx="0">
                  <c:v>394</c:v>
                </c:pt>
                <c:pt idx="1">
                  <c:v>511</c:v>
                </c:pt>
                <c:pt idx="2">
                  <c:v>1168</c:v>
                </c:pt>
                <c:pt idx="3">
                  <c:v>2414</c:v>
                </c:pt>
                <c:pt idx="4">
                  <c:v>1501</c:v>
                </c:pt>
                <c:pt idx="5">
                  <c:v>461</c:v>
                </c:pt>
                <c:pt idx="6">
                  <c:v>89</c:v>
                </c:pt>
                <c:pt idx="7">
                  <c:v>52</c:v>
                </c:pt>
              </c:numCache>
            </c:numRef>
          </c:val>
        </c:ser>
        <c:dLbls>
          <c:showVal val="1"/>
        </c:dLbls>
        <c:shape val="cylinder"/>
        <c:axId val="167700352"/>
        <c:axId val="167701888"/>
        <c:axId val="0"/>
      </c:bar3DChart>
      <c:catAx>
        <c:axId val="167700352"/>
        <c:scaling>
          <c:orientation val="minMax"/>
        </c:scaling>
        <c:axPos val="b"/>
        <c:majorTickMark val="none"/>
        <c:tickLblPos val="nextTo"/>
        <c:txPr>
          <a:bodyPr/>
          <a:lstStyle/>
          <a:p>
            <a:pPr>
              <a:defRPr>
                <a:latin typeface="Arial Mon" pitchFamily="34" charset="0"/>
              </a:defRPr>
            </a:pPr>
            <a:endParaRPr lang="en-US"/>
          </a:p>
        </c:txPr>
        <c:crossAx val="167701888"/>
        <c:crosses val="autoZero"/>
        <c:auto val="1"/>
        <c:lblAlgn val="ctr"/>
        <c:lblOffset val="100"/>
      </c:catAx>
      <c:valAx>
        <c:axId val="167701888"/>
        <c:scaling>
          <c:orientation val="minMax"/>
        </c:scaling>
        <c:delete val="1"/>
        <c:axPos val="l"/>
        <c:numFmt formatCode="General" sourceLinked="1"/>
        <c:majorTickMark val="none"/>
        <c:tickLblPos val="none"/>
        <c:crossAx val="167700352"/>
        <c:crosses val="autoZero"/>
        <c:crossBetween val="between"/>
      </c:valAx>
    </c:plotArea>
    <c:legend>
      <c:legendPos val="t"/>
    </c:legend>
    <c:plotVisOnly val="1"/>
  </c:chart>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sz="1600">
                <a:latin typeface="Arial" pitchFamily="34" charset="0"/>
                <a:cs typeface="Arial" pitchFamily="34" charset="0"/>
              </a:rPr>
              <a:t>1000-аас дээш малтай малчин өрхийн</a:t>
            </a:r>
            <a:r>
              <a:rPr lang="mn-MN" sz="1600" baseline="0">
                <a:latin typeface="Arial" pitchFamily="34" charset="0"/>
                <a:cs typeface="Arial" pitchFamily="34" charset="0"/>
              </a:rPr>
              <a:t> эзлэх хувь, сумдаар</a:t>
            </a:r>
            <a:endParaRPr lang="mn-MN" sz="1600">
              <a:latin typeface="Arial" pitchFamily="34" charset="0"/>
              <a:cs typeface="Arial" pitchFamily="34" charset="0"/>
            </a:endParaRPr>
          </a:p>
        </c:rich>
      </c:tx>
    </c:title>
    <c:view3D>
      <c:rotX val="30"/>
      <c:perspective val="30"/>
    </c:view3D>
    <c:plotArea>
      <c:layout/>
      <c:pie3DChart>
        <c:varyColors val="1"/>
        <c:ser>
          <c:idx val="0"/>
          <c:order val="0"/>
          <c:tx>
            <c:strRef>
              <c:f>'buleglelt negtgel'!$K$28</c:f>
              <c:strCache>
                <c:ptCount val="1"/>
                <c:pt idx="0">
                  <c:v>1000-аас дээш малтай өрх, сумдаар</c:v>
                </c:pt>
              </c:strCache>
            </c:strRef>
          </c:tx>
          <c:explosion val="25"/>
          <c:dLbls>
            <c:showCatName val="1"/>
            <c:showPercent val="1"/>
          </c:dLbls>
          <c:cat>
            <c:strRef>
              <c:f>'buleglelt negtgel'!$J$29:$J$43</c:f>
              <c:strCache>
                <c:ptCount val="15"/>
                <c:pt idx="0">
                  <c:v>Сц</c:v>
                </c:pt>
                <c:pt idx="1">
                  <c:v>Ад</c:v>
                </c:pt>
                <c:pt idx="2">
                  <c:v>Бж</c:v>
                </c:pt>
                <c:pt idx="3">
                  <c:v>Гу</c:v>
                </c:pt>
                <c:pt idx="4">
                  <c:v>Гс</c:v>
                </c:pt>
                <c:pt idx="5">
                  <c:v>Дх</c:v>
                </c:pt>
                <c:pt idx="6">
                  <c:v>Дц</c:v>
                </c:pt>
                <c:pt idx="7">
                  <c:v>Дн</c:v>
                </c:pt>
                <c:pt idx="8">
                  <c:v>Лс</c:v>
                </c:pt>
                <c:pt idx="9">
                  <c:v>Өл</c:v>
                </c:pt>
                <c:pt idx="10">
                  <c:v>Өш</c:v>
                </c:pt>
                <c:pt idx="11">
                  <c:v>Со</c:v>
                </c:pt>
                <c:pt idx="12">
                  <c:v>Хд</c:v>
                </c:pt>
                <c:pt idx="13">
                  <c:v>Цд</c:v>
                </c:pt>
                <c:pt idx="14">
                  <c:v>Эд</c:v>
                </c:pt>
              </c:strCache>
            </c:strRef>
          </c:cat>
          <c:val>
            <c:numRef>
              <c:f>'buleglelt negtgel'!$K$29:$K$43</c:f>
              <c:numCache>
                <c:formatCode>General</c:formatCode>
                <c:ptCount val="15"/>
                <c:pt idx="0">
                  <c:v>57</c:v>
                </c:pt>
                <c:pt idx="1">
                  <c:v>44</c:v>
                </c:pt>
                <c:pt idx="2">
                  <c:v>28</c:v>
                </c:pt>
                <c:pt idx="3">
                  <c:v>49</c:v>
                </c:pt>
                <c:pt idx="4">
                  <c:v>58</c:v>
                </c:pt>
                <c:pt idx="5">
                  <c:v>11</c:v>
                </c:pt>
                <c:pt idx="6">
                  <c:v>33</c:v>
                </c:pt>
                <c:pt idx="7">
                  <c:v>54</c:v>
                </c:pt>
                <c:pt idx="8">
                  <c:v>14</c:v>
                </c:pt>
                <c:pt idx="9">
                  <c:v>49</c:v>
                </c:pt>
                <c:pt idx="10">
                  <c:v>35</c:v>
                </c:pt>
                <c:pt idx="11">
                  <c:v>17</c:v>
                </c:pt>
                <c:pt idx="12">
                  <c:v>51</c:v>
                </c:pt>
                <c:pt idx="13">
                  <c:v>27</c:v>
                </c:pt>
                <c:pt idx="14">
                  <c:v>75</c:v>
                </c:pt>
              </c:numCache>
            </c:numRef>
          </c:val>
        </c:ser>
        <c:dLbls>
          <c:showCatName val="1"/>
          <c:showPercent val="1"/>
        </c:dLbls>
      </c:pie3DChart>
    </c:plotArea>
    <c:plotVisOnly val="1"/>
  </c:chart>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mn-MN"/>
              <a:t>малчин өрхийн тоо, 2014-2016 он</a:t>
            </a:r>
            <a:endParaRPr lang="en-US"/>
          </a:p>
        </c:rich>
      </c:tx>
    </c:title>
    <c:plotArea>
      <c:layout/>
      <c:lineChart>
        <c:grouping val="stacked"/>
        <c:ser>
          <c:idx val="0"/>
          <c:order val="0"/>
          <c:tx>
            <c:strRef>
              <c:f>'малчин өрх'!$B$2</c:f>
              <c:strCache>
                <c:ptCount val="1"/>
                <c:pt idx="0">
                  <c:v>2014</c:v>
                </c:pt>
              </c:strCache>
            </c:strRef>
          </c:tx>
          <c:marker>
            <c:symbol val="none"/>
          </c:marker>
          <c:cat>
            <c:strRef>
              <c:f>'малчин өрх'!$A$3:$A$17</c:f>
              <c:strCache>
                <c:ptCount val="15"/>
                <c:pt idx="0">
                  <c:v>Сайнцагаан сум </c:v>
                </c:pt>
                <c:pt idx="1">
                  <c:v>Адаацаг сум</c:v>
                </c:pt>
                <c:pt idx="2">
                  <c:v>Баянжаргалан сум</c:v>
                </c:pt>
                <c:pt idx="3">
                  <c:v>Говь-Угтаал сум</c:v>
                </c:pt>
                <c:pt idx="4">
                  <c:v>Гурвансайхан сум</c:v>
                </c:pt>
                <c:pt idx="5">
                  <c:v>Дэлгэрхангай сум</c:v>
                </c:pt>
                <c:pt idx="6">
                  <c:v>Дэлгэрцогт сум</c:v>
                </c:pt>
                <c:pt idx="7">
                  <c:v>Дэрэн сум</c:v>
                </c:pt>
                <c:pt idx="8">
                  <c:v>Луус сум</c:v>
                </c:pt>
                <c:pt idx="9">
                  <c:v>Өлзийт сум</c:v>
                </c:pt>
                <c:pt idx="10">
                  <c:v>Өндөршил сум</c:v>
                </c:pt>
                <c:pt idx="11">
                  <c:v>Сайхан-Овоо сум</c:v>
                </c:pt>
                <c:pt idx="12">
                  <c:v>Хулд сум</c:v>
                </c:pt>
                <c:pt idx="13">
                  <c:v>Цагаандэлгэр сум</c:v>
                </c:pt>
                <c:pt idx="14">
                  <c:v>Эрдэнэдалай сум</c:v>
                </c:pt>
              </c:strCache>
            </c:strRef>
          </c:cat>
          <c:val>
            <c:numRef>
              <c:f>'малчин өрх'!$B$3:$B$17</c:f>
              <c:numCache>
                <c:formatCode>[$-10409]###\ ###\ ##0</c:formatCode>
                <c:ptCount val="15"/>
                <c:pt idx="0">
                  <c:v>690</c:v>
                </c:pt>
                <c:pt idx="1">
                  <c:v>480</c:v>
                </c:pt>
                <c:pt idx="2">
                  <c:v>198</c:v>
                </c:pt>
                <c:pt idx="3">
                  <c:v>259</c:v>
                </c:pt>
                <c:pt idx="4">
                  <c:v>384</c:v>
                </c:pt>
                <c:pt idx="5">
                  <c:v>326</c:v>
                </c:pt>
                <c:pt idx="6">
                  <c:v>312</c:v>
                </c:pt>
                <c:pt idx="7">
                  <c:v>380</c:v>
                </c:pt>
                <c:pt idx="8">
                  <c:v>300</c:v>
                </c:pt>
                <c:pt idx="9">
                  <c:v>424</c:v>
                </c:pt>
                <c:pt idx="10">
                  <c:v>196</c:v>
                </c:pt>
                <c:pt idx="11">
                  <c:v>321</c:v>
                </c:pt>
                <c:pt idx="12">
                  <c:v>330</c:v>
                </c:pt>
                <c:pt idx="13">
                  <c:v>230</c:v>
                </c:pt>
                <c:pt idx="14">
                  <c:v>1050</c:v>
                </c:pt>
              </c:numCache>
            </c:numRef>
          </c:val>
        </c:ser>
        <c:ser>
          <c:idx val="1"/>
          <c:order val="1"/>
          <c:tx>
            <c:strRef>
              <c:f>'малчин өрх'!$C$2</c:f>
              <c:strCache>
                <c:ptCount val="1"/>
              </c:strCache>
            </c:strRef>
          </c:tx>
          <c:marker>
            <c:symbol val="none"/>
          </c:marker>
          <c:cat>
            <c:strRef>
              <c:f>'малчин өрх'!$A$3:$A$17</c:f>
              <c:strCache>
                <c:ptCount val="15"/>
                <c:pt idx="0">
                  <c:v>Сайнцагаан сум </c:v>
                </c:pt>
                <c:pt idx="1">
                  <c:v>Адаацаг сум</c:v>
                </c:pt>
                <c:pt idx="2">
                  <c:v>Баянжаргалан сум</c:v>
                </c:pt>
                <c:pt idx="3">
                  <c:v>Говь-Угтаал сум</c:v>
                </c:pt>
                <c:pt idx="4">
                  <c:v>Гурвансайхан сум</c:v>
                </c:pt>
                <c:pt idx="5">
                  <c:v>Дэлгэрхангай сум</c:v>
                </c:pt>
                <c:pt idx="6">
                  <c:v>Дэлгэрцогт сум</c:v>
                </c:pt>
                <c:pt idx="7">
                  <c:v>Дэрэн сум</c:v>
                </c:pt>
                <c:pt idx="8">
                  <c:v>Луус сум</c:v>
                </c:pt>
                <c:pt idx="9">
                  <c:v>Өлзийт сум</c:v>
                </c:pt>
                <c:pt idx="10">
                  <c:v>Өндөршил сум</c:v>
                </c:pt>
                <c:pt idx="11">
                  <c:v>Сайхан-Овоо сум</c:v>
                </c:pt>
                <c:pt idx="12">
                  <c:v>Хулд сум</c:v>
                </c:pt>
                <c:pt idx="13">
                  <c:v>Цагаандэлгэр сум</c:v>
                </c:pt>
                <c:pt idx="14">
                  <c:v>Эрдэнэдалай сум</c:v>
                </c:pt>
              </c:strCache>
            </c:strRef>
          </c:cat>
          <c:val>
            <c:numRef>
              <c:f>'малчин өрх'!$C$3:$C$17</c:f>
              <c:numCache>
                <c:formatCode>General</c:formatCode>
                <c:ptCount val="15"/>
              </c:numCache>
            </c:numRef>
          </c:val>
        </c:ser>
        <c:ser>
          <c:idx val="2"/>
          <c:order val="2"/>
          <c:tx>
            <c:strRef>
              <c:f>'малчин өрх'!$D$2</c:f>
              <c:strCache>
                <c:ptCount val="1"/>
                <c:pt idx="0">
                  <c:v>2015</c:v>
                </c:pt>
              </c:strCache>
            </c:strRef>
          </c:tx>
          <c:marker>
            <c:symbol val="none"/>
          </c:marker>
          <c:cat>
            <c:strRef>
              <c:f>'малчин өрх'!$A$3:$A$17</c:f>
              <c:strCache>
                <c:ptCount val="15"/>
                <c:pt idx="0">
                  <c:v>Сайнцагаан сум </c:v>
                </c:pt>
                <c:pt idx="1">
                  <c:v>Адаацаг сум</c:v>
                </c:pt>
                <c:pt idx="2">
                  <c:v>Баянжаргалан сум</c:v>
                </c:pt>
                <c:pt idx="3">
                  <c:v>Говь-Угтаал сум</c:v>
                </c:pt>
                <c:pt idx="4">
                  <c:v>Гурвансайхан сум</c:v>
                </c:pt>
                <c:pt idx="5">
                  <c:v>Дэлгэрхангай сум</c:v>
                </c:pt>
                <c:pt idx="6">
                  <c:v>Дэлгэрцогт сум</c:v>
                </c:pt>
                <c:pt idx="7">
                  <c:v>Дэрэн сум</c:v>
                </c:pt>
                <c:pt idx="8">
                  <c:v>Луус сум</c:v>
                </c:pt>
                <c:pt idx="9">
                  <c:v>Өлзийт сум</c:v>
                </c:pt>
                <c:pt idx="10">
                  <c:v>Өндөршил сум</c:v>
                </c:pt>
                <c:pt idx="11">
                  <c:v>Сайхан-Овоо сум</c:v>
                </c:pt>
                <c:pt idx="12">
                  <c:v>Хулд сум</c:v>
                </c:pt>
                <c:pt idx="13">
                  <c:v>Цагаандэлгэр сум</c:v>
                </c:pt>
                <c:pt idx="14">
                  <c:v>Эрдэнэдалай сум</c:v>
                </c:pt>
              </c:strCache>
            </c:strRef>
          </c:cat>
          <c:val>
            <c:numRef>
              <c:f>'малчин өрх'!$D$3:$D$17</c:f>
              <c:numCache>
                <c:formatCode>[$-10409]###\ ###\ ##0</c:formatCode>
                <c:ptCount val="15"/>
                <c:pt idx="0">
                  <c:v>723</c:v>
                </c:pt>
                <c:pt idx="1">
                  <c:v>475</c:v>
                </c:pt>
                <c:pt idx="2">
                  <c:v>191</c:v>
                </c:pt>
                <c:pt idx="3">
                  <c:v>282</c:v>
                </c:pt>
                <c:pt idx="4">
                  <c:v>383</c:v>
                </c:pt>
                <c:pt idx="5">
                  <c:v>321</c:v>
                </c:pt>
                <c:pt idx="6">
                  <c:v>331</c:v>
                </c:pt>
                <c:pt idx="7">
                  <c:v>388</c:v>
                </c:pt>
                <c:pt idx="8">
                  <c:v>319</c:v>
                </c:pt>
                <c:pt idx="9">
                  <c:v>455</c:v>
                </c:pt>
                <c:pt idx="10">
                  <c:v>210</c:v>
                </c:pt>
                <c:pt idx="11">
                  <c:v>357</c:v>
                </c:pt>
                <c:pt idx="12">
                  <c:v>409</c:v>
                </c:pt>
                <c:pt idx="13">
                  <c:v>251</c:v>
                </c:pt>
                <c:pt idx="14">
                  <c:v>1086</c:v>
                </c:pt>
              </c:numCache>
            </c:numRef>
          </c:val>
        </c:ser>
        <c:ser>
          <c:idx val="3"/>
          <c:order val="3"/>
          <c:tx>
            <c:strRef>
              <c:f>'малчин өрх'!$E$2</c:f>
              <c:strCache>
                <c:ptCount val="1"/>
                <c:pt idx="0">
                  <c:v>2016</c:v>
                </c:pt>
              </c:strCache>
            </c:strRef>
          </c:tx>
          <c:marker>
            <c:symbol val="none"/>
          </c:marker>
          <c:cat>
            <c:strRef>
              <c:f>'малчин өрх'!$A$3:$A$17</c:f>
              <c:strCache>
                <c:ptCount val="15"/>
                <c:pt idx="0">
                  <c:v>Сайнцагаан сум </c:v>
                </c:pt>
                <c:pt idx="1">
                  <c:v>Адаацаг сум</c:v>
                </c:pt>
                <c:pt idx="2">
                  <c:v>Баянжаргалан сум</c:v>
                </c:pt>
                <c:pt idx="3">
                  <c:v>Говь-Угтаал сум</c:v>
                </c:pt>
                <c:pt idx="4">
                  <c:v>Гурвансайхан сум</c:v>
                </c:pt>
                <c:pt idx="5">
                  <c:v>Дэлгэрхангай сум</c:v>
                </c:pt>
                <c:pt idx="6">
                  <c:v>Дэлгэрцогт сум</c:v>
                </c:pt>
                <c:pt idx="7">
                  <c:v>Дэрэн сум</c:v>
                </c:pt>
                <c:pt idx="8">
                  <c:v>Луус сум</c:v>
                </c:pt>
                <c:pt idx="9">
                  <c:v>Өлзийт сум</c:v>
                </c:pt>
                <c:pt idx="10">
                  <c:v>Өндөршил сум</c:v>
                </c:pt>
                <c:pt idx="11">
                  <c:v>Сайхан-Овоо сум</c:v>
                </c:pt>
                <c:pt idx="12">
                  <c:v>Хулд сум</c:v>
                </c:pt>
                <c:pt idx="13">
                  <c:v>Цагаандэлгэр сум</c:v>
                </c:pt>
                <c:pt idx="14">
                  <c:v>Эрдэнэдалай сум</c:v>
                </c:pt>
              </c:strCache>
            </c:strRef>
          </c:cat>
          <c:val>
            <c:numRef>
              <c:f>'малчин өрх'!$E$3:$E$17</c:f>
              <c:numCache>
                <c:formatCode>[$-10409]###\ ###\ ##0</c:formatCode>
                <c:ptCount val="15"/>
                <c:pt idx="0">
                  <c:v>772</c:v>
                </c:pt>
                <c:pt idx="1">
                  <c:v>493</c:v>
                </c:pt>
                <c:pt idx="2">
                  <c:v>197</c:v>
                </c:pt>
                <c:pt idx="3">
                  <c:v>277</c:v>
                </c:pt>
                <c:pt idx="4">
                  <c:v>422</c:v>
                </c:pt>
                <c:pt idx="5">
                  <c:v>347</c:v>
                </c:pt>
                <c:pt idx="6">
                  <c:v>353</c:v>
                </c:pt>
                <c:pt idx="7">
                  <c:v>412</c:v>
                </c:pt>
                <c:pt idx="8">
                  <c:v>335</c:v>
                </c:pt>
                <c:pt idx="9">
                  <c:v>502</c:v>
                </c:pt>
                <c:pt idx="10">
                  <c:v>230</c:v>
                </c:pt>
                <c:pt idx="11">
                  <c:v>390</c:v>
                </c:pt>
                <c:pt idx="12">
                  <c:v>449</c:v>
                </c:pt>
                <c:pt idx="13">
                  <c:v>250</c:v>
                </c:pt>
                <c:pt idx="14">
                  <c:v>1161</c:v>
                </c:pt>
              </c:numCache>
            </c:numRef>
          </c:val>
        </c:ser>
        <c:marker val="1"/>
        <c:axId val="167615872"/>
        <c:axId val="167617664"/>
      </c:lineChart>
      <c:catAx>
        <c:axId val="167615872"/>
        <c:scaling>
          <c:orientation val="minMax"/>
        </c:scaling>
        <c:axPos val="b"/>
        <c:majorTickMark val="none"/>
        <c:tickLblPos val="nextTo"/>
        <c:crossAx val="167617664"/>
        <c:crosses val="autoZero"/>
        <c:auto val="1"/>
        <c:lblAlgn val="ctr"/>
        <c:lblOffset val="100"/>
      </c:catAx>
      <c:valAx>
        <c:axId val="167617664"/>
        <c:scaling>
          <c:orientation val="minMax"/>
        </c:scaling>
        <c:axPos val="l"/>
        <c:majorGridlines/>
        <c:numFmt formatCode="[$-10409]###\ ###\ ##0" sourceLinked="1"/>
        <c:majorTickMark val="none"/>
        <c:tickLblPos val="nextTo"/>
        <c:crossAx val="167615872"/>
        <c:crosses val="autoZero"/>
        <c:crossBetween val="between"/>
      </c:valAx>
    </c:plotArea>
    <c:legend>
      <c:legendPos val="r"/>
      <c:legendEntry>
        <c:idx val="2"/>
        <c:delete val="1"/>
      </c:legendEntry>
    </c:legend>
    <c:plotVisOnly val="1"/>
  </c:chart>
  <c:spPr>
    <a:scene3d>
      <a:camera prst="orthographicFront"/>
      <a:lightRig rig="threePt" dir="t"/>
    </a:scene3d>
    <a:sp3d prstMaterial="plastic">
      <a:bevelT prst="relaxedInset"/>
      <a:bevelB/>
    </a:sp3d>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Mon" panose="020B0500000000000000" pitchFamily="34" charset="0"/>
                <a:ea typeface="+mn-ea"/>
                <a:cs typeface="+mn-cs"/>
              </a:defRPr>
            </a:pPr>
            <a:r>
              <a:rPr lang="mn-MN">
                <a:latin typeface="Arial Mon" panose="020B0500000000000000" pitchFamily="34" charset="0"/>
              </a:rPr>
              <a:t>Нийт өрхийн тоо 2012-2016 он</a:t>
            </a:r>
          </a:p>
        </c:rich>
      </c:tx>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3513648293963254"/>
          <c:y val="0.18969925634295726"/>
          <c:w val="0.86486351706036768"/>
          <c:h val="0.69827172645086066"/>
        </c:manualLayout>
      </c:layout>
      <c:bar3DChart>
        <c:barDir val="col"/>
        <c:grouping val="clustered"/>
        <c:ser>
          <c:idx val="0"/>
          <c:order val="0"/>
          <c:tx>
            <c:strRef>
              <c:f>Sheet1!$T$34</c:f>
              <c:strCache>
                <c:ptCount val="1"/>
                <c:pt idx="0">
                  <c:v>өрх</c:v>
                </c:pt>
              </c:strCache>
            </c:strRef>
          </c:tx>
          <c:spPr>
            <a:solidFill>
              <a:schemeClr val="accent2"/>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Sheet1!$U$33:$Y$33</c:f>
              <c:strCache>
                <c:ptCount val="5"/>
                <c:pt idx="0">
                  <c:v>2012 ОН</c:v>
                </c:pt>
                <c:pt idx="1">
                  <c:v>2013 ОН</c:v>
                </c:pt>
                <c:pt idx="2">
                  <c:v>2014 ОН</c:v>
                </c:pt>
                <c:pt idx="3">
                  <c:v>2015 ОН</c:v>
                </c:pt>
                <c:pt idx="4">
                  <c:v>2016 ОН</c:v>
                </c:pt>
              </c:strCache>
            </c:strRef>
          </c:cat>
          <c:val>
            <c:numRef>
              <c:f>Sheet1!$U$34:$Y$34</c:f>
              <c:numCache>
                <c:formatCode>General</c:formatCode>
                <c:ptCount val="5"/>
                <c:pt idx="0">
                  <c:v>13186</c:v>
                </c:pt>
                <c:pt idx="1">
                  <c:v>13283</c:v>
                </c:pt>
                <c:pt idx="2">
                  <c:v>13448</c:v>
                </c:pt>
                <c:pt idx="3">
                  <c:v>13885</c:v>
                </c:pt>
                <c:pt idx="4">
                  <c:v>14128</c:v>
                </c:pt>
              </c:numCache>
            </c:numRef>
          </c:val>
        </c:ser>
        <c:dLbls>
          <c:showVal val="1"/>
        </c:dLbls>
        <c:shape val="box"/>
        <c:axId val="194319104"/>
        <c:axId val="194320640"/>
        <c:axId val="0"/>
      </c:bar3DChart>
      <c:catAx>
        <c:axId val="19431910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320640"/>
        <c:crosses val="autoZero"/>
        <c:auto val="1"/>
        <c:lblAlgn val="ctr"/>
        <c:lblOffset val="100"/>
      </c:catAx>
      <c:valAx>
        <c:axId val="19432064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431910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mn-MN" sz="1400" dirty="0"/>
              <a:t>Хүн амын тоо байршлаар </a:t>
            </a:r>
            <a:endParaRPr lang="en-US" sz="1400" dirty="0"/>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4"/>
                      </a:solidFill>
                      <a:latin typeface="+mn-lt"/>
                      <a:ea typeface="+mn-ea"/>
                      <a:cs typeface="+mn-cs"/>
                    </a:defRPr>
                  </a:pPr>
                  <a:endParaRPr lang="en-US"/>
                </a:p>
              </c:txPr>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6"/>
                      </a:solidFill>
                      <a:latin typeface="+mn-lt"/>
                      <a:ea typeface="+mn-ea"/>
                      <a:cs typeface="+mn-cs"/>
                    </a:defRPr>
                  </a:pPr>
                  <a:endParaRPr lang="en-US"/>
                </a:p>
              </c:txPr>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2"/>
                    </a:solidFill>
                    <a:latin typeface="+mn-lt"/>
                    <a:ea typeface="+mn-ea"/>
                    <a:cs typeface="+mn-cs"/>
                  </a:defRPr>
                </a:pPr>
                <a:endParaRPr lang="en-US"/>
              </a:p>
            </c:txPr>
            <c:dLblPos val="outEnd"/>
            <c:showCatName val="1"/>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Sheet2!$C$29:$C$31</c:f>
              <c:strCache>
                <c:ptCount val="3"/>
                <c:pt idx="0">
                  <c:v>Аймгийн төвд</c:v>
                </c:pt>
                <c:pt idx="1">
                  <c:v>Сумын төвд</c:v>
                </c:pt>
                <c:pt idx="2">
                  <c:v>Хөдөөд</c:v>
                </c:pt>
              </c:strCache>
            </c:strRef>
          </c:cat>
          <c:val>
            <c:numRef>
              <c:f>Sheet2!$D$29:$D$31</c:f>
              <c:numCache>
                <c:formatCode>General</c:formatCode>
                <c:ptCount val="3"/>
                <c:pt idx="0">
                  <c:v>11891</c:v>
                </c:pt>
                <c:pt idx="1">
                  <c:v>10370</c:v>
                </c:pt>
                <c:pt idx="2">
                  <c:v>23254</c:v>
                </c:pt>
              </c:numCache>
            </c:numRef>
          </c:val>
        </c:ser>
        <c:dLbls>
          <c:showPercent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1855330010354239E-2"/>
          <c:y val="0.15319444444444463"/>
          <c:w val="0.93888888888888922"/>
          <c:h val="0.67145778652668453"/>
        </c:manualLayout>
      </c:layout>
      <c:pie3DChart>
        <c:varyColors val="1"/>
        <c:ser>
          <c:idx val="0"/>
          <c:order val="0"/>
          <c:explosion val="11"/>
          <c:dP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P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Pt>
          <c:dLbls>
            <c:dLbl>
              <c:idx val="0"/>
              <c:layout>
                <c:manualLayout>
                  <c:x val="0"/>
                  <c:y val="-2.6225393700787396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Arial Mon" panose="020B0500000000000000" pitchFamily="34" charset="0"/>
                        <a:ea typeface="+mn-ea"/>
                        <a:cs typeface="+mn-cs"/>
                      </a:defRPr>
                    </a:pPr>
                    <a:fld id="{61D65E17-EF45-442E-A55A-2EB839B95D21}" type="CATEGORYNAME">
                      <a:rPr lang="mn-MN"/>
                      <a:pPr>
                        <a:defRPr sz="1200" b="1" i="0" u="none" strike="noStrike" kern="1200" baseline="0">
                          <a:solidFill>
                            <a:schemeClr val="tx1">
                              <a:lumMod val="75000"/>
                              <a:lumOff val="25000"/>
                            </a:schemeClr>
                          </a:solidFill>
                          <a:latin typeface="Arial Mon" panose="020B0500000000000000" pitchFamily="34" charset="0"/>
                          <a:ea typeface="+mn-ea"/>
                          <a:cs typeface="+mn-cs"/>
                        </a:defRPr>
                      </a:pPr>
                      <a:t>[CATEGORY NAME]</a:t>
                    </a:fld>
                    <a:r>
                      <a:rPr lang="mn-MN" baseline="0"/>
                      <a:t>
</a:t>
                    </a:r>
                    <a:fld id="{027EDBF9-E65A-4E0B-8D54-8B301D32DA94}" type="PERCENTAGE">
                      <a:rPr lang="mn-MN" baseline="0"/>
                      <a:pPr>
                        <a:defRPr sz="1200" b="1" i="0" u="none" strike="noStrike" kern="1200" baseline="0">
                          <a:solidFill>
                            <a:schemeClr val="tx1">
                              <a:lumMod val="75000"/>
                              <a:lumOff val="25000"/>
                            </a:schemeClr>
                          </a:solidFill>
                          <a:latin typeface="Arial Mon" panose="020B0500000000000000" pitchFamily="34" charset="0"/>
                          <a:ea typeface="+mn-ea"/>
                          <a:cs typeface="+mn-cs"/>
                        </a:defRPr>
                      </a:pPr>
                      <a:t>[PERCENTAGE]</a:t>
                    </a:fld>
                    <a:r>
                      <a:rPr lang="mn-MN" baseline="0"/>
                      <a:t> буюу 10752</a:t>
                    </a:r>
                  </a:p>
                </c:rich>
              </c:tx>
              <c:spPr>
                <a:noFill/>
                <a:ln>
                  <a:noFill/>
                </a:ln>
                <a:effectLst/>
              </c:spPr>
              <c:dLblPos val="bestFit"/>
              <c:showCatName val="1"/>
              <c:showPercent val="1"/>
              <c:extLst>
                <c:ext xmlns:c15="http://schemas.microsoft.com/office/drawing/2012/chart" uri="{CE6537A1-D6FC-4f65-9D91-7224C49458BB}">
                  <c15:layout>
                    <c:manualLayout>
                      <c:w val="0.2411907261592301"/>
                      <c:h val="0.25287292213473317"/>
                    </c:manualLayout>
                  </c15:layout>
                  <c15:dlblFieldTable/>
                  <c15:showDataLabelsRange val="0"/>
                </c:ext>
              </c:extLst>
            </c:dLbl>
            <c:dLbl>
              <c:idx val="1"/>
              <c:layout>
                <c:manualLayout>
                  <c:x val="-1.3888888888888904E-2"/>
                  <c:y val="0.12037055263925342"/>
                </c:manualLayout>
              </c:layout>
              <c:tx>
                <c:rich>
                  <a:bodyPr/>
                  <a:lstStyle/>
                  <a:p>
                    <a:fld id="{7CBF7910-8F79-4151-A3CF-742B4C73AFB2}" type="CATEGORYNAME">
                      <a:rPr lang="mn-MN"/>
                      <a:pPr/>
                      <a:t>[CATEGORY NAME]</a:t>
                    </a:fld>
                    <a:r>
                      <a:rPr lang="mn-MN" baseline="0"/>
                      <a:t>
</a:t>
                    </a:r>
                    <a:fld id="{17B50B3D-77D4-4DCB-9502-2ED29DE6AFAF}" type="PERCENTAGE">
                      <a:rPr lang="mn-MN" baseline="0"/>
                      <a:pPr/>
                      <a:t>[PERCENTAGE]</a:t>
                    </a:fld>
                    <a:r>
                      <a:rPr lang="mn-MN" baseline="0"/>
                      <a:t>буюу 3376</a:t>
                    </a:r>
                  </a:p>
                </c:rich>
              </c:tx>
              <c:dLblPos val="bestFit"/>
              <c:showCatName val="1"/>
              <c:showPercent val="1"/>
              <c:extLst>
                <c:ext xmlns:c15="http://schemas.microsoft.com/office/drawing/2012/chart" uri="{CE6537A1-D6FC-4f65-9D91-7224C49458BB}">
                  <c15:layout>
                    <c:manualLayout>
                      <c:w val="0.27331955380577427"/>
                      <c:h val="0.32384259259259257"/>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Arial Mon" panose="020B0500000000000000" pitchFamily="34" charset="0"/>
                    <a:ea typeface="+mn-ea"/>
                    <a:cs typeface="+mn-cs"/>
                  </a:defRPr>
                </a:pPr>
                <a:endParaRPr lang="en-US"/>
              </a:p>
            </c:txPr>
            <c:dLblPos val="outEnd"/>
            <c:showCatName val="1"/>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Sheet2!$H$51:$I$51</c:f>
              <c:strCache>
                <c:ptCount val="2"/>
                <c:pt idx="0">
                  <c:v>эрэгтэй тэргүүлэгчтэй</c:v>
                </c:pt>
                <c:pt idx="1">
                  <c:v>эмэгтэй тэргүүлэгчтэй</c:v>
                </c:pt>
              </c:strCache>
            </c:strRef>
          </c:cat>
          <c:val>
            <c:numRef>
              <c:f>Sheet2!$H$52:$I$52</c:f>
              <c:numCache>
                <c:formatCode>General</c:formatCode>
                <c:ptCount val="2"/>
                <c:pt idx="0">
                  <c:v>10752</c:v>
                </c:pt>
                <c:pt idx="1">
                  <c:v>3376</c:v>
                </c:pt>
              </c:numCache>
            </c:numRef>
          </c:val>
        </c:ser>
        <c:dLbls>
          <c:showPercent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Mon" panose="020B0500000000000000" pitchFamily="34" charset="0"/>
                <a:ea typeface="+mn-ea"/>
                <a:cs typeface="+mn-cs"/>
              </a:defRPr>
            </a:pPr>
            <a:r>
              <a:rPr lang="mn-MN" sz="1400">
                <a:latin typeface="Arial Mon" panose="020B0500000000000000" pitchFamily="34" charset="0"/>
              </a:rPr>
              <a:t>Өрхийн тоо ам бүлээр</a:t>
            </a:r>
          </a:p>
        </c:rich>
      </c:tx>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spPr>
            <a:solidFill>
              <a:schemeClr val="accent1"/>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Mon" panose="020B0500000000000000" pitchFamily="34" charset="0"/>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Sheet2!$C$41:$C$50</c:f>
              <c:strCache>
                <c:ptCount val="10"/>
                <c:pt idx="0">
                  <c:v>1 ам бүлтэй</c:v>
                </c:pt>
                <c:pt idx="1">
                  <c:v>2 ам бүлтэй</c:v>
                </c:pt>
                <c:pt idx="2">
                  <c:v>3 ам бүлтэй</c:v>
                </c:pt>
                <c:pt idx="3">
                  <c:v>4 ам бүлтэй</c:v>
                </c:pt>
                <c:pt idx="4">
                  <c:v>5 ам бүлтэй</c:v>
                </c:pt>
                <c:pt idx="5">
                  <c:v>6 ам бүлтэй</c:v>
                </c:pt>
                <c:pt idx="6">
                  <c:v>7 ам бүлтэй</c:v>
                </c:pt>
                <c:pt idx="7">
                  <c:v>8 ам бүлтэй</c:v>
                </c:pt>
                <c:pt idx="8">
                  <c:v>9 ам бүлтэй</c:v>
                </c:pt>
                <c:pt idx="9">
                  <c:v>10 + ам бүлтэй</c:v>
                </c:pt>
              </c:strCache>
            </c:strRef>
          </c:cat>
          <c:val>
            <c:numRef>
              <c:f>Sheet2!$D$41:$D$50</c:f>
              <c:numCache>
                <c:formatCode>General</c:formatCode>
                <c:ptCount val="10"/>
                <c:pt idx="0">
                  <c:v>2981</c:v>
                </c:pt>
                <c:pt idx="1">
                  <c:v>2427</c:v>
                </c:pt>
                <c:pt idx="2">
                  <c:v>2571</c:v>
                </c:pt>
                <c:pt idx="3">
                  <c:v>2888</c:v>
                </c:pt>
                <c:pt idx="4">
                  <c:v>1902</c:v>
                </c:pt>
                <c:pt idx="5">
                  <c:v>869</c:v>
                </c:pt>
                <c:pt idx="6">
                  <c:v>317</c:v>
                </c:pt>
                <c:pt idx="7">
                  <c:v>112</c:v>
                </c:pt>
                <c:pt idx="8">
                  <c:v>44</c:v>
                </c:pt>
                <c:pt idx="9">
                  <c:v>17</c:v>
                </c:pt>
              </c:numCache>
            </c:numRef>
          </c:val>
        </c:ser>
        <c:dLbls>
          <c:showVal val="1"/>
        </c:dLbls>
        <c:shape val="box"/>
        <c:axId val="195019904"/>
        <c:axId val="195021440"/>
        <c:axId val="0"/>
      </c:bar3DChart>
      <c:catAx>
        <c:axId val="19501990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5021440"/>
        <c:crosses val="autoZero"/>
        <c:auto val="1"/>
        <c:lblAlgn val="ctr"/>
        <c:lblOffset val="100"/>
      </c:catAx>
      <c:valAx>
        <c:axId val="19502144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01990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mn-MN" sz="1400" dirty="0">
                <a:latin typeface="Arial Mon" panose="020B0500000000000000" pitchFamily="34" charset="0"/>
              </a:rPr>
              <a:t>Төрсөн хүүхдийн тоо 2012-2016 онд</a:t>
            </a:r>
          </a:p>
        </c:rich>
      </c:tx>
      <c:spPr>
        <a:noFill/>
        <a:ln>
          <a:noFill/>
        </a:ln>
        <a:effectLst/>
      </c:spPr>
    </c:title>
    <c:plotArea>
      <c:layout/>
      <c:barChart>
        <c:barDir val="col"/>
        <c:grouping val="clustered"/>
        <c:ser>
          <c:idx val="0"/>
          <c:order val="0"/>
          <c:tx>
            <c:strRef>
              <c:f>Sheet3!$C$22:$D$22</c:f>
              <c:strCache>
                <c:ptCount val="2"/>
                <c:pt idx="0">
                  <c:v>Төрсөн хүүхдийн тоо</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Val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Sheet3!$E$21:$I$21</c:f>
              <c:strCache>
                <c:ptCount val="5"/>
                <c:pt idx="0">
                  <c:v>2012 онд</c:v>
                </c:pt>
                <c:pt idx="1">
                  <c:v>2013 онд</c:v>
                </c:pt>
                <c:pt idx="2">
                  <c:v>2014 он</c:v>
                </c:pt>
                <c:pt idx="3">
                  <c:v>2015 онд</c:v>
                </c:pt>
                <c:pt idx="4">
                  <c:v>2016 онд</c:v>
                </c:pt>
              </c:strCache>
            </c:strRef>
          </c:cat>
          <c:val>
            <c:numRef>
              <c:f>Sheet3!$E$22:$I$22</c:f>
              <c:numCache>
                <c:formatCode>General</c:formatCode>
                <c:ptCount val="5"/>
                <c:pt idx="0">
                  <c:v>950</c:v>
                </c:pt>
                <c:pt idx="1">
                  <c:v>1033</c:v>
                </c:pt>
                <c:pt idx="2">
                  <c:v>1031</c:v>
                </c:pt>
                <c:pt idx="3">
                  <c:v>1095</c:v>
                </c:pt>
                <c:pt idx="4">
                  <c:v>1107</c:v>
                </c:pt>
              </c:numCache>
            </c:numRef>
          </c:val>
        </c:ser>
        <c:dLbls>
          <c:showVal val="1"/>
        </c:dLbls>
        <c:gapWidth val="41"/>
        <c:axId val="195066496"/>
        <c:axId val="195084672"/>
      </c:barChart>
      <c:catAx>
        <c:axId val="19506649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195084672"/>
        <c:crosses val="autoZero"/>
        <c:auto val="1"/>
        <c:lblAlgn val="ctr"/>
        <c:lblOffset val="100"/>
      </c:catAx>
      <c:valAx>
        <c:axId val="195084672"/>
        <c:scaling>
          <c:orientation val="minMax"/>
        </c:scaling>
        <c:delete val="1"/>
        <c:axPos val="l"/>
        <c:numFmt formatCode="General" sourceLinked="1"/>
        <c:majorTickMark val="none"/>
        <c:tickLblPos val="none"/>
        <c:crossAx val="195066496"/>
        <c:crosses val="autoZero"/>
        <c:crossBetween val="between"/>
      </c:valAx>
      <c:spPr>
        <a:noFill/>
        <a:ln>
          <a:noFill/>
        </a:ln>
        <a:effectLst/>
      </c:spPr>
    </c:plotArea>
    <c:plotVisOnly val="1"/>
    <c:dispBlanksAs val="gap"/>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Arial Mon" panose="020B0500000000000000" pitchFamily="34" charset="0"/>
                <a:ea typeface="+mn-ea"/>
                <a:cs typeface="+mn-cs"/>
              </a:defRPr>
            </a:pPr>
            <a:r>
              <a:rPr lang="mn-MN" sz="1200" dirty="0">
                <a:latin typeface="Arial Mon" panose="020B0500000000000000" pitchFamily="34" charset="0"/>
              </a:rPr>
              <a:t>Нас барсан хүн хүйсээр 2016 он</a:t>
            </a:r>
            <a:endParaRPr lang="en-US" sz="1200" dirty="0">
              <a:latin typeface="Arial Mon" panose="020B0500000000000000" pitchFamily="34" charset="0"/>
            </a:endParaRPr>
          </a:p>
        </c:rich>
      </c:tx>
      <c:layout>
        <c:manualLayout>
          <c:xMode val="edge"/>
          <c:yMode val="edge"/>
          <c:x val="0.15761210178436297"/>
          <c:y val="2.2195560363622701E-2"/>
        </c:manualLayout>
      </c:layout>
      <c:spPr>
        <a:noFill/>
        <a:ln>
          <a:noFill/>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9235811567137362E-2"/>
          <c:y val="0.11611977330235275"/>
          <c:w val="0.72835701069581849"/>
          <c:h val="0.83578984590979843"/>
        </c:manualLayout>
      </c:layout>
      <c:pie3DChart>
        <c:varyColors val="1"/>
        <c:ser>
          <c:idx val="0"/>
          <c:order val="0"/>
          <c:dPt>
            <c:idx val="0"/>
            <c:spPr>
              <a:solidFill>
                <a:schemeClr val="accent1"/>
              </a:solidFill>
              <a:ln>
                <a:noFill/>
              </a:ln>
              <a:effectLst>
                <a:outerShdw blurRad="254000" sx="102000" sy="102000" algn="ctr" rotWithShape="0">
                  <a:prstClr val="black">
                    <a:alpha val="20000"/>
                  </a:prstClr>
                </a:outerShdw>
              </a:effectLst>
              <a:sp3d/>
            </c:spPr>
          </c:dPt>
          <c:dPt>
            <c:idx val="1"/>
            <c:spPr>
              <a:solidFill>
                <a:schemeClr val="accent2"/>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Sheet3!$H$28:$H$29</c:f>
              <c:strCache>
                <c:ptCount val="2"/>
                <c:pt idx="0">
                  <c:v>Эрэгтэй</c:v>
                </c:pt>
                <c:pt idx="1">
                  <c:v>Эмэгтэй</c:v>
                </c:pt>
              </c:strCache>
            </c:strRef>
          </c:cat>
          <c:val>
            <c:numRef>
              <c:f>Sheet3!$I$28:$I$29</c:f>
              <c:numCache>
                <c:formatCode>General</c:formatCode>
                <c:ptCount val="2"/>
                <c:pt idx="0">
                  <c:v>191</c:v>
                </c:pt>
                <c:pt idx="1">
                  <c:v>123</c:v>
                </c:pt>
              </c:numCache>
            </c:numRef>
          </c:val>
        </c:ser>
        <c:dLbls>
          <c:showPercent val="1"/>
        </c:dLbls>
      </c:pie3DChart>
      <c:spPr>
        <a:noFill/>
        <a:ln>
          <a:noFill/>
        </a:ln>
        <a:effectLst/>
      </c:spPr>
    </c:plotArea>
    <c:legend>
      <c:legendPos val="r"/>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200" b="1" i="0" u="none" strike="noStrike" kern="1200" cap="all" baseline="0">
                <a:solidFill>
                  <a:schemeClr val="tx1">
                    <a:lumMod val="65000"/>
                    <a:lumOff val="35000"/>
                  </a:schemeClr>
                </a:solidFill>
                <a:latin typeface="Arial Mon" panose="020B0500000000000000" pitchFamily="34" charset="0"/>
                <a:ea typeface="+mn-ea"/>
                <a:cs typeface="+mn-cs"/>
              </a:defRPr>
            </a:pPr>
            <a:r>
              <a:rPr lang="mn-MN" sz="1200">
                <a:latin typeface="Arial Mon" panose="020B0500000000000000" pitchFamily="34" charset="0"/>
              </a:rPr>
              <a:t>Нас баралт насны бүлгээр </a:t>
            </a:r>
            <a:endParaRPr lang="en-US" sz="1200">
              <a:latin typeface="Arial Mon" panose="020B0500000000000000" pitchFamily="34" charset="0"/>
            </a:endParaRPr>
          </a:p>
        </c:rich>
      </c:tx>
      <c:spPr>
        <a:noFill/>
        <a:ln>
          <a:noFill/>
        </a:ln>
        <a:effectLst/>
      </c:spPr>
    </c:title>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explosion val="12"/>
          <c:dPt>
            <c:idx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Pt>
          <c:dPt>
            <c:idx val="1"/>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Pt>
          <c:dPt>
            <c:idx val="2"/>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dPt>
          <c:dPt>
            <c:idx val="3"/>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dPt>
          <c:dLbls>
            <c:dLbl>
              <c:idx val="0"/>
              <c:layout>
                <c:manualLayout>
                  <c:x val="-9.8728127734033319E-2"/>
                  <c:y val="0.10237204724409449"/>
                </c:manualLayout>
              </c:layout>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ysClr val="windowText" lastClr="000000"/>
                      </a:solidFill>
                      <a:effectLst/>
                      <a:latin typeface="+mn-lt"/>
                      <a:ea typeface="+mn-ea"/>
                      <a:cs typeface="+mn-cs"/>
                    </a:defRPr>
                  </a:pPr>
                  <a:endParaRPr lang="en-US"/>
                </a:p>
              </c:txPr>
              <c:dLblPos val="bestFit"/>
              <c:showCatName val="1"/>
              <c:showPercent val="1"/>
              <c:extLst>
                <c:ext xmlns:c15="http://schemas.microsoft.com/office/drawing/2012/chart" uri="{CE6537A1-D6FC-4f65-9D91-7224C49458BB}">
                  <c15:layout/>
                </c:ext>
              </c:extLst>
            </c:dLbl>
            <c:dLbl>
              <c:idx val="1"/>
              <c:layout>
                <c:manualLayout>
                  <c:x val="5.069422572178478E-2"/>
                  <c:y val="9.2378608923884512E-2"/>
                </c:manualLayout>
              </c:layout>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ysClr val="windowText" lastClr="000000"/>
                      </a:solidFill>
                      <a:effectLst/>
                      <a:latin typeface="+mn-lt"/>
                      <a:ea typeface="+mn-ea"/>
                      <a:cs typeface="+mn-cs"/>
                    </a:defRPr>
                  </a:pPr>
                  <a:endParaRPr lang="en-US"/>
                </a:p>
              </c:txPr>
              <c:dLblPos val="bestFit"/>
              <c:showCatName val="1"/>
              <c:showPercent val="1"/>
              <c:extLst>
                <c:ext xmlns:c15="http://schemas.microsoft.com/office/drawing/2012/chart" uri="{CE6537A1-D6FC-4f65-9D91-7224C49458BB}">
                  <c15:layout/>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ysClr val="windowText" lastClr="000000"/>
                      </a:solidFill>
                      <a:effectLst/>
                      <a:latin typeface="+mn-lt"/>
                      <a:ea typeface="+mn-ea"/>
                      <a:cs typeface="+mn-cs"/>
                    </a:defRPr>
                  </a:pPr>
                  <a:endParaRPr lang="en-US"/>
                </a:p>
              </c:txPr>
            </c:dLbl>
            <c:dLbl>
              <c:idx val="3"/>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ysClr val="windowText" lastClr="000000"/>
                      </a:solidFill>
                      <a:effectLst/>
                      <a:latin typeface="+mn-lt"/>
                      <a:ea typeface="+mn-ea"/>
                      <a:cs typeface="+mn-cs"/>
                    </a:defRPr>
                  </a:pPr>
                  <a:endParaRPr lang="en-US"/>
                </a:p>
              </c:txPr>
            </c:dLbl>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dLblPos val="inEnd"/>
            <c:showCatName val="1"/>
            <c:showPercent val="1"/>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Sheet3!$H$32:$H$35</c:f>
              <c:strCache>
                <c:ptCount val="4"/>
                <c:pt idx="0">
                  <c:v>0-4 насны </c:v>
                </c:pt>
                <c:pt idx="1">
                  <c:v>5 -19 насны</c:v>
                </c:pt>
                <c:pt idx="2">
                  <c:v>20-59 насны </c:v>
                </c:pt>
                <c:pt idx="3">
                  <c:v>60-дээш насны </c:v>
                </c:pt>
              </c:strCache>
            </c:strRef>
          </c:cat>
          <c:val>
            <c:numRef>
              <c:f>Sheet3!$I$32:$I$35</c:f>
              <c:numCache>
                <c:formatCode>General</c:formatCode>
                <c:ptCount val="4"/>
                <c:pt idx="0">
                  <c:v>14</c:v>
                </c:pt>
                <c:pt idx="1">
                  <c:v>8</c:v>
                </c:pt>
                <c:pt idx="2">
                  <c:v>121</c:v>
                </c:pt>
                <c:pt idx="3">
                  <c:v>163</c:v>
                </c:pt>
              </c:numCache>
            </c:numRef>
          </c:val>
        </c:ser>
        <c:dLbls>
          <c:showPercent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123.7</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i="0" dirty="0" smtClean="0">
              <a:solidFill>
                <a:srgbClr val="C00000"/>
              </a:solidFill>
              <a:latin typeface="Arial" pitchFamily="34" charset="0"/>
              <a:cs typeface="Arial" pitchFamily="34" charset="0"/>
            </a:rPr>
            <a:t>137.0</a:t>
          </a:r>
          <a:endParaRPr lang="en-US" sz="1200" b="1" i="0"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2857" custLinFactNeighborX="-44643" custLinFactNeighborY="-7143">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dgm:presLayoutVars>
          <dgm:bulletEnabled val="1"/>
        </dgm:presLayoutVars>
      </dgm:prSet>
      <dgm:spPr/>
      <dgm:t>
        <a:bodyPr/>
        <a:lstStyle/>
        <a:p>
          <a:endParaRPr lang="en-US"/>
        </a:p>
      </dgm:t>
    </dgm:pt>
  </dgm:ptLst>
  <dgm:cxnLst>
    <dgm:cxn modelId="{1CAAE6DF-6FC5-4C38-8009-580009491AAB}" srcId="{A0E90193-D3B5-4517-92F5-A7D6798999FB}" destId="{EC592E08-09AA-4F12-804B-39D90CE5CE94}" srcOrd="0" destOrd="0" parTransId="{E50DB22D-F045-4CC1-A185-6F0442BEFECE}" sibTransId="{30E73008-E5BE-48AE-AD81-CFDD2FC0B5E4}"/>
    <dgm:cxn modelId="{9EE72DB1-B178-4716-ADA6-9E70B4F91D1C}" type="presOf" srcId="{0DAA601A-C80C-437B-B111-FA120CE45348}" destId="{AD21D87E-9D30-4CBE-AC19-207F985D9D09}"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43E92209-825B-47ED-8821-BFA7B073E10B}" type="presOf" srcId="{A0E90193-D3B5-4517-92F5-A7D6798999FB}" destId="{6252CB48-6C5F-46E9-943E-6E025E15A46D}" srcOrd="0" destOrd="0" presId="urn:microsoft.com/office/officeart/2005/8/layout/arrow2"/>
    <dgm:cxn modelId="{7F2A0C9E-21B7-484B-8EDA-848BC2B0AC7B}" type="presOf" srcId="{EC592E08-09AA-4F12-804B-39D90CE5CE94}" destId="{D1912CF3-2905-4969-A915-32B7AD1E3BBA}" srcOrd="0" destOrd="0" presId="urn:microsoft.com/office/officeart/2005/8/layout/arrow2"/>
    <dgm:cxn modelId="{C565ACC0-D933-4C77-AF62-CD283BD65138}" type="presParOf" srcId="{6252CB48-6C5F-46E9-943E-6E025E15A46D}" destId="{101DB3A2-F7E0-4FF1-975D-A36B85664807}" srcOrd="0" destOrd="0" presId="urn:microsoft.com/office/officeart/2005/8/layout/arrow2"/>
    <dgm:cxn modelId="{9EC1DBD9-D3A8-4D0E-87BF-5D5CE90ED5E3}" type="presParOf" srcId="{6252CB48-6C5F-46E9-943E-6E025E15A46D}" destId="{E202EDEA-CF2B-40F3-875A-B6E1CE071879}" srcOrd="1" destOrd="0" presId="urn:microsoft.com/office/officeart/2005/8/layout/arrow2"/>
    <dgm:cxn modelId="{B2C83D00-A3F5-48CA-9640-67BDAA84A801}" type="presParOf" srcId="{E202EDEA-CF2B-40F3-875A-B6E1CE071879}" destId="{0F4F2D77-C207-4DBD-9225-AEB187478B26}" srcOrd="0" destOrd="0" presId="urn:microsoft.com/office/officeart/2005/8/layout/arrow2"/>
    <dgm:cxn modelId="{6519AC25-241F-483A-BA75-644E43B1FD37}" type="presParOf" srcId="{E202EDEA-CF2B-40F3-875A-B6E1CE071879}" destId="{D1912CF3-2905-4969-A915-32B7AD1E3BBA}" srcOrd="1" destOrd="0" presId="urn:microsoft.com/office/officeart/2005/8/layout/arrow2"/>
    <dgm:cxn modelId="{12B14021-2851-4CA9-B09A-3388DD7C1E27}" type="presParOf" srcId="{E202EDEA-CF2B-40F3-875A-B6E1CE071879}" destId="{AE3C55F0-F885-494C-B800-482FFE1F9977}" srcOrd="2" destOrd="0" presId="urn:microsoft.com/office/officeart/2005/8/layout/arrow2"/>
    <dgm:cxn modelId="{40538535-EB38-4F45-B08C-CF6C7D28AA84}" type="presParOf" srcId="{E202EDEA-CF2B-40F3-875A-B6E1CE071879}" destId="{AD21D87E-9D30-4CBE-AC19-207F985D9D09}" srcOrd="3" destOrd="0" presId="urn:microsoft.com/office/officeart/2005/8/layout/arrow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54.9</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62.7</a:t>
          </a:r>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0625" custLinFactNeighborX="-5859" custLinFactNeighborY="-6250">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custScaleX="148173" custLinFactNeighborX="15962" custLinFactNeighborY="15030">
        <dgm:presLayoutVars>
          <dgm:bulletEnabled val="1"/>
        </dgm:presLayoutVars>
      </dgm:prSet>
      <dgm:spPr/>
      <dgm:t>
        <a:bodyPr/>
        <a:lstStyle/>
        <a:p>
          <a:endParaRPr lang="en-US"/>
        </a:p>
      </dgm:t>
    </dgm:pt>
  </dgm:ptLst>
  <dgm:cxnLst>
    <dgm:cxn modelId="{61364ECB-A89D-4BB9-9C18-1043C5F0E75F}" type="presOf" srcId="{0DAA601A-C80C-437B-B111-FA120CE45348}" destId="{AD21D87E-9D30-4CBE-AC19-207F985D9D09}" srcOrd="0" destOrd="0" presId="urn:microsoft.com/office/officeart/2005/8/layout/arrow2"/>
    <dgm:cxn modelId="{1CAAE6DF-6FC5-4C38-8009-580009491AAB}" srcId="{A0E90193-D3B5-4517-92F5-A7D6798999FB}" destId="{EC592E08-09AA-4F12-804B-39D90CE5CE94}" srcOrd="0" destOrd="0" parTransId="{E50DB22D-F045-4CC1-A185-6F0442BEFECE}" sibTransId="{30E73008-E5BE-48AE-AD81-CFDD2FC0B5E4}"/>
    <dgm:cxn modelId="{E1B873AB-0C17-4391-9D17-4DD4D60F0EDF}" srcId="{A0E90193-D3B5-4517-92F5-A7D6798999FB}" destId="{0DAA601A-C80C-437B-B111-FA120CE45348}" srcOrd="1" destOrd="0" parTransId="{8F579145-8BE7-41BE-A125-CAEB92DF952A}" sibTransId="{8A6D2AC5-0F26-43FF-B8CF-95EB85AD7312}"/>
    <dgm:cxn modelId="{250878C1-D0E7-4236-991D-202677BF5E33}" type="presOf" srcId="{A0E90193-D3B5-4517-92F5-A7D6798999FB}" destId="{6252CB48-6C5F-46E9-943E-6E025E15A46D}" srcOrd="0" destOrd="0" presId="urn:microsoft.com/office/officeart/2005/8/layout/arrow2"/>
    <dgm:cxn modelId="{2515D731-1B1E-43ED-A6C4-BA7F9A5FBA62}" type="presOf" srcId="{EC592E08-09AA-4F12-804B-39D90CE5CE94}" destId="{D1912CF3-2905-4969-A915-32B7AD1E3BBA}" srcOrd="0" destOrd="0" presId="urn:microsoft.com/office/officeart/2005/8/layout/arrow2"/>
    <dgm:cxn modelId="{EFF786CB-877D-43C6-989B-79FDDF982C2C}" type="presParOf" srcId="{6252CB48-6C5F-46E9-943E-6E025E15A46D}" destId="{101DB3A2-F7E0-4FF1-975D-A36B85664807}" srcOrd="0" destOrd="0" presId="urn:microsoft.com/office/officeart/2005/8/layout/arrow2"/>
    <dgm:cxn modelId="{14D319A8-7C91-429E-AF48-E9110C90E08D}" type="presParOf" srcId="{6252CB48-6C5F-46E9-943E-6E025E15A46D}" destId="{E202EDEA-CF2B-40F3-875A-B6E1CE071879}" srcOrd="1" destOrd="0" presId="urn:microsoft.com/office/officeart/2005/8/layout/arrow2"/>
    <dgm:cxn modelId="{47BCD462-D0ED-4485-A6DE-B383AB42E1A0}" type="presParOf" srcId="{E202EDEA-CF2B-40F3-875A-B6E1CE071879}" destId="{0F4F2D77-C207-4DBD-9225-AEB187478B26}" srcOrd="0" destOrd="0" presId="urn:microsoft.com/office/officeart/2005/8/layout/arrow2"/>
    <dgm:cxn modelId="{3BFE1B2A-560A-4FD6-BEB6-315CDC66C26D}" type="presParOf" srcId="{E202EDEA-CF2B-40F3-875A-B6E1CE071879}" destId="{D1912CF3-2905-4969-A915-32B7AD1E3BBA}" srcOrd="1" destOrd="0" presId="urn:microsoft.com/office/officeart/2005/8/layout/arrow2"/>
    <dgm:cxn modelId="{842BDFC8-6BC6-4E41-8555-482BB50D5946}" type="presParOf" srcId="{E202EDEA-CF2B-40F3-875A-B6E1CE071879}" destId="{AE3C55F0-F885-494C-B800-482FFE1F9977}" srcOrd="2" destOrd="0" presId="urn:microsoft.com/office/officeart/2005/8/layout/arrow2"/>
    <dgm:cxn modelId="{778F5E1D-70F3-47CF-BA5D-F5C42494457E}" type="presParOf" srcId="{E202EDEA-CF2B-40F3-875A-B6E1CE071879}" destId="{AD21D87E-9D30-4CBE-AC19-207F985D9D09}" srcOrd="3" destOrd="0" presId="urn:microsoft.com/office/officeart/2005/8/layout/arrow2"/>
  </dgm:cxnLst>
  <dgm:bg/>
  <dgm:whole/>
  <dgm:extLst>
    <a:ext uri="http://schemas.microsoft.com/office/drawing/2008/diagram">
      <dsp:dataModelExt xmlns=""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30.8</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33.9</a:t>
          </a:r>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0625" custLinFactNeighborY="3214">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custLinFactNeighborX="9904" custLinFactNeighborY="15030">
        <dgm:presLayoutVars>
          <dgm:bulletEnabled val="1"/>
        </dgm:presLayoutVars>
      </dgm:prSet>
      <dgm:spPr/>
      <dgm:t>
        <a:bodyPr/>
        <a:lstStyle/>
        <a:p>
          <a:endParaRPr lang="en-US"/>
        </a:p>
      </dgm:t>
    </dgm:pt>
  </dgm:ptLst>
  <dgm:cxnLst>
    <dgm:cxn modelId="{2FC30ABF-9A1F-400D-B04F-4A36C240065A}" type="presOf" srcId="{A0E90193-D3B5-4517-92F5-A7D6798999FB}" destId="{6252CB48-6C5F-46E9-943E-6E025E15A46D}" srcOrd="0" destOrd="0" presId="urn:microsoft.com/office/officeart/2005/8/layout/arrow2"/>
    <dgm:cxn modelId="{1CAAE6DF-6FC5-4C38-8009-580009491AAB}" srcId="{A0E90193-D3B5-4517-92F5-A7D6798999FB}" destId="{EC592E08-09AA-4F12-804B-39D90CE5CE94}" srcOrd="0" destOrd="0" parTransId="{E50DB22D-F045-4CC1-A185-6F0442BEFECE}" sibTransId="{30E73008-E5BE-48AE-AD81-CFDD2FC0B5E4}"/>
    <dgm:cxn modelId="{AA49AAD0-2F5D-4BE8-8BF7-979FA7623BE4}" type="presOf" srcId="{EC592E08-09AA-4F12-804B-39D90CE5CE94}" destId="{D1912CF3-2905-4969-A915-32B7AD1E3BBA}"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F76F5424-77A6-4028-AB03-9F6FB71575EC}" type="presOf" srcId="{0DAA601A-C80C-437B-B111-FA120CE45348}" destId="{AD21D87E-9D30-4CBE-AC19-207F985D9D09}" srcOrd="0" destOrd="0" presId="urn:microsoft.com/office/officeart/2005/8/layout/arrow2"/>
    <dgm:cxn modelId="{679D9BB4-14A3-433B-BBEC-EFDE2757DEC4}" type="presParOf" srcId="{6252CB48-6C5F-46E9-943E-6E025E15A46D}" destId="{101DB3A2-F7E0-4FF1-975D-A36B85664807}" srcOrd="0" destOrd="0" presId="urn:microsoft.com/office/officeart/2005/8/layout/arrow2"/>
    <dgm:cxn modelId="{F3A27E63-9A5C-4335-ACB6-0FEE0C5B68CF}" type="presParOf" srcId="{6252CB48-6C5F-46E9-943E-6E025E15A46D}" destId="{E202EDEA-CF2B-40F3-875A-B6E1CE071879}" srcOrd="1" destOrd="0" presId="urn:microsoft.com/office/officeart/2005/8/layout/arrow2"/>
    <dgm:cxn modelId="{D63A52F7-65AD-473A-8965-F2B222D2F4EB}" type="presParOf" srcId="{E202EDEA-CF2B-40F3-875A-B6E1CE071879}" destId="{0F4F2D77-C207-4DBD-9225-AEB187478B26}" srcOrd="0" destOrd="0" presId="urn:microsoft.com/office/officeart/2005/8/layout/arrow2"/>
    <dgm:cxn modelId="{595FA348-7803-468A-810E-BACEDE77C8D8}" type="presParOf" srcId="{E202EDEA-CF2B-40F3-875A-B6E1CE071879}" destId="{D1912CF3-2905-4969-A915-32B7AD1E3BBA}" srcOrd="1" destOrd="0" presId="urn:microsoft.com/office/officeart/2005/8/layout/arrow2"/>
    <dgm:cxn modelId="{BDD68EB7-8666-4E67-80AD-91F1065310A3}" type="presParOf" srcId="{E202EDEA-CF2B-40F3-875A-B6E1CE071879}" destId="{AE3C55F0-F885-494C-B800-482FFE1F9977}" srcOrd="2" destOrd="0" presId="urn:microsoft.com/office/officeart/2005/8/layout/arrow2"/>
    <dgm:cxn modelId="{EC9C8AA7-4857-48B8-8FAC-C40D8E2AF925}" type="presParOf" srcId="{E202EDEA-CF2B-40F3-875A-B6E1CE071879}" destId="{AD21D87E-9D30-4CBE-AC19-207F985D9D09}" srcOrd="3" destOrd="0" presId="urn:microsoft.com/office/officeart/2005/8/layout/arrow2"/>
  </dgm:cxnLst>
  <dgm:bg/>
  <dgm:whole/>
  <dgm:extLst>
    <a:ext uri="http://schemas.microsoft.com/office/drawing/2008/diagram">
      <dsp:dataModelExt xmlns="" xmlns:dsp="http://schemas.microsoft.com/office/drawing/2008/diagram"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1266.2</a:t>
          </a:r>
          <a:endParaRPr lang="en-US" sz="1200" b="1" dirty="0">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1437.2</a:t>
          </a:r>
          <a:endParaRPr lang="en-US" sz="1200" b="1" dirty="0">
            <a:solidFill>
              <a:srgbClr val="C00000"/>
            </a:solidFill>
            <a:latin typeface="Arial" pitchFamily="34" charset="0"/>
            <a:cs typeface="Arial" pitchFamily="34" charset="0"/>
          </a:endParaRPr>
        </a:p>
        <a:p>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62500" custLinFactNeighborX="-5000" custLinFactNeighborY="2286">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custScaleX="156411" custLinFactNeighborX="-82" custLinFactNeighborY="19584">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custScaleX="155385" custLinFactNeighborX="40000" custLinFactNeighborY="-705">
        <dgm:presLayoutVars>
          <dgm:bulletEnabled val="1"/>
        </dgm:presLayoutVars>
      </dgm:prSet>
      <dgm:spPr/>
      <dgm:t>
        <a:bodyPr/>
        <a:lstStyle/>
        <a:p>
          <a:endParaRPr lang="en-US"/>
        </a:p>
      </dgm:t>
    </dgm:pt>
  </dgm:ptLst>
  <dgm:cxnLst>
    <dgm:cxn modelId="{FB462E2E-B4AF-438D-90A2-D48249B6B078}" type="presOf" srcId="{EC592E08-09AA-4F12-804B-39D90CE5CE94}" destId="{D1912CF3-2905-4969-A915-32B7AD1E3BBA}" srcOrd="0" destOrd="0" presId="urn:microsoft.com/office/officeart/2005/8/layout/arrow2"/>
    <dgm:cxn modelId="{1CAAE6DF-6FC5-4C38-8009-580009491AAB}" srcId="{A0E90193-D3B5-4517-92F5-A7D6798999FB}" destId="{EC592E08-09AA-4F12-804B-39D90CE5CE94}" srcOrd="0" destOrd="0" parTransId="{E50DB22D-F045-4CC1-A185-6F0442BEFECE}" sibTransId="{30E73008-E5BE-48AE-AD81-CFDD2FC0B5E4}"/>
    <dgm:cxn modelId="{32229C2B-63B8-4178-AC84-CB372432B9A5}" type="presOf" srcId="{0DAA601A-C80C-437B-B111-FA120CE45348}" destId="{AD21D87E-9D30-4CBE-AC19-207F985D9D09}"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23EF30B9-F4EF-49B4-8C4C-E9D409CBB9A1}" type="presOf" srcId="{A0E90193-D3B5-4517-92F5-A7D6798999FB}" destId="{6252CB48-6C5F-46E9-943E-6E025E15A46D}" srcOrd="0" destOrd="0" presId="urn:microsoft.com/office/officeart/2005/8/layout/arrow2"/>
    <dgm:cxn modelId="{1487427D-FF9A-40B7-9679-336C0158558F}" type="presParOf" srcId="{6252CB48-6C5F-46E9-943E-6E025E15A46D}" destId="{101DB3A2-F7E0-4FF1-975D-A36B85664807}" srcOrd="0" destOrd="0" presId="urn:microsoft.com/office/officeart/2005/8/layout/arrow2"/>
    <dgm:cxn modelId="{800FE627-3337-4968-8BBD-14CC5FB4E409}" type="presParOf" srcId="{6252CB48-6C5F-46E9-943E-6E025E15A46D}" destId="{E202EDEA-CF2B-40F3-875A-B6E1CE071879}" srcOrd="1" destOrd="0" presId="urn:microsoft.com/office/officeart/2005/8/layout/arrow2"/>
    <dgm:cxn modelId="{17CC63F8-2099-46E6-9710-2D965A5F5C89}" type="presParOf" srcId="{E202EDEA-CF2B-40F3-875A-B6E1CE071879}" destId="{0F4F2D77-C207-4DBD-9225-AEB187478B26}" srcOrd="0" destOrd="0" presId="urn:microsoft.com/office/officeart/2005/8/layout/arrow2"/>
    <dgm:cxn modelId="{C4A371CE-28D1-4C82-9F02-DA0DF9C85AB9}" type="presParOf" srcId="{E202EDEA-CF2B-40F3-875A-B6E1CE071879}" destId="{D1912CF3-2905-4969-A915-32B7AD1E3BBA}" srcOrd="1" destOrd="0" presId="urn:microsoft.com/office/officeart/2005/8/layout/arrow2"/>
    <dgm:cxn modelId="{8F2C469D-B2D0-4974-B229-D2B033CA861E}" type="presParOf" srcId="{E202EDEA-CF2B-40F3-875A-B6E1CE071879}" destId="{AE3C55F0-F885-494C-B800-482FFE1F9977}" srcOrd="2" destOrd="0" presId="urn:microsoft.com/office/officeart/2005/8/layout/arrow2"/>
    <dgm:cxn modelId="{64A6EE30-BAF7-4012-93E7-B03B9C89061C}" type="presParOf" srcId="{E202EDEA-CF2B-40F3-875A-B6E1CE071879}" destId="{AD21D87E-9D30-4CBE-AC19-207F985D9D09}" srcOrd="3" destOrd="0" presId="urn:microsoft.com/office/officeart/2005/8/layout/arrow2"/>
  </dgm:cxnLst>
  <dgm:bg/>
  <dgm:whole/>
  <dgm:extLst>
    <a:ext uri="http://schemas.microsoft.com/office/drawing/2008/diagram">
      <dsp:dataModelExt xmlns="" xmlns:dsp="http://schemas.microsoft.com/office/drawing/2008/diagram" relId="rId2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E90193-D3B5-4517-92F5-A7D6798999FB}" type="doc">
      <dgm:prSet loTypeId="urn:microsoft.com/office/officeart/2005/8/layout/arrow2" loCatId="process" qsTypeId="urn:microsoft.com/office/officeart/2005/8/quickstyle/simple1" qsCatId="simple" csTypeId="urn:microsoft.com/office/officeart/2005/8/colors/accent5_4" csCatId="accent5" phldr="1"/>
      <dgm:spPr/>
    </dgm:pt>
    <dgm:pt modelId="{EC592E08-09AA-4F12-804B-39D90CE5CE94}">
      <dgm:prSet phldrT="[Text]" custT="1"/>
      <dgm:spPr/>
      <dgm:t>
        <a:bodyPr/>
        <a:lstStyle/>
        <a:p>
          <a:r>
            <a:rPr lang="en-US" sz="1200" b="1" dirty="0" smtClean="0">
              <a:solidFill>
                <a:srgbClr val="C00000"/>
              </a:solidFill>
              <a:latin typeface="Arial" pitchFamily="34" charset="0"/>
              <a:cs typeface="Arial" pitchFamily="34" charset="0"/>
            </a:rPr>
            <a:t>1288.7</a:t>
          </a:r>
          <a:endParaRPr lang="en-US" sz="1200" b="1" dirty="0">
            <a:solidFill>
              <a:srgbClr val="C00000"/>
            </a:solidFill>
            <a:latin typeface="Arial" pitchFamily="34" charset="0"/>
            <a:cs typeface="Arial" pitchFamily="34" charset="0"/>
          </a:endParaRPr>
        </a:p>
      </dgm:t>
    </dgm:pt>
    <dgm:pt modelId="{E50DB22D-F045-4CC1-A185-6F0442BEFECE}" type="parTrans" cxnId="{1CAAE6DF-6FC5-4C38-8009-580009491AAB}">
      <dgm:prSet/>
      <dgm:spPr/>
      <dgm:t>
        <a:bodyPr/>
        <a:lstStyle/>
        <a:p>
          <a:endParaRPr lang="en-US" sz="1200" b="1">
            <a:latin typeface="Arial" pitchFamily="34" charset="0"/>
            <a:cs typeface="Arial" pitchFamily="34" charset="0"/>
          </a:endParaRPr>
        </a:p>
      </dgm:t>
    </dgm:pt>
    <dgm:pt modelId="{30E73008-E5BE-48AE-AD81-CFDD2FC0B5E4}" type="sibTrans" cxnId="{1CAAE6DF-6FC5-4C38-8009-580009491AAB}">
      <dgm:prSet/>
      <dgm:spPr/>
      <dgm:t>
        <a:bodyPr/>
        <a:lstStyle/>
        <a:p>
          <a:endParaRPr lang="en-US" sz="1200" b="1">
            <a:latin typeface="Arial" pitchFamily="34" charset="0"/>
            <a:cs typeface="Arial" pitchFamily="34" charset="0"/>
          </a:endParaRPr>
        </a:p>
      </dgm:t>
    </dgm:pt>
    <dgm:pt modelId="{0DAA601A-C80C-437B-B111-FA120CE45348}">
      <dgm:prSet phldrT="[Text]" custT="1"/>
      <dgm:spPr/>
      <dgm:t>
        <a:bodyPr/>
        <a:lstStyle/>
        <a:p>
          <a:r>
            <a:rPr lang="en-US" sz="1200" b="1" dirty="0" smtClean="0">
              <a:solidFill>
                <a:srgbClr val="C00000"/>
              </a:solidFill>
              <a:latin typeface="Arial" pitchFamily="34" charset="0"/>
              <a:cs typeface="Arial" pitchFamily="34" charset="0"/>
            </a:rPr>
            <a:t>1389.1</a:t>
          </a:r>
          <a:endParaRPr lang="en-US" sz="1200" b="1" dirty="0">
            <a:solidFill>
              <a:srgbClr val="C00000"/>
            </a:solidFill>
            <a:latin typeface="Arial" pitchFamily="34" charset="0"/>
            <a:cs typeface="Arial" pitchFamily="34" charset="0"/>
          </a:endParaRPr>
        </a:p>
      </dgm:t>
    </dgm:pt>
    <dgm:pt modelId="{8F579145-8BE7-41BE-A125-CAEB92DF952A}" type="parTrans" cxnId="{E1B873AB-0C17-4391-9D17-4DD4D60F0EDF}">
      <dgm:prSet/>
      <dgm:spPr/>
      <dgm:t>
        <a:bodyPr/>
        <a:lstStyle/>
        <a:p>
          <a:endParaRPr lang="en-US" sz="1200" b="1">
            <a:latin typeface="Arial" pitchFamily="34" charset="0"/>
            <a:cs typeface="Arial" pitchFamily="34" charset="0"/>
          </a:endParaRPr>
        </a:p>
      </dgm:t>
    </dgm:pt>
    <dgm:pt modelId="{8A6D2AC5-0F26-43FF-B8CF-95EB85AD7312}" type="sibTrans" cxnId="{E1B873AB-0C17-4391-9D17-4DD4D60F0EDF}">
      <dgm:prSet/>
      <dgm:spPr/>
      <dgm:t>
        <a:bodyPr/>
        <a:lstStyle/>
        <a:p>
          <a:endParaRPr lang="en-US" sz="1200" b="1">
            <a:latin typeface="Arial" pitchFamily="34" charset="0"/>
            <a:cs typeface="Arial" pitchFamily="34" charset="0"/>
          </a:endParaRPr>
        </a:p>
      </dgm:t>
    </dgm:pt>
    <dgm:pt modelId="{6252CB48-6C5F-46E9-943E-6E025E15A46D}" type="pres">
      <dgm:prSet presAssocID="{A0E90193-D3B5-4517-92F5-A7D6798999FB}" presName="arrowDiagram" presStyleCnt="0">
        <dgm:presLayoutVars>
          <dgm:chMax val="5"/>
          <dgm:dir/>
          <dgm:resizeHandles val="exact"/>
        </dgm:presLayoutVars>
      </dgm:prSet>
      <dgm:spPr/>
    </dgm:pt>
    <dgm:pt modelId="{101DB3A2-F7E0-4FF1-975D-A36B85664807}" type="pres">
      <dgm:prSet presAssocID="{A0E90193-D3B5-4517-92F5-A7D6798999FB}" presName="arrow" presStyleLbl="bgShp" presStyleIdx="0" presStyleCnt="1" custScaleX="140624" custLinFactNeighborX="-5859" custLinFactNeighborY="-6250">
        <dgm:style>
          <a:lnRef idx="1">
            <a:schemeClr val="accent3"/>
          </a:lnRef>
          <a:fillRef idx="3">
            <a:schemeClr val="accent3"/>
          </a:fillRef>
          <a:effectRef idx="2">
            <a:schemeClr val="accent3"/>
          </a:effectRef>
          <a:fontRef idx="minor">
            <a:schemeClr val="lt1"/>
          </a:fontRef>
        </dgm:style>
      </dgm:prSet>
      <dgm:spPr/>
    </dgm:pt>
    <dgm:pt modelId="{E202EDEA-CF2B-40F3-875A-B6E1CE071879}" type="pres">
      <dgm:prSet presAssocID="{A0E90193-D3B5-4517-92F5-A7D6798999FB}" presName="arrowDiagram2" presStyleCnt="0"/>
      <dgm:spPr/>
    </dgm:pt>
    <dgm:pt modelId="{0F4F2D77-C207-4DBD-9225-AEB187478B26}" type="pres">
      <dgm:prSet presAssocID="{EC592E08-09AA-4F12-804B-39D90CE5CE94}" presName="bullet2a" presStyleLbl="node1" presStyleIdx="0" presStyleCnt="2"/>
      <dgm:spPr/>
    </dgm:pt>
    <dgm:pt modelId="{D1912CF3-2905-4969-A915-32B7AD1E3BBA}" type="pres">
      <dgm:prSet presAssocID="{EC592E08-09AA-4F12-804B-39D90CE5CE94}" presName="textBox2a" presStyleLbl="revTx" presStyleIdx="0" presStyleCnt="2">
        <dgm:presLayoutVars>
          <dgm:bulletEnabled val="1"/>
        </dgm:presLayoutVars>
      </dgm:prSet>
      <dgm:spPr/>
      <dgm:t>
        <a:bodyPr/>
        <a:lstStyle/>
        <a:p>
          <a:endParaRPr lang="en-US"/>
        </a:p>
      </dgm:t>
    </dgm:pt>
    <dgm:pt modelId="{AE3C55F0-F885-494C-B800-482FFE1F9977}" type="pres">
      <dgm:prSet presAssocID="{0DAA601A-C80C-437B-B111-FA120CE45348}" presName="bullet2b" presStyleLbl="node1" presStyleIdx="1" presStyleCnt="2" custLinFactNeighborX="-39583" custLinFactNeighborY="10417"/>
      <dgm:spPr>
        <a:solidFill>
          <a:schemeClr val="accent3">
            <a:lumMod val="50000"/>
          </a:schemeClr>
        </a:solidFill>
      </dgm:spPr>
    </dgm:pt>
    <dgm:pt modelId="{AD21D87E-9D30-4CBE-AC19-207F985D9D09}" type="pres">
      <dgm:prSet presAssocID="{0DAA601A-C80C-437B-B111-FA120CE45348}" presName="textBox2b" presStyleLbl="revTx" presStyleIdx="1" presStyleCnt="2">
        <dgm:presLayoutVars>
          <dgm:bulletEnabled val="1"/>
        </dgm:presLayoutVars>
      </dgm:prSet>
      <dgm:spPr/>
      <dgm:t>
        <a:bodyPr/>
        <a:lstStyle/>
        <a:p>
          <a:endParaRPr lang="en-US"/>
        </a:p>
      </dgm:t>
    </dgm:pt>
  </dgm:ptLst>
  <dgm:cxnLst>
    <dgm:cxn modelId="{1CAAE6DF-6FC5-4C38-8009-580009491AAB}" srcId="{A0E90193-D3B5-4517-92F5-A7D6798999FB}" destId="{EC592E08-09AA-4F12-804B-39D90CE5CE94}" srcOrd="0" destOrd="0" parTransId="{E50DB22D-F045-4CC1-A185-6F0442BEFECE}" sibTransId="{30E73008-E5BE-48AE-AD81-CFDD2FC0B5E4}"/>
    <dgm:cxn modelId="{4CAD3C68-4566-4CBB-A4A2-D9E2B2DF56FA}" type="presOf" srcId="{EC592E08-09AA-4F12-804B-39D90CE5CE94}" destId="{D1912CF3-2905-4969-A915-32B7AD1E3BBA}" srcOrd="0" destOrd="0" presId="urn:microsoft.com/office/officeart/2005/8/layout/arrow2"/>
    <dgm:cxn modelId="{E1B873AB-0C17-4391-9D17-4DD4D60F0EDF}" srcId="{A0E90193-D3B5-4517-92F5-A7D6798999FB}" destId="{0DAA601A-C80C-437B-B111-FA120CE45348}" srcOrd="1" destOrd="0" parTransId="{8F579145-8BE7-41BE-A125-CAEB92DF952A}" sibTransId="{8A6D2AC5-0F26-43FF-B8CF-95EB85AD7312}"/>
    <dgm:cxn modelId="{852E398E-6099-4DDA-AA94-E1FA3B2AAD12}" type="presOf" srcId="{0DAA601A-C80C-437B-B111-FA120CE45348}" destId="{AD21D87E-9D30-4CBE-AC19-207F985D9D09}" srcOrd="0" destOrd="0" presId="urn:microsoft.com/office/officeart/2005/8/layout/arrow2"/>
    <dgm:cxn modelId="{EECEB90E-8A06-478B-A209-835A3A0EE38B}" type="presOf" srcId="{A0E90193-D3B5-4517-92F5-A7D6798999FB}" destId="{6252CB48-6C5F-46E9-943E-6E025E15A46D}" srcOrd="0" destOrd="0" presId="urn:microsoft.com/office/officeart/2005/8/layout/arrow2"/>
    <dgm:cxn modelId="{81219D3C-DD3C-4A38-B706-531D3C260293}" type="presParOf" srcId="{6252CB48-6C5F-46E9-943E-6E025E15A46D}" destId="{101DB3A2-F7E0-4FF1-975D-A36B85664807}" srcOrd="0" destOrd="0" presId="urn:microsoft.com/office/officeart/2005/8/layout/arrow2"/>
    <dgm:cxn modelId="{57374151-6303-48B1-9E2A-0711EE6F3692}" type="presParOf" srcId="{6252CB48-6C5F-46E9-943E-6E025E15A46D}" destId="{E202EDEA-CF2B-40F3-875A-B6E1CE071879}" srcOrd="1" destOrd="0" presId="urn:microsoft.com/office/officeart/2005/8/layout/arrow2"/>
    <dgm:cxn modelId="{6AE0BAD2-216A-4D9A-B484-75B90DBF652B}" type="presParOf" srcId="{E202EDEA-CF2B-40F3-875A-B6E1CE071879}" destId="{0F4F2D77-C207-4DBD-9225-AEB187478B26}" srcOrd="0" destOrd="0" presId="urn:microsoft.com/office/officeart/2005/8/layout/arrow2"/>
    <dgm:cxn modelId="{102EBF79-7E46-42A2-9DBA-A4BE82D517F6}" type="presParOf" srcId="{E202EDEA-CF2B-40F3-875A-B6E1CE071879}" destId="{D1912CF3-2905-4969-A915-32B7AD1E3BBA}" srcOrd="1" destOrd="0" presId="urn:microsoft.com/office/officeart/2005/8/layout/arrow2"/>
    <dgm:cxn modelId="{17F3B620-08DD-4228-8D27-95BD2D4ABC53}" type="presParOf" srcId="{E202EDEA-CF2B-40F3-875A-B6E1CE071879}" destId="{AE3C55F0-F885-494C-B800-482FFE1F9977}" srcOrd="2" destOrd="0" presId="urn:microsoft.com/office/officeart/2005/8/layout/arrow2"/>
    <dgm:cxn modelId="{84E84149-98FB-411B-A21C-F15D93E3E30B}" type="presParOf" srcId="{E202EDEA-CF2B-40F3-875A-B6E1CE071879}" destId="{AD21D87E-9D30-4CBE-AC19-207F985D9D09}" srcOrd="3" destOrd="0" presId="urn:microsoft.com/office/officeart/2005/8/layout/arrow2"/>
  </dgm:cxnLst>
  <dgm:bg/>
  <dgm:whole/>
  <dgm:extLst>
    <a:ext uri="http://schemas.microsoft.com/office/drawing/2008/diagram">
      <dsp:dataModelExt xmlns="" xmlns:dsp="http://schemas.microsoft.com/office/drawing/2008/diagram" relId="rId3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1DB3A2-F7E0-4FF1-975D-A36B85664807}">
      <dsp:nvSpPr>
        <dsp:cNvPr id="0" name=""/>
        <dsp:cNvSpPr/>
      </dsp:nvSpPr>
      <dsp:spPr>
        <a:xfrm>
          <a:off x="0" y="0"/>
          <a:ext cx="2438397" cy="1066799"/>
        </a:xfrm>
        <a:prstGeom prst="swooshArrow">
          <a:avLst>
            <a:gd name="adj1" fmla="val 25000"/>
            <a:gd name="adj2" fmla="val 25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sp>
    <dsp:sp modelId="{0F4F2D77-C207-4DBD-9225-AEB187478B26}">
      <dsp:nvSpPr>
        <dsp:cNvPr id="0" name=""/>
        <dsp:cNvSpPr/>
      </dsp:nvSpPr>
      <dsp:spPr>
        <a:xfrm>
          <a:off x="915009" y="581405"/>
          <a:ext cx="59740" cy="59740"/>
        </a:xfrm>
        <a:prstGeom prst="ellipse">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12CF3-2905-4969-A915-32B7AD1E3BBA}">
      <dsp:nvSpPr>
        <dsp:cNvPr id="0" name=""/>
        <dsp:cNvSpPr/>
      </dsp:nvSpPr>
      <dsp:spPr>
        <a:xfrm>
          <a:off x="944880" y="611276"/>
          <a:ext cx="554736" cy="455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55"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123.7</a:t>
          </a:r>
          <a:endParaRPr lang="en-US" sz="1200" b="1" kern="1200" dirty="0">
            <a:solidFill>
              <a:srgbClr val="C00000"/>
            </a:solidFill>
            <a:latin typeface="Arial" pitchFamily="34" charset="0"/>
            <a:cs typeface="Arial" pitchFamily="34" charset="0"/>
          </a:endParaRPr>
        </a:p>
      </dsp:txBody>
      <dsp:txXfrm>
        <a:off x="944880" y="611276"/>
        <a:ext cx="554736" cy="455523"/>
      </dsp:txXfrm>
    </dsp:sp>
    <dsp:sp modelId="{AE3C55F0-F885-494C-B800-482FFE1F9977}">
      <dsp:nvSpPr>
        <dsp:cNvPr id="0" name=""/>
        <dsp:cNvSpPr/>
      </dsp:nvSpPr>
      <dsp:spPr>
        <a:xfrm>
          <a:off x="1424940" y="320040"/>
          <a:ext cx="102412" cy="102412"/>
        </a:xfrm>
        <a:prstGeom prst="ellipse">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21D87E-9D30-4CBE-AC19-207F985D9D09}">
      <dsp:nvSpPr>
        <dsp:cNvPr id="0" name=""/>
        <dsp:cNvSpPr/>
      </dsp:nvSpPr>
      <dsp:spPr>
        <a:xfrm>
          <a:off x="1516684" y="360578"/>
          <a:ext cx="554736" cy="706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66" tIns="0" rIns="0" bIns="0" numCol="1" spcCol="1270" anchor="t" anchorCtr="0">
          <a:noAutofit/>
        </a:bodyPr>
        <a:lstStyle/>
        <a:p>
          <a:pPr lvl="0" algn="l" defTabSz="533400">
            <a:lnSpc>
              <a:spcPct val="90000"/>
            </a:lnSpc>
            <a:spcBef>
              <a:spcPct val="0"/>
            </a:spcBef>
            <a:spcAft>
              <a:spcPct val="35000"/>
            </a:spcAft>
          </a:pPr>
          <a:r>
            <a:rPr lang="en-US" sz="1200" b="1" i="0" kern="1200" dirty="0" smtClean="0">
              <a:solidFill>
                <a:srgbClr val="C00000"/>
              </a:solidFill>
              <a:latin typeface="Arial" pitchFamily="34" charset="0"/>
              <a:cs typeface="Arial" pitchFamily="34" charset="0"/>
            </a:rPr>
            <a:t>137.0</a:t>
          </a:r>
          <a:endParaRPr lang="en-US" sz="1200" b="1" i="0" kern="1200" dirty="0">
            <a:solidFill>
              <a:srgbClr val="C00000"/>
            </a:solidFill>
            <a:latin typeface="Arial" pitchFamily="34" charset="0"/>
            <a:cs typeface="Arial" pitchFamily="34" charset="0"/>
          </a:endParaRPr>
        </a:p>
      </dsp:txBody>
      <dsp:txXfrm>
        <a:off x="1516684" y="360578"/>
        <a:ext cx="554736" cy="70622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1DB3A2-F7E0-4FF1-975D-A36B85664807}">
      <dsp:nvSpPr>
        <dsp:cNvPr id="0" name=""/>
        <dsp:cNvSpPr/>
      </dsp:nvSpPr>
      <dsp:spPr>
        <a:xfrm>
          <a:off x="0" y="0"/>
          <a:ext cx="2743200" cy="1219200"/>
        </a:xfrm>
        <a:prstGeom prst="swooshArrow">
          <a:avLst>
            <a:gd name="adj1" fmla="val 25000"/>
            <a:gd name="adj2" fmla="val 25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sp>
    <dsp:sp modelId="{0F4F2D77-C207-4DBD-9225-AEB187478B26}">
      <dsp:nvSpPr>
        <dsp:cNvPr id="0" name=""/>
        <dsp:cNvSpPr/>
      </dsp:nvSpPr>
      <dsp:spPr>
        <a:xfrm>
          <a:off x="887882" y="664464"/>
          <a:ext cx="68275" cy="68275"/>
        </a:xfrm>
        <a:prstGeom prst="ellipse">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12CF3-2905-4969-A915-32B7AD1E3BBA}">
      <dsp:nvSpPr>
        <dsp:cNvPr id="0" name=""/>
        <dsp:cNvSpPr/>
      </dsp:nvSpPr>
      <dsp:spPr>
        <a:xfrm>
          <a:off x="922019" y="698601"/>
          <a:ext cx="633984" cy="520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78"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54.9</a:t>
          </a:r>
          <a:endParaRPr lang="en-US" sz="1200" b="1" kern="1200" dirty="0">
            <a:solidFill>
              <a:srgbClr val="C00000"/>
            </a:solidFill>
            <a:latin typeface="Arial" pitchFamily="34" charset="0"/>
            <a:cs typeface="Arial" pitchFamily="34" charset="0"/>
          </a:endParaRPr>
        </a:p>
      </dsp:txBody>
      <dsp:txXfrm>
        <a:off x="922019" y="698601"/>
        <a:ext cx="633984" cy="520598"/>
      </dsp:txXfrm>
    </dsp:sp>
    <dsp:sp modelId="{AE3C55F0-F885-494C-B800-482FFE1F9977}">
      <dsp:nvSpPr>
        <dsp:cNvPr id="0" name=""/>
        <dsp:cNvSpPr/>
      </dsp:nvSpPr>
      <dsp:spPr>
        <a:xfrm>
          <a:off x="1470660" y="365760"/>
          <a:ext cx="117043" cy="117043"/>
        </a:xfrm>
        <a:prstGeom prst="ellipse">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21D87E-9D30-4CBE-AC19-207F985D9D09}">
      <dsp:nvSpPr>
        <dsp:cNvPr id="0" name=""/>
        <dsp:cNvSpPr/>
      </dsp:nvSpPr>
      <dsp:spPr>
        <a:xfrm>
          <a:off x="1524003" y="412089"/>
          <a:ext cx="939393" cy="807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19"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62.7</a:t>
          </a:r>
          <a:endParaRPr lang="en-US" sz="1200" b="1" kern="1200" dirty="0">
            <a:solidFill>
              <a:srgbClr val="C00000"/>
            </a:solidFill>
            <a:latin typeface="Arial" pitchFamily="34" charset="0"/>
            <a:cs typeface="Arial" pitchFamily="34" charset="0"/>
          </a:endParaRPr>
        </a:p>
      </dsp:txBody>
      <dsp:txXfrm>
        <a:off x="1524003" y="412089"/>
        <a:ext cx="939393" cy="80711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1DB3A2-F7E0-4FF1-975D-A36B85664807}">
      <dsp:nvSpPr>
        <dsp:cNvPr id="0" name=""/>
        <dsp:cNvSpPr/>
      </dsp:nvSpPr>
      <dsp:spPr>
        <a:xfrm>
          <a:off x="0" y="0"/>
          <a:ext cx="2743200" cy="1219200"/>
        </a:xfrm>
        <a:prstGeom prst="swooshArrow">
          <a:avLst>
            <a:gd name="adj1" fmla="val 25000"/>
            <a:gd name="adj2" fmla="val 25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sp>
    <dsp:sp modelId="{0F4F2D77-C207-4DBD-9225-AEB187478B26}">
      <dsp:nvSpPr>
        <dsp:cNvPr id="0" name=""/>
        <dsp:cNvSpPr/>
      </dsp:nvSpPr>
      <dsp:spPr>
        <a:xfrm>
          <a:off x="849782" y="664464"/>
          <a:ext cx="68275" cy="68275"/>
        </a:xfrm>
        <a:prstGeom prst="ellipse">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12CF3-2905-4969-A915-32B7AD1E3BBA}">
      <dsp:nvSpPr>
        <dsp:cNvPr id="0" name=""/>
        <dsp:cNvSpPr/>
      </dsp:nvSpPr>
      <dsp:spPr>
        <a:xfrm>
          <a:off x="883920" y="698601"/>
          <a:ext cx="633984" cy="520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78"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30.8</a:t>
          </a:r>
          <a:endParaRPr lang="en-US" sz="1200" b="1" kern="1200" dirty="0">
            <a:solidFill>
              <a:srgbClr val="C00000"/>
            </a:solidFill>
            <a:latin typeface="Arial" pitchFamily="34" charset="0"/>
            <a:cs typeface="Arial" pitchFamily="34" charset="0"/>
          </a:endParaRPr>
        </a:p>
      </dsp:txBody>
      <dsp:txXfrm>
        <a:off x="883920" y="698601"/>
        <a:ext cx="633984" cy="520598"/>
      </dsp:txXfrm>
    </dsp:sp>
    <dsp:sp modelId="{AE3C55F0-F885-494C-B800-482FFE1F9977}">
      <dsp:nvSpPr>
        <dsp:cNvPr id="0" name=""/>
        <dsp:cNvSpPr/>
      </dsp:nvSpPr>
      <dsp:spPr>
        <a:xfrm>
          <a:off x="1432560" y="365760"/>
          <a:ext cx="117043" cy="117043"/>
        </a:xfrm>
        <a:prstGeom prst="ellipse">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21D87E-9D30-4CBE-AC19-207F985D9D09}">
      <dsp:nvSpPr>
        <dsp:cNvPr id="0" name=""/>
        <dsp:cNvSpPr/>
      </dsp:nvSpPr>
      <dsp:spPr>
        <a:xfrm>
          <a:off x="1600200" y="412089"/>
          <a:ext cx="633984" cy="807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19"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33.9</a:t>
          </a:r>
          <a:endParaRPr lang="en-US" sz="1200" b="1" kern="1200" dirty="0">
            <a:solidFill>
              <a:srgbClr val="C00000"/>
            </a:solidFill>
            <a:latin typeface="Arial" pitchFamily="34" charset="0"/>
            <a:cs typeface="Arial" pitchFamily="34" charset="0"/>
          </a:endParaRPr>
        </a:p>
      </dsp:txBody>
      <dsp:txXfrm>
        <a:off x="1600200" y="412089"/>
        <a:ext cx="633984" cy="80711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1DB3A2-F7E0-4FF1-975D-A36B85664807}">
      <dsp:nvSpPr>
        <dsp:cNvPr id="0" name=""/>
        <dsp:cNvSpPr/>
      </dsp:nvSpPr>
      <dsp:spPr>
        <a:xfrm>
          <a:off x="0" y="0"/>
          <a:ext cx="2971800" cy="1143000"/>
        </a:xfrm>
        <a:prstGeom prst="swooshArrow">
          <a:avLst>
            <a:gd name="adj1" fmla="val 25000"/>
            <a:gd name="adj2" fmla="val 25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sp>
    <dsp:sp modelId="{0F4F2D77-C207-4DBD-9225-AEB187478B26}">
      <dsp:nvSpPr>
        <dsp:cNvPr id="0" name=""/>
        <dsp:cNvSpPr/>
      </dsp:nvSpPr>
      <dsp:spPr>
        <a:xfrm>
          <a:off x="996695" y="622935"/>
          <a:ext cx="64008" cy="64008"/>
        </a:xfrm>
        <a:prstGeom prst="ellipse">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12CF3-2905-4969-A915-32B7AD1E3BBA}">
      <dsp:nvSpPr>
        <dsp:cNvPr id="0" name=""/>
        <dsp:cNvSpPr/>
      </dsp:nvSpPr>
      <dsp:spPr>
        <a:xfrm>
          <a:off x="860570" y="654939"/>
          <a:ext cx="929644" cy="488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917"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1266.2</a:t>
          </a:r>
          <a:endParaRPr lang="en-US" sz="1200" b="1" kern="1200" dirty="0">
            <a:latin typeface="Arial" pitchFamily="34" charset="0"/>
            <a:cs typeface="Arial" pitchFamily="34" charset="0"/>
          </a:endParaRPr>
        </a:p>
      </dsp:txBody>
      <dsp:txXfrm>
        <a:off x="860570" y="654939"/>
        <a:ext cx="929644" cy="488061"/>
      </dsp:txXfrm>
    </dsp:sp>
    <dsp:sp modelId="{AE3C55F0-F885-494C-B800-482FFE1F9977}">
      <dsp:nvSpPr>
        <dsp:cNvPr id="0" name=""/>
        <dsp:cNvSpPr/>
      </dsp:nvSpPr>
      <dsp:spPr>
        <a:xfrm>
          <a:off x="1543050" y="342900"/>
          <a:ext cx="109728" cy="109728"/>
        </a:xfrm>
        <a:prstGeom prst="ellipse">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21D87E-9D30-4CBE-AC19-207F985D9D09}">
      <dsp:nvSpPr>
        <dsp:cNvPr id="0" name=""/>
        <dsp:cNvSpPr/>
      </dsp:nvSpPr>
      <dsp:spPr>
        <a:xfrm>
          <a:off x="1714498" y="380999"/>
          <a:ext cx="923546" cy="756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143"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1437.2</a:t>
          </a:r>
          <a:endParaRPr lang="en-US" sz="1200" b="1" kern="1200" dirty="0">
            <a:solidFill>
              <a:srgbClr val="C00000"/>
            </a:solidFill>
            <a:latin typeface="Arial" pitchFamily="34" charset="0"/>
            <a:cs typeface="Arial" pitchFamily="34" charset="0"/>
          </a:endParaRPr>
        </a:p>
        <a:p>
          <a:pPr lvl="0" algn="l" defTabSz="533400">
            <a:lnSpc>
              <a:spcPct val="90000"/>
            </a:lnSpc>
            <a:spcBef>
              <a:spcPct val="0"/>
            </a:spcBef>
            <a:spcAft>
              <a:spcPct val="35000"/>
            </a:spcAft>
          </a:pPr>
          <a:endParaRPr lang="en-US" sz="1200" b="1" kern="1200" dirty="0">
            <a:solidFill>
              <a:srgbClr val="C00000"/>
            </a:solidFill>
            <a:latin typeface="Arial" pitchFamily="34" charset="0"/>
            <a:cs typeface="Arial" pitchFamily="34" charset="0"/>
          </a:endParaRPr>
        </a:p>
      </dsp:txBody>
      <dsp:txXfrm>
        <a:off x="1714498" y="380999"/>
        <a:ext cx="923546" cy="75666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1DB3A2-F7E0-4FF1-975D-A36B85664807}">
      <dsp:nvSpPr>
        <dsp:cNvPr id="0" name=""/>
        <dsp:cNvSpPr/>
      </dsp:nvSpPr>
      <dsp:spPr>
        <a:xfrm>
          <a:off x="0" y="0"/>
          <a:ext cx="2743180" cy="1219200"/>
        </a:xfrm>
        <a:prstGeom prst="swooshArrow">
          <a:avLst>
            <a:gd name="adj1" fmla="val 25000"/>
            <a:gd name="adj2" fmla="val 25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6350" cap="flat" cmpd="sng" algn="ctr">
          <a:solidFill>
            <a:schemeClr val="accent3"/>
          </a:solidFill>
          <a:prstDash val="solid"/>
          <a:miter lim="800000"/>
        </a:ln>
        <a:effectLst/>
      </dsp:spPr>
      <dsp:style>
        <a:lnRef idx="1">
          <a:schemeClr val="accent3"/>
        </a:lnRef>
        <a:fillRef idx="3">
          <a:schemeClr val="accent3"/>
        </a:fillRef>
        <a:effectRef idx="2">
          <a:schemeClr val="accent3"/>
        </a:effectRef>
        <a:fontRef idx="minor">
          <a:schemeClr val="lt1"/>
        </a:fontRef>
      </dsp:style>
    </dsp:sp>
    <dsp:sp modelId="{0F4F2D77-C207-4DBD-9225-AEB187478B26}">
      <dsp:nvSpPr>
        <dsp:cNvPr id="0" name=""/>
        <dsp:cNvSpPr/>
      </dsp:nvSpPr>
      <dsp:spPr>
        <a:xfrm>
          <a:off x="887882" y="664464"/>
          <a:ext cx="68275" cy="68275"/>
        </a:xfrm>
        <a:prstGeom prst="ellipse">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12CF3-2905-4969-A915-32B7AD1E3BBA}">
      <dsp:nvSpPr>
        <dsp:cNvPr id="0" name=""/>
        <dsp:cNvSpPr/>
      </dsp:nvSpPr>
      <dsp:spPr>
        <a:xfrm>
          <a:off x="922019" y="698601"/>
          <a:ext cx="633984" cy="520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78"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1288.7</a:t>
          </a:r>
          <a:endParaRPr lang="en-US" sz="1200" b="1" kern="1200" dirty="0">
            <a:solidFill>
              <a:srgbClr val="C00000"/>
            </a:solidFill>
            <a:latin typeface="Arial" pitchFamily="34" charset="0"/>
            <a:cs typeface="Arial" pitchFamily="34" charset="0"/>
          </a:endParaRPr>
        </a:p>
      </dsp:txBody>
      <dsp:txXfrm>
        <a:off x="922019" y="698601"/>
        <a:ext cx="633984" cy="520598"/>
      </dsp:txXfrm>
    </dsp:sp>
    <dsp:sp modelId="{AE3C55F0-F885-494C-B800-482FFE1F9977}">
      <dsp:nvSpPr>
        <dsp:cNvPr id="0" name=""/>
        <dsp:cNvSpPr/>
      </dsp:nvSpPr>
      <dsp:spPr>
        <a:xfrm>
          <a:off x="1470660" y="365760"/>
          <a:ext cx="117043" cy="117043"/>
        </a:xfrm>
        <a:prstGeom prst="ellipse">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21D87E-9D30-4CBE-AC19-207F985D9D09}">
      <dsp:nvSpPr>
        <dsp:cNvPr id="0" name=""/>
        <dsp:cNvSpPr/>
      </dsp:nvSpPr>
      <dsp:spPr>
        <a:xfrm>
          <a:off x="1575511" y="412089"/>
          <a:ext cx="633984" cy="807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2019" tIns="0" rIns="0" bIns="0" numCol="1" spcCol="1270" anchor="t" anchorCtr="0">
          <a:noAutofit/>
        </a:bodyPr>
        <a:lstStyle/>
        <a:p>
          <a:pPr lvl="0" algn="l" defTabSz="533400">
            <a:lnSpc>
              <a:spcPct val="90000"/>
            </a:lnSpc>
            <a:spcBef>
              <a:spcPct val="0"/>
            </a:spcBef>
            <a:spcAft>
              <a:spcPct val="35000"/>
            </a:spcAft>
          </a:pPr>
          <a:r>
            <a:rPr lang="en-US" sz="1200" b="1" kern="1200" dirty="0" smtClean="0">
              <a:solidFill>
                <a:srgbClr val="C00000"/>
              </a:solidFill>
              <a:latin typeface="Arial" pitchFamily="34" charset="0"/>
              <a:cs typeface="Arial" pitchFamily="34" charset="0"/>
            </a:rPr>
            <a:t>1389.1</a:t>
          </a:r>
          <a:endParaRPr lang="en-US" sz="1200" b="1" kern="1200" dirty="0">
            <a:solidFill>
              <a:srgbClr val="C00000"/>
            </a:solidFill>
            <a:latin typeface="Arial" pitchFamily="34" charset="0"/>
            <a:cs typeface="Arial" pitchFamily="34" charset="0"/>
          </a:endParaRPr>
        </a:p>
      </dsp:txBody>
      <dsp:txXfrm>
        <a:off x="1575511" y="412089"/>
        <a:ext cx="633984" cy="80711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1686CA-79EE-450E-93AC-20940D89FD0D}" type="datetimeFigureOut">
              <a:rPr lang="en-US" smtClean="0"/>
              <a:pPr/>
              <a:t>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DC9D8A-0E30-4B23-922F-71F44DA44E8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mn-MN" altLang="mn-MN" smtClean="0"/>
          </a:p>
        </p:txBody>
      </p:sp>
      <p:sp>
        <p:nvSpPr>
          <p:cNvPr id="6148" name="Slide Number Placeholder 3"/>
          <p:cNvSpPr>
            <a:spLocks noGrp="1"/>
          </p:cNvSpPr>
          <p:nvPr>
            <p:ph type="sldNum" sz="quarter" idx="5"/>
          </p:nvPr>
        </p:nvSpPr>
        <p:spPr bwMode="auto">
          <a:noFill/>
          <a:ln>
            <a:miter lim="800000"/>
            <a:headEnd/>
            <a:tailEnd/>
          </a:ln>
        </p:spPr>
        <p:txBody>
          <a:bodyPr/>
          <a:lstStyle/>
          <a:p>
            <a:fld id="{1D5F9CB0-113F-4FC7-8B10-47BEEBBC2BEA}" type="slidenum">
              <a:rPr lang="en-US" altLang="en-US"/>
              <a:pPr/>
              <a:t>47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6148" name="Slide Number Placeholder 3"/>
          <p:cNvSpPr>
            <a:spLocks noGrp="1"/>
          </p:cNvSpPr>
          <p:nvPr>
            <p:ph type="sldNum" sz="quarter" idx="5"/>
          </p:nvPr>
        </p:nvSpPr>
        <p:spPr bwMode="auto">
          <a:noFill/>
          <a:ln>
            <a:miter lim="800000"/>
            <a:headEnd/>
            <a:tailEnd/>
          </a:ln>
        </p:spPr>
        <p:txBody>
          <a:bodyPr/>
          <a:lstStyle/>
          <a:p>
            <a:fld id="{16B4E41E-F2DC-4CA4-BAE1-80C31D5BBEC8}" type="slidenum">
              <a:rPr lang="en-US" altLang="en-US"/>
              <a:pPr/>
              <a:t>50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
        <p:nvSpPr>
          <p:cNvPr id="8196" name="Slide Number Placeholder 3"/>
          <p:cNvSpPr>
            <a:spLocks noGrp="1"/>
          </p:cNvSpPr>
          <p:nvPr>
            <p:ph type="sldNum" sz="quarter" idx="5"/>
          </p:nvPr>
        </p:nvSpPr>
        <p:spPr bwMode="auto">
          <a:noFill/>
          <a:ln>
            <a:miter lim="800000"/>
            <a:headEnd/>
            <a:tailEnd/>
          </a:ln>
        </p:spPr>
        <p:txBody>
          <a:bodyPr/>
          <a:lstStyle/>
          <a:p>
            <a:fld id="{356BD91D-7DE4-49D8-89C1-47F50A71CC73}" type="slidenum">
              <a:rPr lang="en-US" altLang="en-US"/>
              <a:pPr/>
              <a:t>51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977EFE-17DE-4EF1-8FBC-75DE02A0EBC6}"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C2B0A-4868-4F4A-B4FC-DF513CA9D5E5}" type="slidenum">
              <a:rPr lang="en-US" smtClean="0"/>
              <a:pPr/>
              <a:t>‹#›</a:t>
            </a:fld>
            <a:endParaRPr lang="en-US"/>
          </a:p>
        </p:txBody>
      </p:sp>
    </p:spTree>
    <p:extLst>
      <p:ext uri="{BB962C8B-B14F-4D97-AF65-F5344CB8AC3E}">
        <p14:creationId xmlns:p14="http://schemas.microsoft.com/office/powerpoint/2010/main" xmlns="" val="440610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977EFE-17DE-4EF1-8FBC-75DE02A0EBC6}"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C2B0A-4868-4F4A-B4FC-DF513CA9D5E5}" type="slidenum">
              <a:rPr lang="en-US" smtClean="0"/>
              <a:pPr/>
              <a:t>‹#›</a:t>
            </a:fld>
            <a:endParaRPr lang="en-US"/>
          </a:p>
        </p:txBody>
      </p:sp>
    </p:spTree>
    <p:extLst>
      <p:ext uri="{BB962C8B-B14F-4D97-AF65-F5344CB8AC3E}">
        <p14:creationId xmlns:p14="http://schemas.microsoft.com/office/powerpoint/2010/main" xmlns="" val="4268435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977EFE-17DE-4EF1-8FBC-75DE02A0EBC6}"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C2B0A-4868-4F4A-B4FC-DF513CA9D5E5}" type="slidenum">
              <a:rPr lang="en-US" smtClean="0"/>
              <a:pPr/>
              <a:t>‹#›</a:t>
            </a:fld>
            <a:endParaRPr lang="en-US"/>
          </a:p>
        </p:txBody>
      </p:sp>
    </p:spTree>
    <p:extLst>
      <p:ext uri="{BB962C8B-B14F-4D97-AF65-F5344CB8AC3E}">
        <p14:creationId xmlns:p14="http://schemas.microsoft.com/office/powerpoint/2010/main" xmlns="" val="84529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977EFE-17DE-4EF1-8FBC-75DE02A0EBC6}"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C2B0A-4868-4F4A-B4FC-DF513CA9D5E5}" type="slidenum">
              <a:rPr lang="en-US" smtClean="0"/>
              <a:pPr/>
              <a:t>‹#›</a:t>
            </a:fld>
            <a:endParaRPr lang="en-US"/>
          </a:p>
        </p:txBody>
      </p:sp>
    </p:spTree>
    <p:extLst>
      <p:ext uri="{BB962C8B-B14F-4D97-AF65-F5344CB8AC3E}">
        <p14:creationId xmlns:p14="http://schemas.microsoft.com/office/powerpoint/2010/main" xmlns="" val="26851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977EFE-17DE-4EF1-8FBC-75DE02A0EBC6}" type="datetimeFigureOut">
              <a:rPr lang="en-US" smtClean="0"/>
              <a:pPr/>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5C2B0A-4868-4F4A-B4FC-DF513CA9D5E5}" type="slidenum">
              <a:rPr lang="en-US" smtClean="0"/>
              <a:pPr/>
              <a:t>‹#›</a:t>
            </a:fld>
            <a:endParaRPr lang="en-US"/>
          </a:p>
        </p:txBody>
      </p:sp>
    </p:spTree>
    <p:extLst>
      <p:ext uri="{BB962C8B-B14F-4D97-AF65-F5344CB8AC3E}">
        <p14:creationId xmlns:p14="http://schemas.microsoft.com/office/powerpoint/2010/main" xmlns="" val="224131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977EFE-17DE-4EF1-8FBC-75DE02A0EBC6}"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C2B0A-4868-4F4A-B4FC-DF513CA9D5E5}" type="slidenum">
              <a:rPr lang="en-US" smtClean="0"/>
              <a:pPr/>
              <a:t>‹#›</a:t>
            </a:fld>
            <a:endParaRPr lang="en-US"/>
          </a:p>
        </p:txBody>
      </p:sp>
    </p:spTree>
    <p:extLst>
      <p:ext uri="{BB962C8B-B14F-4D97-AF65-F5344CB8AC3E}">
        <p14:creationId xmlns:p14="http://schemas.microsoft.com/office/powerpoint/2010/main" xmlns="" val="107340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977EFE-17DE-4EF1-8FBC-75DE02A0EBC6}" type="datetimeFigureOut">
              <a:rPr lang="en-US" smtClean="0"/>
              <a:pPr/>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5C2B0A-4868-4F4A-B4FC-DF513CA9D5E5}" type="slidenum">
              <a:rPr lang="en-US" smtClean="0"/>
              <a:pPr/>
              <a:t>‹#›</a:t>
            </a:fld>
            <a:endParaRPr lang="en-US"/>
          </a:p>
        </p:txBody>
      </p:sp>
    </p:spTree>
    <p:extLst>
      <p:ext uri="{BB962C8B-B14F-4D97-AF65-F5344CB8AC3E}">
        <p14:creationId xmlns:p14="http://schemas.microsoft.com/office/powerpoint/2010/main" xmlns="" val="1233095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977EFE-17DE-4EF1-8FBC-75DE02A0EBC6}" type="datetimeFigureOut">
              <a:rPr lang="en-US" smtClean="0"/>
              <a:pPr/>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5C2B0A-4868-4F4A-B4FC-DF513CA9D5E5}" type="slidenum">
              <a:rPr lang="en-US" smtClean="0"/>
              <a:pPr/>
              <a:t>‹#›</a:t>
            </a:fld>
            <a:endParaRPr lang="en-US"/>
          </a:p>
        </p:txBody>
      </p:sp>
    </p:spTree>
    <p:extLst>
      <p:ext uri="{BB962C8B-B14F-4D97-AF65-F5344CB8AC3E}">
        <p14:creationId xmlns:p14="http://schemas.microsoft.com/office/powerpoint/2010/main" xmlns="" val="123228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77EFE-17DE-4EF1-8FBC-75DE02A0EBC6}" type="datetimeFigureOut">
              <a:rPr lang="en-US" smtClean="0"/>
              <a:pPr/>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5C2B0A-4868-4F4A-B4FC-DF513CA9D5E5}" type="slidenum">
              <a:rPr lang="en-US" smtClean="0"/>
              <a:pPr/>
              <a:t>‹#›</a:t>
            </a:fld>
            <a:endParaRPr lang="en-US"/>
          </a:p>
        </p:txBody>
      </p:sp>
    </p:spTree>
    <p:extLst>
      <p:ext uri="{BB962C8B-B14F-4D97-AF65-F5344CB8AC3E}">
        <p14:creationId xmlns:p14="http://schemas.microsoft.com/office/powerpoint/2010/main" xmlns="" val="38418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977EFE-17DE-4EF1-8FBC-75DE02A0EBC6}"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C2B0A-4868-4F4A-B4FC-DF513CA9D5E5}" type="slidenum">
              <a:rPr lang="en-US" smtClean="0"/>
              <a:pPr/>
              <a:t>‹#›</a:t>
            </a:fld>
            <a:endParaRPr lang="en-US"/>
          </a:p>
        </p:txBody>
      </p:sp>
    </p:spTree>
    <p:extLst>
      <p:ext uri="{BB962C8B-B14F-4D97-AF65-F5344CB8AC3E}">
        <p14:creationId xmlns:p14="http://schemas.microsoft.com/office/powerpoint/2010/main" xmlns="" val="187382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977EFE-17DE-4EF1-8FBC-75DE02A0EBC6}" type="datetimeFigureOut">
              <a:rPr lang="en-US" smtClean="0"/>
              <a:pPr/>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5C2B0A-4868-4F4A-B4FC-DF513CA9D5E5}" type="slidenum">
              <a:rPr lang="en-US" smtClean="0"/>
              <a:pPr/>
              <a:t>‹#›</a:t>
            </a:fld>
            <a:endParaRPr lang="en-US"/>
          </a:p>
        </p:txBody>
      </p:sp>
    </p:spTree>
    <p:extLst>
      <p:ext uri="{BB962C8B-B14F-4D97-AF65-F5344CB8AC3E}">
        <p14:creationId xmlns:p14="http://schemas.microsoft.com/office/powerpoint/2010/main" xmlns="" val="145973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77EFE-17DE-4EF1-8FBC-75DE02A0EBC6}" type="datetimeFigureOut">
              <a:rPr lang="en-US" smtClean="0"/>
              <a:pPr/>
              <a:t>2/8/2018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5C2B0A-4868-4F4A-B4FC-DF513CA9D5E5}" type="slidenum">
              <a:rPr lang="en-US" smtClean="0"/>
              <a:pPr/>
              <a:t>‹#›</a:t>
            </a:fld>
            <a:endParaRPr lang="en-US"/>
          </a:p>
        </p:txBody>
      </p:sp>
    </p:spTree>
    <p:extLst>
      <p:ext uri="{BB962C8B-B14F-4D97-AF65-F5344CB8AC3E}">
        <p14:creationId xmlns:p14="http://schemas.microsoft.com/office/powerpoint/2010/main" xmlns="" val="3854060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chart" Target="../charts/chart16.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1.jpeg"/><Relationship Id="rId18" Type="http://schemas.openxmlformats.org/officeDocument/2006/relationships/diagramData" Target="../diagrams/data4.xml"/><Relationship Id="rId26" Type="http://schemas.openxmlformats.org/officeDocument/2006/relationships/image" Target="../media/image12.jpeg"/><Relationship Id="rId3" Type="http://schemas.openxmlformats.org/officeDocument/2006/relationships/image" Target="../media/image9.jpeg"/><Relationship Id="rId21" Type="http://schemas.openxmlformats.org/officeDocument/2006/relationships/diagramColors" Target="../diagrams/colors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Colors" Target="../diagrams/colors5.xml"/><Relationship Id="rId2" Type="http://schemas.openxmlformats.org/officeDocument/2006/relationships/image" Target="../media/image6.jpeg"/><Relationship Id="rId16" Type="http://schemas.openxmlformats.org/officeDocument/2006/relationships/diagramQuickStyle" Target="../diagrams/quickStyle3.xml"/><Relationship Id="rId20" Type="http://schemas.openxmlformats.org/officeDocument/2006/relationships/diagramQuickStyle" Target="../diagrams/quickStyle4.xml"/><Relationship Id="rId29" Type="http://schemas.microsoft.com/office/2007/relationships/diagramDrawing" Target="../diagrams/drawing4.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QuickStyle" Target="../diagrams/quickStyle5.xml"/><Relationship Id="rId32" Type="http://schemas.microsoft.com/office/2007/relationships/diagramDrawing" Target="../diagrams/drawing5.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openxmlformats.org/officeDocument/2006/relationships/diagramLayout" Target="../diagrams/layout5.xml"/><Relationship Id="rId28" Type="http://schemas.microsoft.com/office/2007/relationships/diagramDrawing" Target="../diagrams/drawing1.xml"/><Relationship Id="rId10" Type="http://schemas.openxmlformats.org/officeDocument/2006/relationships/diagramLayout" Target="../diagrams/layout2.xml"/><Relationship Id="rId19" Type="http://schemas.openxmlformats.org/officeDocument/2006/relationships/diagramLayout" Target="../diagrams/layout4.xml"/><Relationship Id="rId31" Type="http://schemas.microsoft.com/office/2007/relationships/diagramDrawing" Target="../diagrams/drawing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Data" Target="../diagrams/data5.xml"/><Relationship Id="rId27" Type="http://schemas.openxmlformats.org/officeDocument/2006/relationships/image" Target="../media/image13.jpeg"/><Relationship Id="rId30" Type="http://schemas.microsoft.com/office/2007/relationships/diagramDrawing" Target="../diagrams/drawing3.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chart" Target="../charts/chart22.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Microsoft_Office_Excel_97-2003_Worksheet3.xls"/><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Microsoft_Office_Excel_97-2003_Worksheet5.xls"/><Relationship Id="rId5" Type="http://schemas.openxmlformats.org/officeDocument/2006/relationships/oleObject" Target="../embeddings/Microsoft_Office_Excel_97-2003_Worksheet4.xls"/><Relationship Id="rId4" Type="http://schemas.openxmlformats.org/officeDocument/2006/relationships/image" Target="../media/image24.jpe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Microsoft_Office_Excel_97-2003_Worksheet7.xls"/><Relationship Id="rId5" Type="http://schemas.openxmlformats.org/officeDocument/2006/relationships/oleObject" Target="../embeddings/Microsoft_Office_Excel_97-2003_Worksheet6.xls"/><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Microsoft_Office_Excel_97-2003_Worksheet9.xls"/><Relationship Id="rId4" Type="http://schemas.openxmlformats.org/officeDocument/2006/relationships/oleObject" Target="../embeddings/Microsoft_Office_Excel_97-2003_Worksheet8.xls"/></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oleObject" Target="../embeddings/Microsoft_Office_Excel_97-2003_Worksheet11.xls"/><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Microsoft_Office_Excel_97-2003_Worksheet10.xls"/><Relationship Id="rId5" Type="http://schemas.openxmlformats.org/officeDocument/2006/relationships/image" Target="../media/image24.jpeg"/><Relationship Id="rId4" Type="http://schemas.openxmlformats.org/officeDocument/2006/relationships/image" Target="../media/image6.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Microsoft_Office_Excel_97-2003_Worksheet12.xls"/><Relationship Id="rId4" Type="http://schemas.openxmlformats.org/officeDocument/2006/relationships/image" Target="../media/image6.jpeg"/></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40970" y="286795"/>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solidFill>
                <a:latin typeface="Arial Mon" panose="020B0500000000000000" pitchFamily="34" charset="0"/>
              </a:rPr>
              <a:t>Д</a:t>
            </a:r>
            <a:r>
              <a:rPr lang="mn-MN" i="1" dirty="0" smtClean="0">
                <a:solidFill>
                  <a:schemeClr val="tx1"/>
                </a:solidFill>
                <a:latin typeface="Arial Mon" panose="020B0500000000000000" pitchFamily="34" charset="0"/>
              </a:rPr>
              <a:t>ундговь аймгийн статистикийн хэлтэс</a:t>
            </a:r>
            <a:endParaRPr lang="en-US" i="1" dirty="0">
              <a:solidFill>
                <a:schemeClr val="tx1"/>
              </a:solidFill>
              <a:latin typeface="Arial Mon" panose="020B0500000000000000" pitchFamily="34" charset="0"/>
            </a:endParaRPr>
          </a:p>
        </p:txBody>
      </p:sp>
      <p:sp>
        <p:nvSpPr>
          <p:cNvPr id="7" name="Title 6"/>
          <p:cNvSpPr>
            <a:spLocks noGrp="1"/>
          </p:cNvSpPr>
          <p:nvPr>
            <p:ph type="title"/>
          </p:nvPr>
        </p:nvSpPr>
        <p:spPr>
          <a:xfrm>
            <a:off x="1240970" y="2076361"/>
            <a:ext cx="7679327" cy="2717708"/>
          </a:xfrm>
        </p:spPr>
        <p:txBody>
          <a:bodyPr>
            <a:normAutofit/>
          </a:bodyPr>
          <a:lstStyle/>
          <a:p>
            <a:pPr algn="ctr"/>
            <a:r>
              <a:rPr lang="mn-MN" sz="4000" b="1" dirty="0" smtClean="0">
                <a:solidFill>
                  <a:schemeClr val="accent1">
                    <a:lumMod val="50000"/>
                  </a:schemeClr>
                </a:solidFill>
                <a:latin typeface="Arial" pitchFamily="34" charset="0"/>
                <a:cs typeface="Arial" pitchFamily="34" charset="0"/>
              </a:rPr>
              <a:t>Дундговь аймгийн 2016 оны жилийн эцсийн</a:t>
            </a:r>
            <a:r>
              <a:rPr lang="en-US" sz="4000" b="1" dirty="0" smtClean="0">
                <a:solidFill>
                  <a:schemeClr val="accent1">
                    <a:lumMod val="50000"/>
                  </a:schemeClr>
                </a:solidFill>
                <a:latin typeface="Arial" pitchFamily="34" charset="0"/>
                <a:cs typeface="Arial" pitchFamily="34" charset="0"/>
              </a:rPr>
              <a:t> </a:t>
            </a:r>
            <a:r>
              <a:rPr lang="mn-MN" sz="4000" b="1" dirty="0" smtClean="0">
                <a:solidFill>
                  <a:schemeClr val="accent1">
                    <a:lumMod val="50000"/>
                  </a:schemeClr>
                </a:solidFill>
                <a:latin typeface="Arial" pitchFamily="34" charset="0"/>
                <a:cs typeface="Arial" pitchFamily="34" charset="0"/>
              </a:rPr>
              <a:t>танилцуулга</a:t>
            </a:r>
            <a:endParaRPr lang="en-US" sz="4000" b="1" dirty="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Arial Mon" panose="020B0500000000000000" pitchFamily="34" charset="0"/>
              </a:rPr>
              <a:t>Д</a:t>
            </a:r>
            <a:r>
              <a:rPr lang="mn-MN" i="1" dirty="0">
                <a:solidFill>
                  <a:schemeClr val="tx1"/>
                </a:solidFill>
                <a:latin typeface="Arial Mon" panose="020B0500000000000000" pitchFamily="34" charset="0"/>
              </a:rPr>
              <a:t>ундговь аймгийн статистикийн хэлтэс</a:t>
            </a:r>
            <a:endParaRPr lang="en-US" i="1" dirty="0">
              <a:solidFill>
                <a:schemeClr val="tx1"/>
              </a:solidFill>
              <a:latin typeface="Arial Mon" panose="020B0500000000000000" pitchFamily="34" charset="0"/>
            </a:endParaRPr>
          </a:p>
        </p:txBody>
      </p:sp>
      <p:sp>
        <p:nvSpPr>
          <p:cNvPr id="6" name="Title 5"/>
          <p:cNvSpPr>
            <a:spLocks noGrp="1"/>
          </p:cNvSpPr>
          <p:nvPr>
            <p:ph type="title"/>
          </p:nvPr>
        </p:nvSpPr>
        <p:spPr>
          <a:xfrm>
            <a:off x="3608172" y="3748216"/>
            <a:ext cx="1985319" cy="2438400"/>
          </a:xfrm>
        </p:spPr>
        <p:txBody>
          <a:bodyPr>
            <a:noAutofit/>
          </a:bodyPr>
          <a:lstStyle/>
          <a:p>
            <a:r>
              <a:rPr lang="mn-MN" sz="1200" dirty="0" smtClean="0">
                <a:latin typeface="Arial" pitchFamily="34" charset="0"/>
                <a:cs typeface="Arial" pitchFamily="34" charset="0"/>
              </a:rPr>
              <a:t>Дундговь аймгийн хэмжээнд 2016 онд 1107 хүүхэд шинээр мэндэлж өмнөх оноос 12-р өссөн байна. Төрсөн хүүхдийн  559 нь буюу 50,5 хувь нь эрэгтэй хүүхэд 548 нь эмэгтэй хүүхэд байна. Сайнцагаан, Адаацаг, Баянжаргалан Өндөршил, Сайхан-Овоо, Хулд,Цагаандэлгэр сумдад төрөлт өмнөх оноос өссөн байна.</a:t>
            </a:r>
            <a:endParaRPr lang="en-US" sz="1200" dirty="0">
              <a:latin typeface="Arial" pitchFamily="34" charset="0"/>
              <a:cs typeface="Arial"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xmlns="" val="862802930"/>
              </p:ext>
            </p:extLst>
          </p:nvPr>
        </p:nvGraphicFramePr>
        <p:xfrm>
          <a:off x="1622855" y="1449859"/>
          <a:ext cx="3253946" cy="18947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1229439942"/>
              </p:ext>
            </p:extLst>
          </p:nvPr>
        </p:nvGraphicFramePr>
        <p:xfrm>
          <a:off x="5865340" y="1367475"/>
          <a:ext cx="2949145" cy="3863556"/>
        </p:xfrm>
        <a:graphic>
          <a:graphicData uri="http://schemas.openxmlformats.org/drawingml/2006/table">
            <a:tbl>
              <a:tblPr>
                <a:tableStyleId>{5C22544A-7EE6-4342-B048-85BDC9FD1C3A}</a:tableStyleId>
              </a:tblPr>
              <a:tblGrid>
                <a:gridCol w="1269587"/>
                <a:gridCol w="780267"/>
                <a:gridCol w="899291"/>
              </a:tblGrid>
              <a:tr h="227268">
                <a:tc>
                  <a:txBody>
                    <a:bodyPr/>
                    <a:lstStyle/>
                    <a:p>
                      <a:pPr algn="ctr" fontAlgn="b"/>
                      <a:r>
                        <a:rPr lang="mn-MN" sz="1200" u="none" strike="noStrike" dirty="0">
                          <a:effectLst/>
                        </a:rPr>
                        <a:t>Сумд</a:t>
                      </a:r>
                      <a:endParaRPr lang="mn-MN" sz="1200" b="1" i="0" u="none" strike="noStrike" dirty="0">
                        <a:solidFill>
                          <a:srgbClr val="000000"/>
                        </a:solidFill>
                        <a:effectLst/>
                        <a:latin typeface="Arial Mon" panose="020B0500000000000000" pitchFamily="34" charset="0"/>
                      </a:endParaRPr>
                    </a:p>
                  </a:txBody>
                  <a:tcPr marL="9525" marR="9525" marT="9525" marB="0" anchor="b"/>
                </a:tc>
                <a:tc>
                  <a:txBody>
                    <a:bodyPr/>
                    <a:lstStyle/>
                    <a:p>
                      <a:pPr algn="l" fontAlgn="b"/>
                      <a:r>
                        <a:rPr lang="mn-MN" sz="1200" u="none" strike="noStrike">
                          <a:effectLst/>
                        </a:rPr>
                        <a:t>2015 онд</a:t>
                      </a:r>
                      <a:endParaRPr lang="mn-MN" sz="1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mn-MN" sz="1200" u="none" strike="noStrike">
                          <a:effectLst/>
                        </a:rPr>
                        <a:t>2016 онд</a:t>
                      </a:r>
                      <a:endParaRPr lang="mn-MN" sz="1200" b="1" i="0" u="none" strike="noStrike">
                        <a:solidFill>
                          <a:srgbClr val="000000"/>
                        </a:solidFill>
                        <a:effectLst/>
                        <a:latin typeface="Calibri" panose="020F0502020204030204" pitchFamily="34" charset="0"/>
                      </a:endParaRPr>
                    </a:p>
                  </a:txBody>
                  <a:tcPr marL="9525" marR="9525" marT="9525" marB="0" anchor="b"/>
                </a:tc>
              </a:tr>
              <a:tr h="227268">
                <a:tc>
                  <a:txBody>
                    <a:bodyPr/>
                    <a:lstStyle/>
                    <a:p>
                      <a:pPr algn="l" fontAlgn="ctr"/>
                      <a:r>
                        <a:rPr lang="en-US" sz="1200" u="none" strike="noStrike" dirty="0" err="1">
                          <a:effectLst/>
                          <a:latin typeface="Arial Mon" panose="020B0500000000000000" pitchFamily="34" charset="0"/>
                        </a:rPr>
                        <a:t>Ñàéíöàãààí</a:t>
                      </a:r>
                      <a:endParaRPr lang="en-US" sz="1200" b="1" i="0" u="none" strike="noStrike" dirty="0">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dirty="0">
                          <a:effectLst/>
                        </a:rPr>
                        <a:t>357</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200" u="none" strike="noStrike">
                          <a:effectLst/>
                        </a:rPr>
                        <a:t>397</a:t>
                      </a:r>
                      <a:endParaRPr lang="en-US" sz="1200" b="1" i="0" u="none" strike="noStrike">
                        <a:solidFill>
                          <a:srgbClr val="000000"/>
                        </a:solidFill>
                        <a:effectLst/>
                        <a:latin typeface="Arial" panose="020B0604020202020204" pitchFamily="34" charset="0"/>
                      </a:endParaRPr>
                    </a:p>
                  </a:txBody>
                  <a:tcPr marL="9525" marR="9525" marT="9525" marB="0" anchor="ctr"/>
                </a:tc>
              </a:tr>
              <a:tr h="227268">
                <a:tc>
                  <a:txBody>
                    <a:bodyPr/>
                    <a:lstStyle/>
                    <a:p>
                      <a:pPr algn="l" fontAlgn="ctr"/>
                      <a:r>
                        <a:rPr lang="en-US" sz="1200" u="none" strike="noStrike" dirty="0" err="1">
                          <a:effectLst/>
                          <a:latin typeface="Arial Mon" panose="020B0500000000000000" pitchFamily="34" charset="0"/>
                        </a:rPr>
                        <a:t>Àäààöàã</a:t>
                      </a:r>
                      <a:endParaRPr lang="en-US" sz="1200" b="1" i="0" u="none" strike="noStrike" dirty="0">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dirty="0">
                          <a:effectLst/>
                        </a:rPr>
                        <a:t>60</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200" u="none" strike="noStrike" dirty="0">
                          <a:effectLst/>
                        </a:rPr>
                        <a:t>68</a:t>
                      </a:r>
                      <a:endParaRPr lang="en-US" sz="1200" b="1" i="0" u="none" strike="noStrike" dirty="0">
                        <a:solidFill>
                          <a:srgbClr val="000000"/>
                        </a:solidFill>
                        <a:effectLst/>
                        <a:latin typeface="Arial" panose="020B0604020202020204" pitchFamily="34" charset="0"/>
                      </a:endParaRPr>
                    </a:p>
                  </a:txBody>
                  <a:tcPr marL="9525" marR="9525" marT="9525" marB="0" anchor="ctr"/>
                </a:tc>
              </a:tr>
              <a:tr h="227268">
                <a:tc>
                  <a:txBody>
                    <a:bodyPr/>
                    <a:lstStyle/>
                    <a:p>
                      <a:pPr algn="l" fontAlgn="ctr"/>
                      <a:r>
                        <a:rPr lang="en-US" sz="1200" u="none" strike="noStrike" dirty="0" err="1">
                          <a:effectLst/>
                          <a:latin typeface="Arial Mon" panose="020B0500000000000000" pitchFamily="34" charset="0"/>
                        </a:rPr>
                        <a:t>Áàÿíæàðãàëàí</a:t>
                      </a:r>
                      <a:endParaRPr lang="en-US" sz="1200" b="1" i="0" u="none" strike="noStrike" dirty="0">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22</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200" u="none" strike="noStrike" dirty="0">
                          <a:effectLst/>
                        </a:rPr>
                        <a:t>32</a:t>
                      </a:r>
                      <a:endParaRPr lang="en-US" sz="1200" b="1" i="0" u="none" strike="noStrike" dirty="0">
                        <a:solidFill>
                          <a:srgbClr val="000000"/>
                        </a:solidFill>
                        <a:effectLst/>
                        <a:latin typeface="Arial" panose="020B0604020202020204" pitchFamily="34" charset="0"/>
                      </a:endParaRPr>
                    </a:p>
                  </a:txBody>
                  <a:tcPr marL="9525" marR="9525" marT="9525" marB="0" anchor="ctr"/>
                </a:tc>
              </a:tr>
              <a:tr h="227268">
                <a:tc>
                  <a:txBody>
                    <a:bodyPr/>
                    <a:lstStyle/>
                    <a:p>
                      <a:pPr algn="l" fontAlgn="ctr"/>
                      <a:r>
                        <a:rPr lang="en-US" sz="1200" u="none" strike="noStrike" dirty="0" err="1">
                          <a:effectLst/>
                          <a:latin typeface="Arial Mon" panose="020B0500000000000000" pitchFamily="34" charset="0"/>
                        </a:rPr>
                        <a:t>Ãîâüóãòààë</a:t>
                      </a:r>
                      <a:endParaRPr lang="en-US" sz="1200" b="1" i="0" u="none" strike="noStrike" dirty="0">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42</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200" u="none" strike="noStrike" dirty="0">
                          <a:effectLst/>
                        </a:rPr>
                        <a:t>29</a:t>
                      </a:r>
                      <a:endParaRPr lang="en-US" sz="1200" b="1" i="0" u="none" strike="noStrike" dirty="0">
                        <a:solidFill>
                          <a:srgbClr val="000000"/>
                        </a:solidFill>
                        <a:effectLst/>
                        <a:latin typeface="Arial" panose="020B0604020202020204" pitchFamily="34" charset="0"/>
                      </a:endParaRPr>
                    </a:p>
                  </a:txBody>
                  <a:tcPr marL="9525" marR="9525" marT="9525" marB="0" anchor="ctr"/>
                </a:tc>
              </a:tr>
              <a:tr h="227268">
                <a:tc>
                  <a:txBody>
                    <a:bodyPr/>
                    <a:lstStyle/>
                    <a:p>
                      <a:pPr algn="l" fontAlgn="ctr"/>
                      <a:r>
                        <a:rPr lang="en-US" sz="1200" u="none" strike="noStrike" dirty="0" err="1">
                          <a:effectLst/>
                          <a:latin typeface="Arial Mon" panose="020B0500000000000000" pitchFamily="34" charset="0"/>
                        </a:rPr>
                        <a:t>Ãóðâàíñàéõàí</a:t>
                      </a:r>
                      <a:endParaRPr lang="en-US" sz="1200" b="1" i="0" u="none" strike="noStrike" dirty="0">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45</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200" u="none" strike="noStrike" dirty="0">
                          <a:effectLst/>
                        </a:rPr>
                        <a:t>42</a:t>
                      </a:r>
                      <a:endParaRPr lang="en-US" sz="1200" b="1" i="0" u="none" strike="noStrike" dirty="0">
                        <a:solidFill>
                          <a:srgbClr val="000000"/>
                        </a:solidFill>
                        <a:effectLst/>
                        <a:latin typeface="Arial" panose="020B0604020202020204" pitchFamily="34" charset="0"/>
                      </a:endParaRPr>
                    </a:p>
                  </a:txBody>
                  <a:tcPr marL="9525" marR="9525" marT="9525" marB="0" anchor="ctr"/>
                </a:tc>
              </a:tr>
              <a:tr h="227268">
                <a:tc>
                  <a:txBody>
                    <a:bodyPr/>
                    <a:lstStyle/>
                    <a:p>
                      <a:pPr algn="l" fontAlgn="ctr"/>
                      <a:r>
                        <a:rPr lang="en-US" sz="1200" u="none" strike="noStrike" dirty="0" err="1">
                          <a:effectLst/>
                          <a:latin typeface="Arial Mon" panose="020B0500000000000000" pitchFamily="34" charset="0"/>
                        </a:rPr>
                        <a:t>Äýëãýðõàíãàé</a:t>
                      </a:r>
                      <a:endParaRPr lang="en-US" sz="1200" b="1" i="0" u="none" strike="noStrike" dirty="0">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55</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200" u="none" strike="noStrike" dirty="0">
                          <a:effectLst/>
                        </a:rPr>
                        <a:t>40</a:t>
                      </a:r>
                      <a:endParaRPr lang="en-US" sz="1200" b="1" i="0" u="none" strike="noStrike" dirty="0">
                        <a:solidFill>
                          <a:srgbClr val="000000"/>
                        </a:solidFill>
                        <a:effectLst/>
                        <a:latin typeface="Arial" panose="020B0604020202020204" pitchFamily="34" charset="0"/>
                      </a:endParaRPr>
                    </a:p>
                  </a:txBody>
                  <a:tcPr marL="9525" marR="9525" marT="9525" marB="0" anchor="ctr"/>
                </a:tc>
              </a:tr>
              <a:tr h="227268">
                <a:tc>
                  <a:txBody>
                    <a:bodyPr/>
                    <a:lstStyle/>
                    <a:p>
                      <a:pPr algn="l" fontAlgn="ctr"/>
                      <a:r>
                        <a:rPr lang="en-US" sz="1200" u="none" strike="noStrike" dirty="0" err="1">
                          <a:effectLst/>
                          <a:latin typeface="Arial Mon" panose="020B0500000000000000" pitchFamily="34" charset="0"/>
                        </a:rPr>
                        <a:t>Äýëãýðöîãò</a:t>
                      </a:r>
                      <a:endParaRPr lang="en-US" sz="1200" b="1" i="0" u="none" strike="noStrike" dirty="0">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42</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200" u="none" strike="noStrike" dirty="0">
                          <a:effectLst/>
                        </a:rPr>
                        <a:t>35</a:t>
                      </a:r>
                      <a:endParaRPr lang="en-US" sz="1200" b="1" i="0" u="none" strike="noStrike" dirty="0">
                        <a:solidFill>
                          <a:srgbClr val="000000"/>
                        </a:solidFill>
                        <a:effectLst/>
                        <a:latin typeface="Arial" panose="020B0604020202020204" pitchFamily="34" charset="0"/>
                      </a:endParaRPr>
                    </a:p>
                  </a:txBody>
                  <a:tcPr marL="9525" marR="9525" marT="9525" marB="0" anchor="ctr"/>
                </a:tc>
              </a:tr>
              <a:tr h="227268">
                <a:tc>
                  <a:txBody>
                    <a:bodyPr/>
                    <a:lstStyle/>
                    <a:p>
                      <a:pPr algn="l" fontAlgn="ctr"/>
                      <a:r>
                        <a:rPr lang="en-US" sz="1200" u="none" strike="noStrike" dirty="0" err="1">
                          <a:effectLst/>
                          <a:latin typeface="Arial Mon" panose="020B0500000000000000" pitchFamily="34" charset="0"/>
                        </a:rPr>
                        <a:t>Äýðýí</a:t>
                      </a:r>
                      <a:endParaRPr lang="en-US" sz="1200" b="1" i="0" u="none" strike="noStrike" dirty="0">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59</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200" u="none" strike="noStrike" dirty="0">
                          <a:effectLst/>
                        </a:rPr>
                        <a:t>46</a:t>
                      </a:r>
                      <a:endParaRPr lang="en-US" sz="1200" b="1" i="0" u="none" strike="noStrike" dirty="0">
                        <a:solidFill>
                          <a:srgbClr val="000000"/>
                        </a:solidFill>
                        <a:effectLst/>
                        <a:latin typeface="Arial" panose="020B0604020202020204" pitchFamily="34" charset="0"/>
                      </a:endParaRPr>
                    </a:p>
                  </a:txBody>
                  <a:tcPr marL="9525" marR="9525" marT="9525" marB="0" anchor="ctr"/>
                </a:tc>
              </a:tr>
              <a:tr h="227268">
                <a:tc>
                  <a:txBody>
                    <a:bodyPr/>
                    <a:lstStyle/>
                    <a:p>
                      <a:pPr algn="l" fontAlgn="ctr"/>
                      <a:r>
                        <a:rPr lang="en-US" sz="1200" u="none" strike="noStrike" dirty="0" err="1">
                          <a:effectLst/>
                          <a:latin typeface="Arial Mon" panose="020B0500000000000000" pitchFamily="34" charset="0"/>
                        </a:rPr>
                        <a:t>Ëóóñ</a:t>
                      </a:r>
                      <a:endParaRPr lang="en-US" sz="1200" b="1" i="0" u="none" strike="noStrike" dirty="0">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45</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200" u="none" strike="noStrike" dirty="0">
                          <a:effectLst/>
                        </a:rPr>
                        <a:t>39</a:t>
                      </a:r>
                      <a:endParaRPr lang="en-US" sz="1200" b="1" i="0" u="none" strike="noStrike" dirty="0">
                        <a:solidFill>
                          <a:srgbClr val="000000"/>
                        </a:solidFill>
                        <a:effectLst/>
                        <a:latin typeface="Arial" panose="020B0604020202020204" pitchFamily="34" charset="0"/>
                      </a:endParaRPr>
                    </a:p>
                  </a:txBody>
                  <a:tcPr marL="9525" marR="9525" marT="9525" marB="0" anchor="ctr"/>
                </a:tc>
              </a:tr>
              <a:tr h="227268">
                <a:tc>
                  <a:txBody>
                    <a:bodyPr/>
                    <a:lstStyle/>
                    <a:p>
                      <a:pPr algn="l" fontAlgn="ctr"/>
                      <a:r>
                        <a:rPr lang="en-US" sz="1200" u="none" strike="noStrike" dirty="0">
                          <a:effectLst/>
                          <a:latin typeface="Arial Mon" panose="020B0500000000000000" pitchFamily="34" charset="0"/>
                        </a:rPr>
                        <a:t>ª</a:t>
                      </a:r>
                      <a:r>
                        <a:rPr lang="en-US" sz="1200" u="none" strike="noStrike" dirty="0" err="1">
                          <a:effectLst/>
                          <a:latin typeface="Arial Mon" panose="020B0500000000000000" pitchFamily="34" charset="0"/>
                        </a:rPr>
                        <a:t>ëçèéò</a:t>
                      </a:r>
                      <a:endParaRPr lang="en-US" sz="1200" b="1" i="0" u="none" strike="noStrike" dirty="0">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62</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200" u="none" strike="noStrike" dirty="0">
                          <a:effectLst/>
                        </a:rPr>
                        <a:t>54</a:t>
                      </a:r>
                      <a:endParaRPr lang="en-US" sz="1200" b="1" i="0" u="none" strike="noStrike" dirty="0">
                        <a:solidFill>
                          <a:srgbClr val="000000"/>
                        </a:solidFill>
                        <a:effectLst/>
                        <a:latin typeface="Arial" panose="020B0604020202020204" pitchFamily="34" charset="0"/>
                      </a:endParaRPr>
                    </a:p>
                  </a:txBody>
                  <a:tcPr marL="9525" marR="9525" marT="9525" marB="0" anchor="ctr"/>
                </a:tc>
              </a:tr>
              <a:tr h="227268">
                <a:tc>
                  <a:txBody>
                    <a:bodyPr/>
                    <a:lstStyle/>
                    <a:p>
                      <a:pPr algn="l" fontAlgn="ctr"/>
                      <a:r>
                        <a:rPr lang="en-US" sz="1200" u="none" strike="noStrike" dirty="0">
                          <a:effectLst/>
                          <a:latin typeface="Arial Mon" panose="020B0500000000000000" pitchFamily="34" charset="0"/>
                        </a:rPr>
                        <a:t>ª</a:t>
                      </a:r>
                      <a:r>
                        <a:rPr lang="en-US" sz="1200" u="none" strike="noStrike" dirty="0" err="1">
                          <a:effectLst/>
                          <a:latin typeface="Arial Mon" panose="020B0500000000000000" pitchFamily="34" charset="0"/>
                        </a:rPr>
                        <a:t>íäºðøèë</a:t>
                      </a:r>
                      <a:endParaRPr lang="en-US" sz="1200" b="1" i="0" u="none" strike="noStrike" dirty="0">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22</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200" u="none" strike="noStrike" dirty="0">
                          <a:effectLst/>
                        </a:rPr>
                        <a:t>31</a:t>
                      </a:r>
                      <a:endParaRPr lang="en-US" sz="1200" b="1" i="0" u="none" strike="noStrike" dirty="0">
                        <a:solidFill>
                          <a:srgbClr val="000000"/>
                        </a:solidFill>
                        <a:effectLst/>
                        <a:latin typeface="Arial" panose="020B0604020202020204" pitchFamily="34" charset="0"/>
                      </a:endParaRPr>
                    </a:p>
                  </a:txBody>
                  <a:tcPr marL="9525" marR="9525" marT="9525" marB="0" anchor="ctr"/>
                </a:tc>
              </a:tr>
              <a:tr h="227268">
                <a:tc>
                  <a:txBody>
                    <a:bodyPr/>
                    <a:lstStyle/>
                    <a:p>
                      <a:pPr algn="l" fontAlgn="ctr"/>
                      <a:r>
                        <a:rPr lang="en-US" sz="1200" u="none" strike="noStrike" dirty="0" err="1">
                          <a:effectLst/>
                          <a:latin typeface="Arial Mon" panose="020B0500000000000000" pitchFamily="34" charset="0"/>
                        </a:rPr>
                        <a:t>Ñàéõàíîâîî</a:t>
                      </a:r>
                      <a:endParaRPr lang="en-US" sz="1200" b="1" i="0" u="none" strike="noStrike" dirty="0">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48</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200" u="none" strike="noStrike" dirty="0">
                          <a:effectLst/>
                        </a:rPr>
                        <a:t>55</a:t>
                      </a:r>
                      <a:endParaRPr lang="en-US" sz="1200" b="1" i="0" u="none" strike="noStrike" dirty="0">
                        <a:solidFill>
                          <a:srgbClr val="000000"/>
                        </a:solidFill>
                        <a:effectLst/>
                        <a:latin typeface="Arial" panose="020B0604020202020204" pitchFamily="34" charset="0"/>
                      </a:endParaRPr>
                    </a:p>
                  </a:txBody>
                  <a:tcPr marL="9525" marR="9525" marT="9525" marB="0" anchor="ctr"/>
                </a:tc>
              </a:tr>
              <a:tr h="227268">
                <a:tc>
                  <a:txBody>
                    <a:bodyPr/>
                    <a:lstStyle/>
                    <a:p>
                      <a:pPr algn="l" fontAlgn="ctr"/>
                      <a:r>
                        <a:rPr lang="en-US" sz="1200" u="none" strike="noStrike" dirty="0" err="1">
                          <a:effectLst/>
                          <a:latin typeface="Arial Mon" panose="020B0500000000000000" pitchFamily="34" charset="0"/>
                        </a:rPr>
                        <a:t>Õóëä</a:t>
                      </a:r>
                      <a:endParaRPr lang="en-US" sz="1200" b="1" i="0" u="none" strike="noStrike" dirty="0">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63</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200" u="none" strike="noStrike" dirty="0">
                          <a:effectLst/>
                        </a:rPr>
                        <a:t>68</a:t>
                      </a:r>
                      <a:endParaRPr lang="en-US" sz="1200" b="1" i="0" u="none" strike="noStrike" dirty="0">
                        <a:solidFill>
                          <a:srgbClr val="000000"/>
                        </a:solidFill>
                        <a:effectLst/>
                        <a:latin typeface="Arial" panose="020B0604020202020204" pitchFamily="34" charset="0"/>
                      </a:endParaRPr>
                    </a:p>
                  </a:txBody>
                  <a:tcPr marL="9525" marR="9525" marT="9525" marB="0" anchor="ctr"/>
                </a:tc>
              </a:tr>
              <a:tr h="227268">
                <a:tc>
                  <a:txBody>
                    <a:bodyPr/>
                    <a:lstStyle/>
                    <a:p>
                      <a:pPr algn="l" fontAlgn="ctr"/>
                      <a:r>
                        <a:rPr lang="en-US" sz="1200" u="none" strike="noStrike" dirty="0" err="1">
                          <a:effectLst/>
                          <a:latin typeface="Arial Mon" panose="020B0500000000000000" pitchFamily="34" charset="0"/>
                        </a:rPr>
                        <a:t>Öàãààíäýëãýð</a:t>
                      </a:r>
                      <a:endParaRPr lang="en-US" sz="1200" b="1" i="0" u="none" strike="noStrike" dirty="0">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20</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200" u="none" strike="noStrike" dirty="0">
                          <a:effectLst/>
                        </a:rPr>
                        <a:t>28</a:t>
                      </a:r>
                      <a:endParaRPr lang="en-US" sz="1200" b="1" i="0" u="none" strike="noStrike" dirty="0">
                        <a:solidFill>
                          <a:srgbClr val="000000"/>
                        </a:solidFill>
                        <a:effectLst/>
                        <a:latin typeface="Arial" panose="020B0604020202020204" pitchFamily="34" charset="0"/>
                      </a:endParaRPr>
                    </a:p>
                  </a:txBody>
                  <a:tcPr marL="9525" marR="9525" marT="9525" marB="0" anchor="ctr"/>
                </a:tc>
              </a:tr>
              <a:tr h="227268">
                <a:tc>
                  <a:txBody>
                    <a:bodyPr/>
                    <a:lstStyle/>
                    <a:p>
                      <a:pPr algn="l" fontAlgn="ctr"/>
                      <a:r>
                        <a:rPr lang="en-US" sz="1200" u="none" strike="noStrike" dirty="0" err="1">
                          <a:effectLst/>
                          <a:latin typeface="Arial Mon" panose="020B0500000000000000" pitchFamily="34" charset="0"/>
                        </a:rPr>
                        <a:t>Ýðäýíýäàëàé</a:t>
                      </a:r>
                      <a:endParaRPr lang="en-US" sz="1200" b="1" i="0" u="none" strike="noStrike" dirty="0">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153</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200" u="none" strike="noStrike" dirty="0">
                          <a:effectLst/>
                        </a:rPr>
                        <a:t>143</a:t>
                      </a:r>
                      <a:endParaRPr lang="en-US" sz="1200" b="1" i="0" u="none" strike="noStrike" dirty="0">
                        <a:solidFill>
                          <a:srgbClr val="000000"/>
                        </a:solidFill>
                        <a:effectLst/>
                        <a:latin typeface="Arial" panose="020B0604020202020204" pitchFamily="34" charset="0"/>
                      </a:endParaRPr>
                    </a:p>
                  </a:txBody>
                  <a:tcPr marL="9525" marR="9525" marT="9525" marB="0" anchor="ctr"/>
                </a:tc>
              </a:tr>
              <a:tr h="227268">
                <a:tc>
                  <a:txBody>
                    <a:bodyPr/>
                    <a:lstStyle/>
                    <a:p>
                      <a:pPr algn="ctr" fontAlgn="b"/>
                      <a:r>
                        <a:rPr lang="mn-MN" sz="1200" u="none" strike="noStrike" dirty="0">
                          <a:effectLst/>
                        </a:rPr>
                        <a:t>Бүгд</a:t>
                      </a:r>
                      <a:endParaRPr lang="mn-MN"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1095</a:t>
                      </a:r>
                      <a:endParaRPr lang="en-US"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200" u="none" strike="noStrike" dirty="0">
                          <a:effectLst/>
                        </a:rPr>
                        <a:t>1107</a:t>
                      </a:r>
                      <a:endParaRPr lang="en-US" sz="12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pic>
        <p:nvPicPr>
          <p:cNvPr id="10" name="Shape 117"/>
          <p:cNvPicPr preferRelativeResize="0"/>
          <p:nvPr/>
        </p:nvPicPr>
        <p:blipFill rotWithShape="1">
          <a:blip r:embed="rId4" cstate="print">
            <a:alphaModFix/>
          </a:blip>
          <a:srcRect/>
          <a:stretch/>
        </p:blipFill>
        <p:spPr>
          <a:xfrm>
            <a:off x="1474573" y="4026243"/>
            <a:ext cx="1764145" cy="1663337"/>
          </a:xfrm>
          <a:prstGeom prst="rect">
            <a:avLst/>
          </a:prstGeom>
          <a:noFill/>
          <a:ln>
            <a:noFill/>
          </a:ln>
        </p:spPr>
      </p:pic>
      <p:sp>
        <p:nvSpPr>
          <p:cNvPr id="12" name="Shape 107"/>
          <p:cNvSpPr txBox="1"/>
          <p:nvPr/>
        </p:nvSpPr>
        <p:spPr>
          <a:xfrm>
            <a:off x="2899718" y="3748216"/>
            <a:ext cx="708455" cy="800179"/>
          </a:xfrm>
          <a:prstGeom prst="rect">
            <a:avLst/>
          </a:prstGeom>
          <a:noFill/>
          <a:ln>
            <a:noFill/>
          </a:ln>
        </p:spPr>
        <p:txBody>
          <a:bodyPr wrap="square" lIns="91425" tIns="45700" rIns="91425" bIns="45700" anchor="t" anchorCtr="0">
            <a:spAutoFit/>
          </a:bodyPr>
          <a:lstStyle/>
          <a:p>
            <a:pPr marL="0" marR="0" lvl="0" indent="0" algn="ctr" rtl="0">
              <a:spcBef>
                <a:spcPts val="0"/>
              </a:spcBef>
              <a:buSzPct val="25000"/>
              <a:buNone/>
            </a:pPr>
            <a:r>
              <a:rPr lang="mn-MN" sz="3200" b="0" i="0" u="none" strike="noStrike" cap="none" baseline="0" dirty="0">
                <a:solidFill>
                  <a:srgbClr val="0066CC"/>
                </a:solidFill>
                <a:latin typeface="Arial"/>
                <a:ea typeface="Arial"/>
                <a:cs typeface="Arial"/>
                <a:sym typeface="Arial"/>
              </a:rPr>
              <a:t> </a:t>
            </a:r>
            <a:r>
              <a:rPr lang="mn-MN" sz="1400" b="1" dirty="0" smtClean="0">
                <a:solidFill>
                  <a:srgbClr val="FF0000"/>
                </a:solidFill>
              </a:rPr>
              <a:t>548</a:t>
            </a:r>
          </a:p>
          <a:p>
            <a:pPr marL="0" marR="0" lvl="0" indent="0" algn="ctr" rtl="0">
              <a:spcBef>
                <a:spcPts val="0"/>
              </a:spcBef>
              <a:buSzPct val="25000"/>
              <a:buNone/>
            </a:pPr>
            <a:r>
              <a:rPr lang="mn-MN" sz="1400" b="0" i="0" u="none" strike="noStrike" cap="none" baseline="0" dirty="0" smtClean="0">
                <a:solidFill>
                  <a:srgbClr val="0066CC"/>
                </a:solidFill>
                <a:latin typeface="Arial"/>
                <a:ea typeface="Arial"/>
                <a:cs typeface="Arial"/>
                <a:sym typeface="Arial"/>
              </a:rPr>
              <a:t> </a:t>
            </a:r>
            <a:r>
              <a:rPr lang="mn-MN" sz="1400" b="0" i="0" u="none" strike="noStrike" cap="none" baseline="0" dirty="0">
                <a:solidFill>
                  <a:srgbClr val="0066CC"/>
                </a:solidFill>
                <a:latin typeface="Arial"/>
                <a:ea typeface="Arial"/>
                <a:cs typeface="Arial"/>
                <a:sym typeface="Arial"/>
              </a:rPr>
              <a:t>охин</a:t>
            </a:r>
          </a:p>
        </p:txBody>
      </p:sp>
      <p:sp>
        <p:nvSpPr>
          <p:cNvPr id="13" name="Shape 106"/>
          <p:cNvSpPr txBox="1"/>
          <p:nvPr/>
        </p:nvSpPr>
        <p:spPr>
          <a:xfrm>
            <a:off x="1421028" y="3625125"/>
            <a:ext cx="799069" cy="523180"/>
          </a:xfrm>
          <a:prstGeom prst="rect">
            <a:avLst/>
          </a:prstGeom>
          <a:noFill/>
          <a:ln>
            <a:noFill/>
          </a:ln>
        </p:spPr>
        <p:txBody>
          <a:bodyPr wrap="square" lIns="91425" tIns="45700" rIns="91425" bIns="45700" anchor="t" anchorCtr="0">
            <a:spAutoFit/>
          </a:bodyPr>
          <a:lstStyle/>
          <a:p>
            <a:pPr marL="0" marR="0" lvl="0" indent="0" algn="ctr" rtl="0">
              <a:spcBef>
                <a:spcPts val="0"/>
              </a:spcBef>
              <a:buSzPct val="25000"/>
              <a:buNone/>
            </a:pPr>
            <a:r>
              <a:rPr lang="mn-MN" sz="1400" b="1" dirty="0" smtClean="0">
                <a:solidFill>
                  <a:srgbClr val="FF0000"/>
                </a:solidFill>
              </a:rPr>
              <a:t>559</a:t>
            </a:r>
            <a:r>
              <a:rPr lang="mn-MN" sz="1400" b="1" i="0" u="none" strike="noStrike" cap="none" baseline="0" dirty="0" smtClean="0">
                <a:solidFill>
                  <a:srgbClr val="C00000"/>
                </a:solidFill>
                <a:latin typeface="Arial"/>
                <a:ea typeface="Arial"/>
                <a:cs typeface="Arial"/>
                <a:sym typeface="Arial"/>
              </a:rPr>
              <a:t>       </a:t>
            </a:r>
            <a:r>
              <a:rPr lang="mn-MN" sz="1400" b="0" i="0" u="none" strike="noStrike" cap="none" baseline="0" dirty="0">
                <a:solidFill>
                  <a:srgbClr val="0066CC"/>
                </a:solidFill>
                <a:latin typeface="Arial"/>
                <a:ea typeface="Arial"/>
                <a:cs typeface="Arial"/>
                <a:sym typeface="Arial"/>
              </a:rPr>
              <a:t>хүү</a:t>
            </a:r>
          </a:p>
        </p:txBody>
      </p:sp>
    </p:spTree>
    <p:extLst>
      <p:ext uri="{BB962C8B-B14F-4D97-AF65-F5344CB8AC3E}">
        <p14:creationId xmlns:p14="http://schemas.microsoft.com/office/powerpoint/2010/main" xmlns="" val="319481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Arial Mon" panose="020B0500000000000000" pitchFamily="34" charset="0"/>
              </a:rPr>
              <a:t>Д</a:t>
            </a:r>
            <a:r>
              <a:rPr lang="mn-MN" i="1" dirty="0">
                <a:solidFill>
                  <a:schemeClr val="tx1"/>
                </a:solidFill>
                <a:latin typeface="Arial Mon" panose="020B0500000000000000" pitchFamily="34" charset="0"/>
              </a:rPr>
              <a:t>ундговь аймгийн статистикийн хэлтэс</a:t>
            </a:r>
            <a:endParaRPr lang="en-US" i="1" dirty="0">
              <a:solidFill>
                <a:schemeClr val="tx1"/>
              </a:solidFill>
              <a:latin typeface="Arial Mon" panose="020B0500000000000000" pitchFamily="34" charset="0"/>
            </a:endParaRPr>
          </a:p>
        </p:txBody>
      </p:sp>
      <p:sp>
        <p:nvSpPr>
          <p:cNvPr id="6" name="Title 5"/>
          <p:cNvSpPr txBox="1">
            <a:spLocks/>
          </p:cNvSpPr>
          <p:nvPr/>
        </p:nvSpPr>
        <p:spPr>
          <a:xfrm>
            <a:off x="1436914" y="1058091"/>
            <a:ext cx="7078436" cy="50945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1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xmlns="" val="169311669"/>
              </p:ext>
            </p:extLst>
          </p:nvPr>
        </p:nvGraphicFramePr>
        <p:xfrm>
          <a:off x="4885039" y="1367481"/>
          <a:ext cx="3475190" cy="29985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2646115555"/>
              </p:ext>
            </p:extLst>
          </p:nvPr>
        </p:nvGraphicFramePr>
        <p:xfrm>
          <a:off x="1243913" y="1334531"/>
          <a:ext cx="3426940" cy="3371547"/>
        </p:xfrm>
        <a:graphic>
          <a:graphicData uri="http://schemas.openxmlformats.org/drawingml/2006/table">
            <a:tbl>
              <a:tblPr>
                <a:tableStyleId>{5C22544A-7EE6-4342-B048-85BDC9FD1C3A}</a:tableStyleId>
              </a:tblPr>
              <a:tblGrid>
                <a:gridCol w="646508"/>
                <a:gridCol w="767016"/>
                <a:gridCol w="934801"/>
                <a:gridCol w="1078615"/>
              </a:tblGrid>
              <a:tr h="359742">
                <a:tc gridSpan="4">
                  <a:txBody>
                    <a:bodyPr/>
                    <a:lstStyle/>
                    <a:p>
                      <a:pPr algn="ctr" fontAlgn="b"/>
                      <a:r>
                        <a:rPr lang="mn-MN" sz="1800" u="none" strike="noStrike" dirty="0">
                          <a:effectLst/>
                        </a:rPr>
                        <a:t>Нас баралт </a:t>
                      </a:r>
                      <a:endParaRPr lang="mn-MN" sz="1800" b="1" i="0" u="none" strike="noStrike" dirty="0">
                        <a:solidFill>
                          <a:srgbClr val="000000"/>
                        </a:solidFill>
                        <a:effectLst/>
                        <a:latin typeface="Arial Mon" panose="020B0500000000000000"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167340">
                <a:tc gridSpan="2">
                  <a:txBody>
                    <a:bodyPr/>
                    <a:lstStyle/>
                    <a:p>
                      <a:pPr algn="ctr" fontAlgn="ctr"/>
                      <a:r>
                        <a:rPr lang="mn-MN" sz="1100" u="none" strike="noStrike">
                          <a:effectLst/>
                        </a:rPr>
                        <a:t>Сумд</a:t>
                      </a:r>
                      <a:endParaRPr lang="mn-MN" sz="1100" b="1" i="0" u="none" strike="noStrike">
                        <a:solidFill>
                          <a:srgbClr val="000000"/>
                        </a:solidFill>
                        <a:effectLst/>
                        <a:latin typeface="Arial Mon" panose="020B0500000000000000" pitchFamily="34" charset="0"/>
                      </a:endParaRPr>
                    </a:p>
                  </a:txBody>
                  <a:tcPr marL="9525" marR="9525" marT="9525" marB="0" anchor="ctr"/>
                </a:tc>
                <a:tc hMerge="1">
                  <a:txBody>
                    <a:bodyPr/>
                    <a:lstStyle/>
                    <a:p>
                      <a:endParaRPr lang="en-US"/>
                    </a:p>
                  </a:txBody>
                  <a:tcPr/>
                </a:tc>
                <a:tc>
                  <a:txBody>
                    <a:bodyPr/>
                    <a:lstStyle/>
                    <a:p>
                      <a:pPr algn="l" fontAlgn="ctr"/>
                      <a:r>
                        <a:rPr lang="mn-MN" sz="1100" u="none" strike="noStrike">
                          <a:effectLst/>
                        </a:rPr>
                        <a:t>2015 онд</a:t>
                      </a:r>
                      <a:endParaRPr lang="mn-MN" sz="1100" b="1" i="0" u="none" strike="noStrike">
                        <a:solidFill>
                          <a:srgbClr val="000000"/>
                        </a:solidFill>
                        <a:effectLst/>
                        <a:latin typeface="Arial Mon" panose="020B0500000000000000" pitchFamily="34" charset="0"/>
                      </a:endParaRPr>
                    </a:p>
                  </a:txBody>
                  <a:tcPr marL="9525" marR="9525" marT="9525" marB="0" anchor="ctr"/>
                </a:tc>
                <a:tc>
                  <a:txBody>
                    <a:bodyPr/>
                    <a:lstStyle/>
                    <a:p>
                      <a:pPr algn="l" fontAlgn="ctr"/>
                      <a:r>
                        <a:rPr lang="mn-MN" sz="1100" u="none" strike="noStrike">
                          <a:effectLst/>
                        </a:rPr>
                        <a:t>2016 онд</a:t>
                      </a:r>
                      <a:endParaRPr lang="mn-MN" sz="1100" b="1" i="0" u="none" strike="noStrike">
                        <a:solidFill>
                          <a:srgbClr val="000000"/>
                        </a:solidFill>
                        <a:effectLst/>
                        <a:latin typeface="Arial Mon" panose="020B0500000000000000" pitchFamily="34" charset="0"/>
                      </a:endParaRPr>
                    </a:p>
                  </a:txBody>
                  <a:tcPr marL="9525" marR="9525" marT="9525" marB="0" anchor="ctr"/>
                </a:tc>
              </a:tr>
              <a:tr h="167340">
                <a:tc gridSpan="2">
                  <a:txBody>
                    <a:bodyPr/>
                    <a:lstStyle/>
                    <a:p>
                      <a:pPr algn="l" fontAlgn="b"/>
                      <a:r>
                        <a:rPr lang="en-US" sz="1100" u="none" strike="noStrike">
                          <a:effectLst/>
                          <a:latin typeface="Arial Mon" panose="020B0500000000000000" pitchFamily="34" charset="0"/>
                        </a:rPr>
                        <a:t>Ñàéíöàãààí</a:t>
                      </a:r>
                      <a:endParaRPr lang="en-US" sz="1100" b="1" i="1" u="none" strike="noStrike">
                        <a:solidFill>
                          <a:srgbClr val="000000"/>
                        </a:solidFill>
                        <a:effectLst/>
                        <a:latin typeface="Arial Mon" panose="020B0500000000000000" pitchFamily="34" charset="0"/>
                      </a:endParaRPr>
                    </a:p>
                  </a:txBody>
                  <a:tcPr marL="9525" marR="9525" marT="9525" marB="0" anchor="b"/>
                </a:tc>
                <a:tc hMerge="1">
                  <a:txBody>
                    <a:bodyPr/>
                    <a:lstStyle/>
                    <a:p>
                      <a:endParaRPr lang="en-US"/>
                    </a:p>
                  </a:txBody>
                  <a:tcPr/>
                </a:tc>
                <a:tc>
                  <a:txBody>
                    <a:bodyPr/>
                    <a:lstStyle/>
                    <a:p>
                      <a:pPr algn="ctr" fontAlgn="ctr"/>
                      <a:r>
                        <a:rPr lang="en-US" sz="1100" u="none" strike="noStrike">
                          <a:effectLst/>
                        </a:rPr>
                        <a:t>103</a:t>
                      </a:r>
                      <a:endParaRPr lang="en-US" sz="1100" b="1" i="1" u="none" strike="noStrike">
                        <a:solidFill>
                          <a:srgbClr val="000000"/>
                        </a:solidFill>
                        <a:effectLst/>
                        <a:latin typeface="Arial Mon" panose="020B0500000000000000" pitchFamily="34" charset="0"/>
                      </a:endParaRPr>
                    </a:p>
                  </a:txBody>
                  <a:tcPr marL="9525" marR="9525" marT="9525" marB="0" anchor="ctr"/>
                </a:tc>
                <a:tc>
                  <a:txBody>
                    <a:bodyPr/>
                    <a:lstStyle/>
                    <a:p>
                      <a:pPr algn="ctr" fontAlgn="ctr"/>
                      <a:r>
                        <a:rPr lang="en-US" sz="1100" u="none" strike="noStrike">
                          <a:effectLst/>
                        </a:rPr>
                        <a:t>90</a:t>
                      </a:r>
                      <a:endParaRPr lang="en-US" sz="1100" b="1" i="1" u="none" strike="noStrike">
                        <a:solidFill>
                          <a:srgbClr val="000000"/>
                        </a:solidFill>
                        <a:effectLst/>
                        <a:latin typeface="Arial Mon" panose="020B0500000000000000" pitchFamily="34" charset="0"/>
                      </a:endParaRPr>
                    </a:p>
                  </a:txBody>
                  <a:tcPr marL="9525" marR="9525" marT="9525" marB="0" anchor="ctr"/>
                </a:tc>
              </a:tr>
              <a:tr h="167340">
                <a:tc gridSpan="2">
                  <a:txBody>
                    <a:bodyPr/>
                    <a:lstStyle/>
                    <a:p>
                      <a:pPr algn="l" fontAlgn="b"/>
                      <a:r>
                        <a:rPr lang="en-US" sz="1100" u="none" strike="noStrike">
                          <a:effectLst/>
                          <a:latin typeface="Arial Mon" panose="020B0500000000000000" pitchFamily="34" charset="0"/>
                        </a:rPr>
                        <a:t>Àäààöàã</a:t>
                      </a:r>
                      <a:endParaRPr lang="en-US" sz="1100" b="1" i="1" u="none" strike="noStrike">
                        <a:solidFill>
                          <a:srgbClr val="000000"/>
                        </a:solidFill>
                        <a:effectLst/>
                        <a:latin typeface="Arial Mon" panose="020B0500000000000000" pitchFamily="34" charset="0"/>
                      </a:endParaRPr>
                    </a:p>
                  </a:txBody>
                  <a:tcPr marL="9525" marR="9525" marT="9525" marB="0" anchor="b"/>
                </a:tc>
                <a:tc hMerge="1">
                  <a:txBody>
                    <a:bodyPr/>
                    <a:lstStyle/>
                    <a:p>
                      <a:endParaRPr lang="en-US"/>
                    </a:p>
                  </a:txBody>
                  <a:tcPr/>
                </a:tc>
                <a:tc>
                  <a:txBody>
                    <a:bodyPr/>
                    <a:lstStyle/>
                    <a:p>
                      <a:pPr algn="ctr" fontAlgn="ctr"/>
                      <a:r>
                        <a:rPr lang="en-US" sz="1100" u="none" strike="noStrike">
                          <a:effectLst/>
                        </a:rPr>
                        <a:t>29</a:t>
                      </a:r>
                      <a:endParaRPr lang="en-US" sz="1100" b="1" i="1" u="none" strike="noStrike">
                        <a:solidFill>
                          <a:srgbClr val="000000"/>
                        </a:solidFill>
                        <a:effectLst/>
                        <a:latin typeface="Arial Mon" panose="020B0500000000000000" pitchFamily="34" charset="0"/>
                      </a:endParaRPr>
                    </a:p>
                  </a:txBody>
                  <a:tcPr marL="9525" marR="9525" marT="9525" marB="0" anchor="ctr"/>
                </a:tc>
                <a:tc>
                  <a:txBody>
                    <a:bodyPr/>
                    <a:lstStyle/>
                    <a:p>
                      <a:pPr algn="ctr" fontAlgn="ctr"/>
                      <a:r>
                        <a:rPr lang="en-US" sz="1100" u="none" strike="noStrike">
                          <a:effectLst/>
                        </a:rPr>
                        <a:t>20</a:t>
                      </a:r>
                      <a:endParaRPr lang="en-US" sz="1100" b="1" i="1" u="none" strike="noStrike">
                        <a:solidFill>
                          <a:srgbClr val="000000"/>
                        </a:solidFill>
                        <a:effectLst/>
                        <a:latin typeface="Arial Mon" panose="020B0500000000000000" pitchFamily="34" charset="0"/>
                      </a:endParaRPr>
                    </a:p>
                  </a:txBody>
                  <a:tcPr marL="9525" marR="9525" marT="9525" marB="0" anchor="ctr"/>
                </a:tc>
              </a:tr>
              <a:tr h="167340">
                <a:tc gridSpan="2">
                  <a:txBody>
                    <a:bodyPr/>
                    <a:lstStyle/>
                    <a:p>
                      <a:pPr algn="l" fontAlgn="b"/>
                      <a:r>
                        <a:rPr lang="en-US" sz="1100" u="none" strike="noStrike">
                          <a:effectLst/>
                          <a:latin typeface="Arial Mon" panose="020B0500000000000000" pitchFamily="34" charset="0"/>
                        </a:rPr>
                        <a:t>Áàÿíæàðãàëàí</a:t>
                      </a:r>
                      <a:endParaRPr lang="en-US" sz="1100" b="1" i="1" u="none" strike="noStrike">
                        <a:solidFill>
                          <a:srgbClr val="000000"/>
                        </a:solidFill>
                        <a:effectLst/>
                        <a:latin typeface="Arial Mon" panose="020B0500000000000000" pitchFamily="34" charset="0"/>
                      </a:endParaRPr>
                    </a:p>
                  </a:txBody>
                  <a:tcPr marL="9525" marR="9525" marT="9525" marB="0" anchor="b"/>
                </a:tc>
                <a:tc hMerge="1">
                  <a:txBody>
                    <a:bodyPr/>
                    <a:lstStyle/>
                    <a:p>
                      <a:endParaRPr lang="en-US"/>
                    </a:p>
                  </a:txBody>
                  <a:tcPr/>
                </a:tc>
                <a:tc>
                  <a:txBody>
                    <a:bodyPr/>
                    <a:lstStyle/>
                    <a:p>
                      <a:pPr algn="ctr" fontAlgn="ctr"/>
                      <a:r>
                        <a:rPr lang="en-US" sz="1100" u="none" strike="noStrike">
                          <a:effectLst/>
                        </a:rPr>
                        <a:t>7</a:t>
                      </a:r>
                      <a:endParaRPr lang="en-US" sz="1100" b="1" i="1" u="none" strike="noStrike">
                        <a:solidFill>
                          <a:srgbClr val="000000"/>
                        </a:solidFill>
                        <a:effectLst/>
                        <a:latin typeface="Arial Mon" panose="020B0500000000000000" pitchFamily="34" charset="0"/>
                      </a:endParaRPr>
                    </a:p>
                  </a:txBody>
                  <a:tcPr marL="9525" marR="9525" marT="9525" marB="0" anchor="ctr"/>
                </a:tc>
                <a:tc>
                  <a:txBody>
                    <a:bodyPr/>
                    <a:lstStyle/>
                    <a:p>
                      <a:pPr algn="ctr" fontAlgn="ctr"/>
                      <a:r>
                        <a:rPr lang="en-US" sz="1100" u="none" strike="noStrike">
                          <a:effectLst/>
                        </a:rPr>
                        <a:t>5</a:t>
                      </a:r>
                      <a:endParaRPr lang="en-US" sz="1100" b="1" i="1" u="none" strike="noStrike">
                        <a:solidFill>
                          <a:srgbClr val="000000"/>
                        </a:solidFill>
                        <a:effectLst/>
                        <a:latin typeface="Arial Mon" panose="020B0500000000000000" pitchFamily="34" charset="0"/>
                      </a:endParaRPr>
                    </a:p>
                  </a:txBody>
                  <a:tcPr marL="9525" marR="9525" marT="9525" marB="0" anchor="ctr"/>
                </a:tc>
              </a:tr>
              <a:tr h="167340">
                <a:tc gridSpan="2">
                  <a:txBody>
                    <a:bodyPr/>
                    <a:lstStyle/>
                    <a:p>
                      <a:pPr algn="l" fontAlgn="b"/>
                      <a:r>
                        <a:rPr lang="en-US" sz="1100" u="none" strike="noStrike">
                          <a:effectLst/>
                          <a:latin typeface="Arial Mon" panose="020B0500000000000000" pitchFamily="34" charset="0"/>
                        </a:rPr>
                        <a:t>Ãîâüóãòààë</a:t>
                      </a:r>
                      <a:endParaRPr lang="en-US" sz="1100" b="1" i="1" u="none" strike="noStrike">
                        <a:solidFill>
                          <a:srgbClr val="000000"/>
                        </a:solidFill>
                        <a:effectLst/>
                        <a:latin typeface="Arial Mon" panose="020B0500000000000000" pitchFamily="34" charset="0"/>
                      </a:endParaRPr>
                    </a:p>
                  </a:txBody>
                  <a:tcPr marL="9525" marR="9525" marT="9525" marB="0" anchor="b"/>
                </a:tc>
                <a:tc hMerge="1">
                  <a:txBody>
                    <a:bodyPr/>
                    <a:lstStyle/>
                    <a:p>
                      <a:endParaRPr lang="en-US"/>
                    </a:p>
                  </a:txBody>
                  <a:tcPr/>
                </a:tc>
                <a:tc>
                  <a:txBody>
                    <a:bodyPr/>
                    <a:lstStyle/>
                    <a:p>
                      <a:pPr algn="ctr" fontAlgn="ctr"/>
                      <a:r>
                        <a:rPr lang="en-US" sz="1100" u="none" strike="noStrike">
                          <a:effectLst/>
                        </a:rPr>
                        <a:t>16</a:t>
                      </a:r>
                      <a:endParaRPr lang="en-US" sz="1100" b="1" i="1" u="none" strike="noStrike">
                        <a:solidFill>
                          <a:srgbClr val="000000"/>
                        </a:solidFill>
                        <a:effectLst/>
                        <a:latin typeface="Arial Mon" panose="020B0500000000000000" pitchFamily="34" charset="0"/>
                      </a:endParaRPr>
                    </a:p>
                  </a:txBody>
                  <a:tcPr marL="9525" marR="9525" marT="9525" marB="0" anchor="ctr"/>
                </a:tc>
                <a:tc>
                  <a:txBody>
                    <a:bodyPr/>
                    <a:lstStyle/>
                    <a:p>
                      <a:pPr algn="ctr" fontAlgn="ctr"/>
                      <a:r>
                        <a:rPr lang="en-US" sz="1100" u="none" strike="noStrike">
                          <a:effectLst/>
                        </a:rPr>
                        <a:t>16</a:t>
                      </a:r>
                      <a:endParaRPr lang="en-US" sz="1100" b="1" i="1" u="none" strike="noStrike">
                        <a:solidFill>
                          <a:srgbClr val="000000"/>
                        </a:solidFill>
                        <a:effectLst/>
                        <a:latin typeface="Arial Mon" panose="020B0500000000000000" pitchFamily="34" charset="0"/>
                      </a:endParaRPr>
                    </a:p>
                  </a:txBody>
                  <a:tcPr marL="9525" marR="9525" marT="9525" marB="0" anchor="ctr"/>
                </a:tc>
              </a:tr>
              <a:tr h="167340">
                <a:tc gridSpan="2">
                  <a:txBody>
                    <a:bodyPr/>
                    <a:lstStyle/>
                    <a:p>
                      <a:pPr algn="l" fontAlgn="b"/>
                      <a:r>
                        <a:rPr lang="en-US" sz="1100" u="none" strike="noStrike">
                          <a:effectLst/>
                          <a:latin typeface="Arial Mon" panose="020B0500000000000000" pitchFamily="34" charset="0"/>
                        </a:rPr>
                        <a:t>Ãóðâàíñàéõàí</a:t>
                      </a:r>
                      <a:endParaRPr lang="en-US" sz="1100" b="1" i="1" u="none" strike="noStrike">
                        <a:solidFill>
                          <a:srgbClr val="000000"/>
                        </a:solidFill>
                        <a:effectLst/>
                        <a:latin typeface="Arial Mon" panose="020B0500000000000000" pitchFamily="34" charset="0"/>
                      </a:endParaRPr>
                    </a:p>
                  </a:txBody>
                  <a:tcPr marL="9525" marR="9525" marT="9525" marB="0" anchor="b"/>
                </a:tc>
                <a:tc hMerge="1">
                  <a:txBody>
                    <a:bodyPr/>
                    <a:lstStyle/>
                    <a:p>
                      <a:endParaRPr lang="en-US"/>
                    </a:p>
                  </a:txBody>
                  <a:tcPr/>
                </a:tc>
                <a:tc>
                  <a:txBody>
                    <a:bodyPr/>
                    <a:lstStyle/>
                    <a:p>
                      <a:pPr algn="ctr" fontAlgn="ctr"/>
                      <a:r>
                        <a:rPr lang="en-US" sz="1100" u="none" strike="noStrike">
                          <a:effectLst/>
                        </a:rPr>
                        <a:t>18</a:t>
                      </a:r>
                      <a:endParaRPr lang="en-US" sz="1100" b="1" i="1" u="none" strike="noStrike">
                        <a:solidFill>
                          <a:srgbClr val="000000"/>
                        </a:solidFill>
                        <a:effectLst/>
                        <a:latin typeface="Arial Mon" panose="020B0500000000000000" pitchFamily="34" charset="0"/>
                      </a:endParaRPr>
                    </a:p>
                  </a:txBody>
                  <a:tcPr marL="9525" marR="9525" marT="9525" marB="0" anchor="ctr"/>
                </a:tc>
                <a:tc>
                  <a:txBody>
                    <a:bodyPr/>
                    <a:lstStyle/>
                    <a:p>
                      <a:pPr algn="ctr" fontAlgn="ctr"/>
                      <a:r>
                        <a:rPr lang="en-US" sz="1100" u="none" strike="noStrike">
                          <a:effectLst/>
                        </a:rPr>
                        <a:t>9</a:t>
                      </a:r>
                      <a:endParaRPr lang="en-US" sz="1100" b="1" i="1" u="none" strike="noStrike">
                        <a:solidFill>
                          <a:srgbClr val="000000"/>
                        </a:solidFill>
                        <a:effectLst/>
                        <a:latin typeface="Arial Mon" panose="020B0500000000000000" pitchFamily="34" charset="0"/>
                      </a:endParaRPr>
                    </a:p>
                  </a:txBody>
                  <a:tcPr marL="9525" marR="9525" marT="9525" marB="0" anchor="ctr"/>
                </a:tc>
              </a:tr>
              <a:tr h="167340">
                <a:tc gridSpan="2">
                  <a:txBody>
                    <a:bodyPr/>
                    <a:lstStyle/>
                    <a:p>
                      <a:pPr algn="l" fontAlgn="b"/>
                      <a:r>
                        <a:rPr lang="en-US" sz="1100" u="none" strike="noStrike">
                          <a:effectLst/>
                          <a:latin typeface="Arial Mon" panose="020B0500000000000000" pitchFamily="34" charset="0"/>
                        </a:rPr>
                        <a:t>Äýëãýðõàíãàé</a:t>
                      </a:r>
                      <a:endParaRPr lang="en-US" sz="1100" b="1" i="1" u="none" strike="noStrike">
                        <a:solidFill>
                          <a:srgbClr val="000000"/>
                        </a:solidFill>
                        <a:effectLst/>
                        <a:latin typeface="Arial Mon" panose="020B0500000000000000" pitchFamily="34" charset="0"/>
                      </a:endParaRPr>
                    </a:p>
                  </a:txBody>
                  <a:tcPr marL="9525" marR="9525" marT="9525" marB="0" anchor="b"/>
                </a:tc>
                <a:tc hMerge="1">
                  <a:txBody>
                    <a:bodyPr/>
                    <a:lstStyle/>
                    <a:p>
                      <a:endParaRPr lang="en-US"/>
                    </a:p>
                  </a:txBody>
                  <a:tcPr/>
                </a:tc>
                <a:tc>
                  <a:txBody>
                    <a:bodyPr/>
                    <a:lstStyle/>
                    <a:p>
                      <a:pPr algn="ctr" fontAlgn="ctr"/>
                      <a:r>
                        <a:rPr lang="en-US" sz="1100" u="none" strike="noStrike">
                          <a:effectLst/>
                        </a:rPr>
                        <a:t>15</a:t>
                      </a:r>
                      <a:endParaRPr lang="en-US" sz="1100" b="1" i="1" u="none" strike="noStrike">
                        <a:solidFill>
                          <a:srgbClr val="000000"/>
                        </a:solidFill>
                        <a:effectLst/>
                        <a:latin typeface="Arial Mon" panose="020B0500000000000000" pitchFamily="34" charset="0"/>
                      </a:endParaRPr>
                    </a:p>
                  </a:txBody>
                  <a:tcPr marL="9525" marR="9525" marT="9525" marB="0" anchor="ctr"/>
                </a:tc>
                <a:tc>
                  <a:txBody>
                    <a:bodyPr/>
                    <a:lstStyle/>
                    <a:p>
                      <a:pPr algn="ctr" fontAlgn="ctr"/>
                      <a:r>
                        <a:rPr lang="en-US" sz="1100" u="none" strike="noStrike">
                          <a:effectLst/>
                        </a:rPr>
                        <a:t>19</a:t>
                      </a:r>
                      <a:endParaRPr lang="en-US" sz="1100" b="1" i="1" u="none" strike="noStrike">
                        <a:solidFill>
                          <a:srgbClr val="000000"/>
                        </a:solidFill>
                        <a:effectLst/>
                        <a:latin typeface="Arial Mon" panose="020B0500000000000000" pitchFamily="34" charset="0"/>
                      </a:endParaRPr>
                    </a:p>
                  </a:txBody>
                  <a:tcPr marL="9525" marR="9525" marT="9525" marB="0" anchor="ctr"/>
                </a:tc>
              </a:tr>
              <a:tr h="167340">
                <a:tc gridSpan="2">
                  <a:txBody>
                    <a:bodyPr/>
                    <a:lstStyle/>
                    <a:p>
                      <a:pPr algn="l" fontAlgn="b"/>
                      <a:r>
                        <a:rPr lang="en-US" sz="1100" u="none" strike="noStrike">
                          <a:effectLst/>
                          <a:latin typeface="Arial Mon" panose="020B0500000000000000" pitchFamily="34" charset="0"/>
                        </a:rPr>
                        <a:t>Äýëãýðöîãò</a:t>
                      </a:r>
                      <a:endParaRPr lang="en-US" sz="1100" b="1" i="1" u="none" strike="noStrike">
                        <a:solidFill>
                          <a:srgbClr val="000000"/>
                        </a:solidFill>
                        <a:effectLst/>
                        <a:latin typeface="Arial Mon" panose="020B0500000000000000" pitchFamily="34" charset="0"/>
                      </a:endParaRPr>
                    </a:p>
                  </a:txBody>
                  <a:tcPr marL="9525" marR="9525" marT="9525" marB="0" anchor="b"/>
                </a:tc>
                <a:tc hMerge="1">
                  <a:txBody>
                    <a:bodyPr/>
                    <a:lstStyle/>
                    <a:p>
                      <a:endParaRPr lang="en-US"/>
                    </a:p>
                  </a:txBody>
                  <a:tcPr/>
                </a:tc>
                <a:tc>
                  <a:txBody>
                    <a:bodyPr/>
                    <a:lstStyle/>
                    <a:p>
                      <a:pPr algn="ctr" fontAlgn="ctr"/>
                      <a:r>
                        <a:rPr lang="en-US" sz="1100" u="none" strike="noStrike">
                          <a:effectLst/>
                        </a:rPr>
                        <a:t>13</a:t>
                      </a:r>
                      <a:endParaRPr lang="en-US" sz="1100" b="1" i="1" u="none" strike="noStrike">
                        <a:solidFill>
                          <a:srgbClr val="000000"/>
                        </a:solidFill>
                        <a:effectLst/>
                        <a:latin typeface="Arial Mon" panose="020B0500000000000000" pitchFamily="34" charset="0"/>
                      </a:endParaRPr>
                    </a:p>
                  </a:txBody>
                  <a:tcPr marL="9525" marR="9525" marT="9525" marB="0" anchor="ctr"/>
                </a:tc>
                <a:tc>
                  <a:txBody>
                    <a:bodyPr/>
                    <a:lstStyle/>
                    <a:p>
                      <a:pPr algn="ctr" fontAlgn="ctr"/>
                      <a:r>
                        <a:rPr lang="en-US" sz="1100" u="none" strike="noStrike">
                          <a:effectLst/>
                        </a:rPr>
                        <a:t>11</a:t>
                      </a:r>
                      <a:endParaRPr lang="en-US" sz="1100" b="1" i="1" u="none" strike="noStrike">
                        <a:solidFill>
                          <a:srgbClr val="000000"/>
                        </a:solidFill>
                        <a:effectLst/>
                        <a:latin typeface="Arial Mon" panose="020B0500000000000000" pitchFamily="34" charset="0"/>
                      </a:endParaRPr>
                    </a:p>
                  </a:txBody>
                  <a:tcPr marL="9525" marR="9525" marT="9525" marB="0" anchor="ctr"/>
                </a:tc>
              </a:tr>
              <a:tr h="167340">
                <a:tc>
                  <a:txBody>
                    <a:bodyPr/>
                    <a:lstStyle/>
                    <a:p>
                      <a:pPr algn="l" fontAlgn="b"/>
                      <a:r>
                        <a:rPr lang="en-US" sz="1100" u="none" strike="noStrike">
                          <a:effectLst/>
                          <a:latin typeface="Arial Mon" panose="020B0500000000000000" pitchFamily="34" charset="0"/>
                        </a:rPr>
                        <a:t>Äýðýí</a:t>
                      </a:r>
                      <a:endParaRPr lang="en-US" sz="1100" b="1" i="1" u="none" strike="noStrike">
                        <a:solidFill>
                          <a:srgbClr val="000000"/>
                        </a:solidFill>
                        <a:effectLst/>
                        <a:latin typeface="Arial Mon" panose="020B0500000000000000" pitchFamily="34" charset="0"/>
                      </a:endParaRPr>
                    </a:p>
                  </a:txBody>
                  <a:tcPr marL="9525" marR="9525" marT="9525" marB="0" anchor="b"/>
                </a:tc>
                <a:tc>
                  <a:txBody>
                    <a:bodyPr/>
                    <a:lstStyle/>
                    <a:p>
                      <a:pPr algn="l" fontAlgn="b"/>
                      <a:endParaRPr lang="en-US" sz="1100" b="1" i="1" u="none" strike="noStrike">
                        <a:solidFill>
                          <a:srgbClr val="000000"/>
                        </a:solidFill>
                        <a:effectLst/>
                        <a:latin typeface="Arial Mon" panose="020B0500000000000000" pitchFamily="34" charset="0"/>
                      </a:endParaRPr>
                    </a:p>
                  </a:txBody>
                  <a:tcPr marL="9525" marR="9525" marT="9525" marB="0" anchor="b"/>
                </a:tc>
                <a:tc>
                  <a:txBody>
                    <a:bodyPr/>
                    <a:lstStyle/>
                    <a:p>
                      <a:pPr algn="ctr" fontAlgn="ctr"/>
                      <a:r>
                        <a:rPr lang="en-US" sz="1100" u="none" strike="noStrike">
                          <a:effectLst/>
                        </a:rPr>
                        <a:t>9</a:t>
                      </a:r>
                      <a:endParaRPr lang="en-US" sz="1100" b="1" i="1" u="none" strike="noStrike">
                        <a:solidFill>
                          <a:srgbClr val="000000"/>
                        </a:solidFill>
                        <a:effectLst/>
                        <a:latin typeface="Arial Mon" panose="020B0500000000000000" pitchFamily="34" charset="0"/>
                      </a:endParaRPr>
                    </a:p>
                  </a:txBody>
                  <a:tcPr marL="9525" marR="9525" marT="9525" marB="0" anchor="ctr"/>
                </a:tc>
                <a:tc>
                  <a:txBody>
                    <a:bodyPr/>
                    <a:lstStyle/>
                    <a:p>
                      <a:pPr algn="ctr" fontAlgn="ctr"/>
                      <a:r>
                        <a:rPr lang="en-US" sz="1100" u="none" strike="noStrike">
                          <a:effectLst/>
                        </a:rPr>
                        <a:t>17</a:t>
                      </a:r>
                      <a:endParaRPr lang="en-US" sz="1100" b="1" i="1" u="none" strike="noStrike">
                        <a:solidFill>
                          <a:srgbClr val="000000"/>
                        </a:solidFill>
                        <a:effectLst/>
                        <a:latin typeface="Arial Mon" panose="020B0500000000000000" pitchFamily="34" charset="0"/>
                      </a:endParaRPr>
                    </a:p>
                  </a:txBody>
                  <a:tcPr marL="9525" marR="9525" marT="9525" marB="0" anchor="ctr"/>
                </a:tc>
              </a:tr>
              <a:tr h="167340">
                <a:tc>
                  <a:txBody>
                    <a:bodyPr/>
                    <a:lstStyle/>
                    <a:p>
                      <a:pPr algn="l" fontAlgn="b"/>
                      <a:r>
                        <a:rPr lang="en-US" sz="1100" u="none" strike="noStrike">
                          <a:effectLst/>
                          <a:latin typeface="Arial Mon" panose="020B0500000000000000" pitchFamily="34" charset="0"/>
                        </a:rPr>
                        <a:t>Ëóóñ</a:t>
                      </a:r>
                      <a:endParaRPr lang="en-US" sz="1100" b="1" i="1" u="none" strike="noStrike">
                        <a:solidFill>
                          <a:srgbClr val="000000"/>
                        </a:solidFill>
                        <a:effectLst/>
                        <a:latin typeface="Arial Mon" panose="020B0500000000000000" pitchFamily="34" charset="0"/>
                      </a:endParaRPr>
                    </a:p>
                  </a:txBody>
                  <a:tcPr marL="9525" marR="9525" marT="9525" marB="0" anchor="b"/>
                </a:tc>
                <a:tc>
                  <a:txBody>
                    <a:bodyPr/>
                    <a:lstStyle/>
                    <a:p>
                      <a:pPr algn="l" fontAlgn="b"/>
                      <a:endParaRPr lang="en-US" sz="1100" b="1" i="1" u="none" strike="noStrike">
                        <a:solidFill>
                          <a:srgbClr val="000000"/>
                        </a:solidFill>
                        <a:effectLst/>
                        <a:latin typeface="Arial Mon" panose="020B0500000000000000" pitchFamily="34" charset="0"/>
                      </a:endParaRPr>
                    </a:p>
                  </a:txBody>
                  <a:tcPr marL="9525" marR="9525" marT="9525" marB="0" anchor="b"/>
                </a:tc>
                <a:tc>
                  <a:txBody>
                    <a:bodyPr/>
                    <a:lstStyle/>
                    <a:p>
                      <a:pPr algn="ctr" fontAlgn="ctr"/>
                      <a:r>
                        <a:rPr lang="en-US" sz="1100" u="none" strike="noStrike">
                          <a:effectLst/>
                        </a:rPr>
                        <a:t>18</a:t>
                      </a:r>
                      <a:endParaRPr lang="en-US" sz="1100" b="1" i="1" u="none" strike="noStrike">
                        <a:solidFill>
                          <a:srgbClr val="000000"/>
                        </a:solidFill>
                        <a:effectLst/>
                        <a:latin typeface="Arial Mon" panose="020B0500000000000000" pitchFamily="34" charset="0"/>
                      </a:endParaRPr>
                    </a:p>
                  </a:txBody>
                  <a:tcPr marL="9525" marR="9525" marT="9525" marB="0" anchor="ctr"/>
                </a:tc>
                <a:tc>
                  <a:txBody>
                    <a:bodyPr/>
                    <a:lstStyle/>
                    <a:p>
                      <a:pPr algn="ctr" fontAlgn="ctr"/>
                      <a:r>
                        <a:rPr lang="en-US" sz="1100" u="none" strike="noStrike">
                          <a:effectLst/>
                        </a:rPr>
                        <a:t>11</a:t>
                      </a:r>
                      <a:endParaRPr lang="en-US" sz="1100" b="1" i="1" u="none" strike="noStrike">
                        <a:solidFill>
                          <a:srgbClr val="000000"/>
                        </a:solidFill>
                        <a:effectLst/>
                        <a:latin typeface="Arial Mon" panose="020B0500000000000000" pitchFamily="34" charset="0"/>
                      </a:endParaRPr>
                    </a:p>
                  </a:txBody>
                  <a:tcPr marL="9525" marR="9525" marT="9525" marB="0" anchor="ctr"/>
                </a:tc>
              </a:tr>
              <a:tr h="167340">
                <a:tc gridSpan="2">
                  <a:txBody>
                    <a:bodyPr/>
                    <a:lstStyle/>
                    <a:p>
                      <a:pPr algn="l" fontAlgn="b"/>
                      <a:r>
                        <a:rPr lang="en-US" sz="1100" u="none" strike="noStrike" dirty="0">
                          <a:effectLst/>
                          <a:latin typeface="Arial Mon" panose="020B0500000000000000" pitchFamily="34" charset="0"/>
                        </a:rPr>
                        <a:t>ª</a:t>
                      </a:r>
                      <a:r>
                        <a:rPr lang="en-US" sz="1100" u="none" strike="noStrike" dirty="0" err="1">
                          <a:effectLst/>
                          <a:latin typeface="Arial Mon" panose="020B0500000000000000" pitchFamily="34" charset="0"/>
                        </a:rPr>
                        <a:t>ëçèéò</a:t>
                      </a:r>
                      <a:endParaRPr lang="en-US" sz="1100" b="1" i="1" u="none" strike="noStrike" dirty="0">
                        <a:solidFill>
                          <a:srgbClr val="000000"/>
                        </a:solidFill>
                        <a:effectLst/>
                        <a:latin typeface="Arial Mon" panose="020B0500000000000000" pitchFamily="34" charset="0"/>
                      </a:endParaRPr>
                    </a:p>
                  </a:txBody>
                  <a:tcPr marL="9525" marR="9525" marT="9525" marB="0" anchor="b"/>
                </a:tc>
                <a:tc hMerge="1">
                  <a:txBody>
                    <a:bodyPr/>
                    <a:lstStyle/>
                    <a:p>
                      <a:endParaRPr lang="en-US"/>
                    </a:p>
                  </a:txBody>
                  <a:tcPr/>
                </a:tc>
                <a:tc>
                  <a:txBody>
                    <a:bodyPr/>
                    <a:lstStyle/>
                    <a:p>
                      <a:pPr algn="ctr" fontAlgn="ctr"/>
                      <a:r>
                        <a:rPr lang="en-US" sz="1100" u="none" strike="noStrike">
                          <a:effectLst/>
                        </a:rPr>
                        <a:t>9</a:t>
                      </a:r>
                      <a:endParaRPr lang="en-US" sz="1100" b="1" i="1" u="none" strike="noStrike">
                        <a:solidFill>
                          <a:srgbClr val="000000"/>
                        </a:solidFill>
                        <a:effectLst/>
                        <a:latin typeface="Arial Mon" panose="020B0500000000000000" pitchFamily="34" charset="0"/>
                      </a:endParaRPr>
                    </a:p>
                  </a:txBody>
                  <a:tcPr marL="9525" marR="9525" marT="9525" marB="0" anchor="ctr"/>
                </a:tc>
                <a:tc>
                  <a:txBody>
                    <a:bodyPr/>
                    <a:lstStyle/>
                    <a:p>
                      <a:pPr algn="ctr" fontAlgn="ctr"/>
                      <a:r>
                        <a:rPr lang="en-US" sz="1100" u="none" strike="noStrike">
                          <a:effectLst/>
                        </a:rPr>
                        <a:t>17</a:t>
                      </a:r>
                      <a:endParaRPr lang="en-US" sz="1100" b="1" i="1" u="none" strike="noStrike">
                        <a:solidFill>
                          <a:srgbClr val="000000"/>
                        </a:solidFill>
                        <a:effectLst/>
                        <a:latin typeface="Arial Mon" panose="020B0500000000000000" pitchFamily="34" charset="0"/>
                      </a:endParaRPr>
                    </a:p>
                  </a:txBody>
                  <a:tcPr marL="9525" marR="9525" marT="9525" marB="0" anchor="ctr"/>
                </a:tc>
              </a:tr>
              <a:tr h="167340">
                <a:tc gridSpan="2">
                  <a:txBody>
                    <a:bodyPr/>
                    <a:lstStyle/>
                    <a:p>
                      <a:pPr algn="l" fontAlgn="b"/>
                      <a:r>
                        <a:rPr lang="en-US" sz="1100" u="none" strike="noStrike">
                          <a:effectLst/>
                          <a:latin typeface="Arial Mon" panose="020B0500000000000000" pitchFamily="34" charset="0"/>
                        </a:rPr>
                        <a:t>ªíäºðøèë</a:t>
                      </a:r>
                      <a:endParaRPr lang="en-US" sz="1100" b="1" i="1" u="none" strike="noStrike">
                        <a:solidFill>
                          <a:srgbClr val="000000"/>
                        </a:solidFill>
                        <a:effectLst/>
                        <a:latin typeface="Arial Mon" panose="020B0500000000000000" pitchFamily="34" charset="0"/>
                      </a:endParaRPr>
                    </a:p>
                  </a:txBody>
                  <a:tcPr marL="9525" marR="9525" marT="9525" marB="0" anchor="b"/>
                </a:tc>
                <a:tc hMerge="1">
                  <a:txBody>
                    <a:bodyPr/>
                    <a:lstStyle/>
                    <a:p>
                      <a:endParaRPr lang="en-US"/>
                    </a:p>
                  </a:txBody>
                  <a:tcPr/>
                </a:tc>
                <a:tc>
                  <a:txBody>
                    <a:bodyPr/>
                    <a:lstStyle/>
                    <a:p>
                      <a:pPr algn="ctr" fontAlgn="ctr"/>
                      <a:r>
                        <a:rPr lang="en-US" sz="1100" u="none" strike="noStrike" dirty="0">
                          <a:effectLst/>
                        </a:rPr>
                        <a:t>7</a:t>
                      </a:r>
                      <a:endParaRPr lang="en-US" sz="1100" b="1" i="1" u="none" strike="noStrike" dirty="0">
                        <a:solidFill>
                          <a:srgbClr val="000000"/>
                        </a:solidFill>
                        <a:effectLst/>
                        <a:latin typeface="Arial Mon" panose="020B0500000000000000" pitchFamily="34" charset="0"/>
                      </a:endParaRPr>
                    </a:p>
                  </a:txBody>
                  <a:tcPr marL="9525" marR="9525" marT="9525" marB="0" anchor="ctr"/>
                </a:tc>
                <a:tc>
                  <a:txBody>
                    <a:bodyPr/>
                    <a:lstStyle/>
                    <a:p>
                      <a:pPr algn="ctr" fontAlgn="ctr"/>
                      <a:r>
                        <a:rPr lang="en-US" sz="1100" u="none" strike="noStrike">
                          <a:effectLst/>
                        </a:rPr>
                        <a:t>12</a:t>
                      </a:r>
                      <a:endParaRPr lang="en-US" sz="1100" b="1" i="1" u="none" strike="noStrike">
                        <a:solidFill>
                          <a:srgbClr val="000000"/>
                        </a:solidFill>
                        <a:effectLst/>
                        <a:latin typeface="Arial Mon" panose="020B0500000000000000" pitchFamily="34" charset="0"/>
                      </a:endParaRPr>
                    </a:p>
                  </a:txBody>
                  <a:tcPr marL="9525" marR="9525" marT="9525" marB="0" anchor="ctr"/>
                </a:tc>
              </a:tr>
              <a:tr h="167340">
                <a:tc gridSpan="2">
                  <a:txBody>
                    <a:bodyPr/>
                    <a:lstStyle/>
                    <a:p>
                      <a:pPr algn="l" fontAlgn="b"/>
                      <a:r>
                        <a:rPr lang="en-US" sz="1100" u="none" strike="noStrike">
                          <a:effectLst/>
                          <a:latin typeface="Arial Mon" panose="020B0500000000000000" pitchFamily="34" charset="0"/>
                        </a:rPr>
                        <a:t>Ñàéõàíîâîî</a:t>
                      </a:r>
                      <a:endParaRPr lang="en-US" sz="1100" b="1" i="1" u="none" strike="noStrike">
                        <a:solidFill>
                          <a:srgbClr val="000000"/>
                        </a:solidFill>
                        <a:effectLst/>
                        <a:latin typeface="Arial Mon" panose="020B0500000000000000" pitchFamily="34" charset="0"/>
                      </a:endParaRPr>
                    </a:p>
                  </a:txBody>
                  <a:tcPr marL="9525" marR="9525" marT="9525" marB="0" anchor="b"/>
                </a:tc>
                <a:tc hMerge="1">
                  <a:txBody>
                    <a:bodyPr/>
                    <a:lstStyle/>
                    <a:p>
                      <a:endParaRPr lang="en-US"/>
                    </a:p>
                  </a:txBody>
                  <a:tcPr/>
                </a:tc>
                <a:tc>
                  <a:txBody>
                    <a:bodyPr/>
                    <a:lstStyle/>
                    <a:p>
                      <a:pPr algn="ctr" fontAlgn="ctr"/>
                      <a:r>
                        <a:rPr lang="en-US" sz="1100" u="none" strike="noStrike">
                          <a:effectLst/>
                        </a:rPr>
                        <a:t>15</a:t>
                      </a:r>
                      <a:endParaRPr lang="en-US" sz="1100" b="1" i="1" u="none" strike="noStrike">
                        <a:solidFill>
                          <a:srgbClr val="000000"/>
                        </a:solidFill>
                        <a:effectLst/>
                        <a:latin typeface="Arial Mon" panose="020B0500000000000000" pitchFamily="34" charset="0"/>
                      </a:endParaRPr>
                    </a:p>
                  </a:txBody>
                  <a:tcPr marL="9525" marR="9525" marT="9525" marB="0" anchor="ctr"/>
                </a:tc>
                <a:tc>
                  <a:txBody>
                    <a:bodyPr/>
                    <a:lstStyle/>
                    <a:p>
                      <a:pPr algn="ctr" fontAlgn="ctr"/>
                      <a:r>
                        <a:rPr lang="en-US" sz="1100" u="none" strike="noStrike">
                          <a:effectLst/>
                        </a:rPr>
                        <a:t>11</a:t>
                      </a:r>
                      <a:endParaRPr lang="en-US" sz="1100" b="1" i="1" u="none" strike="noStrike">
                        <a:solidFill>
                          <a:srgbClr val="000000"/>
                        </a:solidFill>
                        <a:effectLst/>
                        <a:latin typeface="Arial Mon" panose="020B0500000000000000" pitchFamily="34" charset="0"/>
                      </a:endParaRPr>
                    </a:p>
                  </a:txBody>
                  <a:tcPr marL="9525" marR="9525" marT="9525" marB="0" anchor="ctr"/>
                </a:tc>
              </a:tr>
              <a:tr h="167340">
                <a:tc>
                  <a:txBody>
                    <a:bodyPr/>
                    <a:lstStyle/>
                    <a:p>
                      <a:pPr algn="l" fontAlgn="b"/>
                      <a:r>
                        <a:rPr lang="en-US" sz="1100" u="none" strike="noStrike">
                          <a:effectLst/>
                          <a:latin typeface="Arial Mon" panose="020B0500000000000000" pitchFamily="34" charset="0"/>
                        </a:rPr>
                        <a:t>Õóëä</a:t>
                      </a:r>
                      <a:endParaRPr lang="en-US" sz="1100" b="1" i="1" u="none" strike="noStrike">
                        <a:solidFill>
                          <a:srgbClr val="000000"/>
                        </a:solidFill>
                        <a:effectLst/>
                        <a:latin typeface="Arial Mon" panose="020B0500000000000000" pitchFamily="34" charset="0"/>
                      </a:endParaRPr>
                    </a:p>
                  </a:txBody>
                  <a:tcPr marL="9525" marR="9525" marT="9525" marB="0" anchor="b"/>
                </a:tc>
                <a:tc>
                  <a:txBody>
                    <a:bodyPr/>
                    <a:lstStyle/>
                    <a:p>
                      <a:pPr algn="l" fontAlgn="b"/>
                      <a:endParaRPr lang="en-US" sz="1100" b="1" i="1" u="none" strike="noStrike">
                        <a:solidFill>
                          <a:srgbClr val="000000"/>
                        </a:solidFill>
                        <a:effectLst/>
                        <a:latin typeface="Arial Mon" panose="020B0500000000000000" pitchFamily="34" charset="0"/>
                      </a:endParaRPr>
                    </a:p>
                  </a:txBody>
                  <a:tcPr marL="9525" marR="9525" marT="9525" marB="0" anchor="b"/>
                </a:tc>
                <a:tc>
                  <a:txBody>
                    <a:bodyPr/>
                    <a:lstStyle/>
                    <a:p>
                      <a:pPr algn="ctr" fontAlgn="ctr"/>
                      <a:r>
                        <a:rPr lang="en-US" sz="1100" u="none" strike="noStrike" dirty="0">
                          <a:effectLst/>
                        </a:rPr>
                        <a:t>11</a:t>
                      </a:r>
                      <a:endParaRPr lang="en-US" sz="1100" b="1" i="1" u="none" strike="noStrike" dirty="0">
                        <a:solidFill>
                          <a:srgbClr val="000000"/>
                        </a:solidFill>
                        <a:effectLst/>
                        <a:latin typeface="Arial Mon" panose="020B0500000000000000" pitchFamily="34" charset="0"/>
                      </a:endParaRPr>
                    </a:p>
                  </a:txBody>
                  <a:tcPr marL="9525" marR="9525" marT="9525" marB="0" anchor="ctr"/>
                </a:tc>
                <a:tc>
                  <a:txBody>
                    <a:bodyPr/>
                    <a:lstStyle/>
                    <a:p>
                      <a:pPr algn="ctr" fontAlgn="ctr"/>
                      <a:r>
                        <a:rPr lang="en-US" sz="1100" u="none" strike="noStrike">
                          <a:effectLst/>
                        </a:rPr>
                        <a:t>14</a:t>
                      </a:r>
                      <a:endParaRPr lang="en-US" sz="1100" b="1" i="1" u="none" strike="noStrike">
                        <a:solidFill>
                          <a:srgbClr val="000000"/>
                        </a:solidFill>
                        <a:effectLst/>
                        <a:latin typeface="Arial Mon" panose="020B0500000000000000" pitchFamily="34" charset="0"/>
                      </a:endParaRPr>
                    </a:p>
                  </a:txBody>
                  <a:tcPr marL="9525" marR="9525" marT="9525" marB="0" anchor="ctr"/>
                </a:tc>
              </a:tr>
              <a:tr h="167340">
                <a:tc gridSpan="2">
                  <a:txBody>
                    <a:bodyPr/>
                    <a:lstStyle/>
                    <a:p>
                      <a:pPr algn="l" fontAlgn="b"/>
                      <a:r>
                        <a:rPr lang="en-US" sz="1100" u="none" strike="noStrike">
                          <a:effectLst/>
                          <a:latin typeface="Arial Mon" panose="020B0500000000000000" pitchFamily="34" charset="0"/>
                        </a:rPr>
                        <a:t>Öàãààíäýëãýð</a:t>
                      </a:r>
                      <a:endParaRPr lang="en-US" sz="1100" b="1" i="1" u="none" strike="noStrike">
                        <a:solidFill>
                          <a:srgbClr val="000000"/>
                        </a:solidFill>
                        <a:effectLst/>
                        <a:latin typeface="Arial Mon" panose="020B0500000000000000" pitchFamily="34" charset="0"/>
                      </a:endParaRPr>
                    </a:p>
                  </a:txBody>
                  <a:tcPr marL="9525" marR="9525" marT="9525" marB="0" anchor="b"/>
                </a:tc>
                <a:tc hMerge="1">
                  <a:txBody>
                    <a:bodyPr/>
                    <a:lstStyle/>
                    <a:p>
                      <a:endParaRPr lang="en-US"/>
                    </a:p>
                  </a:txBody>
                  <a:tcPr/>
                </a:tc>
                <a:tc>
                  <a:txBody>
                    <a:bodyPr/>
                    <a:lstStyle/>
                    <a:p>
                      <a:pPr algn="ctr" fontAlgn="ctr"/>
                      <a:r>
                        <a:rPr lang="en-US" sz="1100" u="none" strike="noStrike">
                          <a:effectLst/>
                        </a:rPr>
                        <a:t>7</a:t>
                      </a:r>
                      <a:endParaRPr lang="en-US" sz="1100" b="1" i="1" u="none" strike="noStrike">
                        <a:solidFill>
                          <a:srgbClr val="000000"/>
                        </a:solidFill>
                        <a:effectLst/>
                        <a:latin typeface="Arial Mon" panose="020B0500000000000000" pitchFamily="34" charset="0"/>
                      </a:endParaRPr>
                    </a:p>
                  </a:txBody>
                  <a:tcPr marL="9525" marR="9525" marT="9525" marB="0" anchor="ctr"/>
                </a:tc>
                <a:tc>
                  <a:txBody>
                    <a:bodyPr/>
                    <a:lstStyle/>
                    <a:p>
                      <a:pPr algn="ctr" fontAlgn="ctr"/>
                      <a:r>
                        <a:rPr lang="en-US" sz="1100" u="none" strike="noStrike">
                          <a:effectLst/>
                        </a:rPr>
                        <a:t>11</a:t>
                      </a:r>
                      <a:endParaRPr lang="en-US" sz="1100" b="1" i="1" u="none" strike="noStrike">
                        <a:solidFill>
                          <a:srgbClr val="000000"/>
                        </a:solidFill>
                        <a:effectLst/>
                        <a:latin typeface="Arial Mon" panose="020B0500000000000000" pitchFamily="34" charset="0"/>
                      </a:endParaRPr>
                    </a:p>
                  </a:txBody>
                  <a:tcPr marL="9525" marR="9525" marT="9525" marB="0" anchor="ctr"/>
                </a:tc>
              </a:tr>
              <a:tr h="167340">
                <a:tc gridSpan="2">
                  <a:txBody>
                    <a:bodyPr/>
                    <a:lstStyle/>
                    <a:p>
                      <a:pPr algn="l" fontAlgn="b"/>
                      <a:r>
                        <a:rPr lang="en-US" sz="1100" u="none" strike="noStrike" dirty="0" err="1">
                          <a:effectLst/>
                          <a:latin typeface="Arial Mon" panose="020B0500000000000000" pitchFamily="34" charset="0"/>
                        </a:rPr>
                        <a:t>Ýðäýíýäàëàé</a:t>
                      </a:r>
                      <a:endParaRPr lang="en-US" sz="1100" b="1" i="1" u="none" strike="noStrike" dirty="0">
                        <a:solidFill>
                          <a:srgbClr val="000000"/>
                        </a:solidFill>
                        <a:effectLst/>
                        <a:latin typeface="Arial Mon" panose="020B0500000000000000" pitchFamily="34" charset="0"/>
                      </a:endParaRPr>
                    </a:p>
                  </a:txBody>
                  <a:tcPr marL="9525" marR="9525" marT="9525" marB="0" anchor="b"/>
                </a:tc>
                <a:tc hMerge="1">
                  <a:txBody>
                    <a:bodyPr/>
                    <a:lstStyle/>
                    <a:p>
                      <a:endParaRPr lang="en-US"/>
                    </a:p>
                  </a:txBody>
                  <a:tcPr/>
                </a:tc>
                <a:tc>
                  <a:txBody>
                    <a:bodyPr/>
                    <a:lstStyle/>
                    <a:p>
                      <a:pPr algn="ctr" fontAlgn="ctr"/>
                      <a:r>
                        <a:rPr lang="en-US" sz="1100" u="none" strike="noStrike">
                          <a:effectLst/>
                        </a:rPr>
                        <a:t>39</a:t>
                      </a:r>
                      <a:endParaRPr lang="en-US" sz="1100" b="1" i="1" u="none" strike="noStrike">
                        <a:solidFill>
                          <a:srgbClr val="000000"/>
                        </a:solidFill>
                        <a:effectLst/>
                        <a:latin typeface="Arial Mon" panose="020B0500000000000000" pitchFamily="34" charset="0"/>
                      </a:endParaRPr>
                    </a:p>
                  </a:txBody>
                  <a:tcPr marL="9525" marR="9525" marT="9525" marB="0" anchor="ctr"/>
                </a:tc>
                <a:tc>
                  <a:txBody>
                    <a:bodyPr/>
                    <a:lstStyle/>
                    <a:p>
                      <a:pPr algn="ctr" fontAlgn="ctr"/>
                      <a:r>
                        <a:rPr lang="en-US" sz="1100" u="none" strike="noStrike">
                          <a:effectLst/>
                        </a:rPr>
                        <a:t>51</a:t>
                      </a:r>
                      <a:endParaRPr lang="en-US" sz="1100" b="1" i="1" u="none" strike="noStrike">
                        <a:solidFill>
                          <a:srgbClr val="000000"/>
                        </a:solidFill>
                        <a:effectLst/>
                        <a:latin typeface="Arial Mon" panose="020B0500000000000000" pitchFamily="34" charset="0"/>
                      </a:endParaRPr>
                    </a:p>
                  </a:txBody>
                  <a:tcPr marL="9525" marR="9525" marT="9525" marB="0" anchor="ctr"/>
                </a:tc>
              </a:tr>
              <a:tr h="167340">
                <a:tc gridSpan="2">
                  <a:txBody>
                    <a:bodyPr/>
                    <a:lstStyle/>
                    <a:p>
                      <a:pPr algn="ctr" fontAlgn="b"/>
                      <a:r>
                        <a:rPr lang="mn-MN" sz="1100" u="none" strike="noStrike">
                          <a:effectLst/>
                        </a:rPr>
                        <a:t>Бүгд</a:t>
                      </a:r>
                      <a:endParaRPr lang="mn-MN" sz="1100" b="1" i="0" u="none" strike="noStrike">
                        <a:solidFill>
                          <a:srgbClr val="000000"/>
                        </a:solidFill>
                        <a:effectLst/>
                        <a:latin typeface="Arial Mon" panose="020B0500000000000000" pitchFamily="34" charset="0"/>
                      </a:endParaRPr>
                    </a:p>
                  </a:txBody>
                  <a:tcPr marL="9525" marR="9525" marT="9525" marB="0" anchor="b"/>
                </a:tc>
                <a:tc hMerge="1">
                  <a:txBody>
                    <a:bodyPr/>
                    <a:lstStyle/>
                    <a:p>
                      <a:endParaRPr lang="en-US"/>
                    </a:p>
                  </a:txBody>
                  <a:tcPr/>
                </a:tc>
                <a:tc>
                  <a:txBody>
                    <a:bodyPr/>
                    <a:lstStyle/>
                    <a:p>
                      <a:pPr algn="ctr" fontAlgn="ctr"/>
                      <a:r>
                        <a:rPr lang="en-US" sz="1100" u="none" strike="noStrike">
                          <a:effectLst/>
                        </a:rPr>
                        <a:t>316</a:t>
                      </a:r>
                      <a:endParaRPr lang="en-US" sz="1100" b="1" i="0" u="none" strike="noStrike">
                        <a:solidFill>
                          <a:srgbClr val="000000"/>
                        </a:solidFill>
                        <a:effectLst/>
                        <a:latin typeface="Arial Mon" panose="020B0500000000000000" pitchFamily="34" charset="0"/>
                      </a:endParaRPr>
                    </a:p>
                  </a:txBody>
                  <a:tcPr marL="9525" marR="9525" marT="9525" marB="0" anchor="ctr"/>
                </a:tc>
                <a:tc>
                  <a:txBody>
                    <a:bodyPr/>
                    <a:lstStyle/>
                    <a:p>
                      <a:pPr algn="ctr" fontAlgn="ctr"/>
                      <a:r>
                        <a:rPr lang="en-US" sz="1100" u="none" strike="noStrike" dirty="0">
                          <a:effectLst/>
                        </a:rPr>
                        <a:t>314</a:t>
                      </a:r>
                      <a:endParaRPr lang="en-US" sz="1100" b="1" i="0" u="none" strike="noStrike" dirty="0">
                        <a:solidFill>
                          <a:srgbClr val="000000"/>
                        </a:solidFill>
                        <a:effectLst/>
                        <a:latin typeface="Arial Mon" panose="020B0500000000000000" pitchFamily="34" charset="0"/>
                      </a:endParaRPr>
                    </a:p>
                  </a:txBody>
                  <a:tcPr marL="9525" marR="9525" marT="9525" marB="0" anchor="ctr"/>
                </a:tc>
              </a:tr>
            </a:tbl>
          </a:graphicData>
        </a:graphic>
      </p:graphicFrame>
      <p:sp>
        <p:nvSpPr>
          <p:cNvPr id="8" name="Title 5"/>
          <p:cNvSpPr txBox="1">
            <a:spLocks/>
          </p:cNvSpPr>
          <p:nvPr/>
        </p:nvSpPr>
        <p:spPr>
          <a:xfrm>
            <a:off x="1436914" y="4982518"/>
            <a:ext cx="6833875" cy="12040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1600" dirty="0" smtClean="0">
                <a:latin typeface="Arial" pitchFamily="34" charset="0"/>
                <a:cs typeface="Arial" pitchFamily="34" charset="0"/>
              </a:rPr>
              <a:t>Улсын бүртгэлийн хэлтсээс авсан мэдээгээр 2016 онд 314 хүн нас барсан нь өмнөх оноос 2 хүнээр буурсан бөгөөд нийт нас баралтын 61 хувь буюу 191 нь эрэгтэй, 39 хувь буюу 123 нь эмэгтэйчүүд байна. Нийт нас баралтад 0-4 насны 14 хүүхэд байгаагийн 9 нь тухайн онд төрсөн 0 настай хүүхэд байна.</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Arial Mon" panose="020B0500000000000000" pitchFamily="34" charset="0"/>
              </a:rPr>
              <a:t>Д</a:t>
            </a:r>
            <a:r>
              <a:rPr lang="mn-MN" i="1" dirty="0">
                <a:solidFill>
                  <a:schemeClr val="tx1"/>
                </a:solidFill>
                <a:latin typeface="Arial Mon" panose="020B0500000000000000" pitchFamily="34" charset="0"/>
              </a:rPr>
              <a:t>ундговь аймгийн статистикийн хэлтэс</a:t>
            </a:r>
            <a:endParaRPr lang="en-US" i="1" dirty="0">
              <a:solidFill>
                <a:schemeClr val="tx1"/>
              </a:solidFill>
              <a:latin typeface="Arial Mon" panose="020B0500000000000000"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xmlns="" val="726073733"/>
              </p:ext>
            </p:extLst>
          </p:nvPr>
        </p:nvGraphicFramePr>
        <p:xfrm>
          <a:off x="2339546" y="1293341"/>
          <a:ext cx="4518454" cy="275143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441622" y="4434028"/>
            <a:ext cx="6441989" cy="1477328"/>
          </a:xfrm>
          <a:prstGeom prst="rect">
            <a:avLst/>
          </a:prstGeom>
        </p:spPr>
        <p:txBody>
          <a:bodyPr wrap="square">
            <a:spAutoFit/>
          </a:bodyPr>
          <a:lstStyle/>
          <a:p>
            <a:r>
              <a:rPr lang="mn-MN" dirty="0" smtClean="0">
                <a:latin typeface="Arial" pitchFamily="34" charset="0"/>
                <a:cs typeface="Arial" pitchFamily="34" charset="0"/>
              </a:rPr>
              <a:t>Нийт нас баралтын 53 хувь нь буюу 163 нь 60-аас дээш насныхан, 39 хувь буюу 121 нь  20-59 насныхан,3 хувь буюу 8 нь 5-19 насныхан, 5 хувь буюу 14 нь 0-4 </a:t>
            </a:r>
            <a:r>
              <a:rPr lang="mn-MN" dirty="0">
                <a:latin typeface="Arial" pitchFamily="34" charset="0"/>
                <a:cs typeface="Arial" pitchFamily="34" charset="0"/>
              </a:rPr>
              <a:t>насны </a:t>
            </a:r>
            <a:r>
              <a:rPr lang="mn-MN" dirty="0" smtClean="0">
                <a:latin typeface="Arial" pitchFamily="34" charset="0"/>
                <a:cs typeface="Arial" pitchFamily="34" charset="0"/>
              </a:rPr>
              <a:t>хүүхэд </a:t>
            </a:r>
            <a:r>
              <a:rPr lang="mn-MN" dirty="0">
                <a:latin typeface="Arial" pitchFamily="34" charset="0"/>
                <a:cs typeface="Arial" pitchFamily="34" charset="0"/>
              </a:rPr>
              <a:t>байгаагийн 9 нь тухайн онд төрсөн 0 настай хүүхэд байна.</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Arial Mon" panose="020B0500000000000000" pitchFamily="34" charset="0"/>
              </a:rPr>
              <a:t>Д</a:t>
            </a:r>
            <a:r>
              <a:rPr lang="mn-MN" i="1" dirty="0">
                <a:solidFill>
                  <a:schemeClr val="tx1"/>
                </a:solidFill>
                <a:latin typeface="Arial Mon" panose="020B0500000000000000" pitchFamily="34" charset="0"/>
              </a:rPr>
              <a:t>ундговь аймгийн статистикийн хэлтэс</a:t>
            </a:r>
            <a:endParaRPr lang="en-US" i="1" dirty="0">
              <a:solidFill>
                <a:schemeClr val="tx1"/>
              </a:solidFill>
              <a:latin typeface="Arial Mon" panose="020B0500000000000000" pitchFamily="34" charset="0"/>
            </a:endParaRPr>
          </a:p>
        </p:txBody>
      </p:sp>
      <p:sp>
        <p:nvSpPr>
          <p:cNvPr id="3" name="Title 5"/>
          <p:cNvSpPr txBox="1">
            <a:spLocks/>
          </p:cNvSpPr>
          <p:nvPr/>
        </p:nvSpPr>
        <p:spPr>
          <a:xfrm>
            <a:off x="3756454" y="1268626"/>
            <a:ext cx="1400430" cy="1565189"/>
          </a:xfrm>
          <a:prstGeom prst="rect">
            <a:avLst/>
          </a:prstGeom>
        </p:spPr>
        <p:txBody>
          <a:bodyPr vert="horz" lIns="91440" tIns="45720" rIns="91440" bIns="45720" rtlCol="0" anchor="b">
            <a:normAutofit fontScale="85000" lnSpcReduction="1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mn-MN" sz="1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Тухайн онд 169 гэрлэлт бүртгэгдсэн нь</a:t>
            </a:r>
            <a:r>
              <a:rPr kumimoji="0" lang="mn-MN" sz="18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өмнөх оноос 13-аар буурсан байна.</a:t>
            </a:r>
            <a:r>
              <a:rPr kumimoji="0" lang="mn-MN" sz="1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endParaRPr kumimoji="0" lang="en-US" sz="1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6" name="Shape 89"/>
          <p:cNvPicPr preferRelativeResize="0"/>
          <p:nvPr/>
        </p:nvPicPr>
        <p:blipFill rotWithShape="1">
          <a:blip r:embed="rId3" cstate="print">
            <a:alphaModFix/>
          </a:blip>
          <a:srcRect/>
          <a:stretch/>
        </p:blipFill>
        <p:spPr>
          <a:xfrm>
            <a:off x="1123407" y="1268627"/>
            <a:ext cx="2468290" cy="3270422"/>
          </a:xfrm>
          <a:prstGeom prst="rect">
            <a:avLst/>
          </a:prstGeom>
          <a:noFill/>
          <a:ln>
            <a:noFill/>
          </a:ln>
        </p:spPr>
      </p:pic>
      <p:sp>
        <p:nvSpPr>
          <p:cNvPr id="7" name="Title 5"/>
          <p:cNvSpPr txBox="1">
            <a:spLocks/>
          </p:cNvSpPr>
          <p:nvPr/>
        </p:nvSpPr>
        <p:spPr>
          <a:xfrm>
            <a:off x="1639330" y="4695566"/>
            <a:ext cx="2401330" cy="1120347"/>
          </a:xfrm>
          <a:prstGeom prst="rect">
            <a:avLst/>
          </a:prstGeom>
        </p:spPr>
        <p:txBody>
          <a:bodyPr vert="horz" lIns="91440" tIns="45720" rIns="91440" bIns="45720" rtlCol="0" anchor="b">
            <a:normAutofit fontScale="62500" lnSpcReduction="20000"/>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mn-MN" dirty="0" smtClean="0">
                <a:latin typeface="Arial" pitchFamily="34" charset="0"/>
                <a:ea typeface="+mj-ea"/>
                <a:cs typeface="Arial" pitchFamily="34" charset="0"/>
              </a:rPr>
              <a:t>Цуцлалт 32 бүртгэгдсэн нь өмнөх оноос 1-р буурсан</a:t>
            </a:r>
            <a:r>
              <a:rPr kumimoji="0" lang="mn-MN" sz="18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a:t>
            </a:r>
            <a:r>
              <a:rPr kumimoji="0" lang="mn-MN" sz="1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r>
              <a:rPr lang="mn-MN" dirty="0" smtClean="0">
                <a:latin typeface="Arial" pitchFamily="34" charset="0"/>
                <a:ea typeface="+mj-ea"/>
                <a:cs typeface="Arial" pitchFamily="34" charset="0"/>
              </a:rPr>
              <a:t>Цуцлуулсан гэр бүлийн 23 нь буюу 71,8 хувь нь 7-дээш жил хамт амьдарсан гэр бүл байгаа бол 28,2 хувь нь 1-6 жил хамт амьдарсан гэр бүл байна</a:t>
            </a:r>
            <a:endParaRPr kumimoji="0" lang="en-US" sz="1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4211999447"/>
              </p:ext>
            </p:extLst>
          </p:nvPr>
        </p:nvGraphicFramePr>
        <p:xfrm>
          <a:off x="5156884" y="1466331"/>
          <a:ext cx="3023288" cy="4652855"/>
        </p:xfrm>
        <a:graphic>
          <a:graphicData uri="http://schemas.openxmlformats.org/drawingml/2006/table">
            <a:tbl>
              <a:tblPr>
                <a:tableStyleId>{5C22544A-7EE6-4342-B048-85BDC9FD1C3A}</a:tableStyleId>
              </a:tblPr>
              <a:tblGrid>
                <a:gridCol w="755822"/>
                <a:gridCol w="755822"/>
                <a:gridCol w="755822"/>
                <a:gridCol w="755822"/>
              </a:tblGrid>
              <a:tr h="295566">
                <a:tc gridSpan="4">
                  <a:txBody>
                    <a:bodyPr/>
                    <a:lstStyle/>
                    <a:p>
                      <a:pPr algn="ctr" fontAlgn="b"/>
                      <a:r>
                        <a:rPr lang="mn-MN" sz="1600" u="none" strike="noStrike" dirty="0">
                          <a:effectLst/>
                        </a:rPr>
                        <a:t>Гэрлэлт сумдаар</a:t>
                      </a:r>
                      <a:endParaRPr lang="mn-MN" sz="1600" b="0" i="0" u="none" strike="noStrike" dirty="0">
                        <a:solidFill>
                          <a:srgbClr val="000000"/>
                        </a:solidFill>
                        <a:effectLst/>
                        <a:latin typeface="Arial Mon" panose="020B0500000000000000"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206674">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393309">
                <a:tc gridSpan="2">
                  <a:txBody>
                    <a:bodyPr/>
                    <a:lstStyle/>
                    <a:p>
                      <a:pPr algn="ctr" fontAlgn="ctr"/>
                      <a:r>
                        <a:rPr lang="mn-MN" sz="1100" u="none" strike="noStrike" dirty="0">
                          <a:effectLst/>
                        </a:rPr>
                        <a:t>Сумд</a:t>
                      </a:r>
                      <a:endParaRPr lang="mn-MN" sz="1100" b="1" i="0" u="none" strike="noStrike" dirty="0">
                        <a:solidFill>
                          <a:srgbClr val="000000"/>
                        </a:solidFill>
                        <a:effectLst/>
                        <a:latin typeface="Arial Mon" panose="020B0500000000000000" pitchFamily="34" charset="0"/>
                      </a:endParaRPr>
                    </a:p>
                  </a:txBody>
                  <a:tcPr marL="9525" marR="9525" marT="9525" marB="0" anchor="ctr"/>
                </a:tc>
                <a:tc hMerge="1">
                  <a:txBody>
                    <a:bodyPr/>
                    <a:lstStyle/>
                    <a:p>
                      <a:endParaRPr lang="en-US"/>
                    </a:p>
                  </a:txBody>
                  <a:tcPr/>
                </a:tc>
                <a:tc>
                  <a:txBody>
                    <a:bodyPr/>
                    <a:lstStyle/>
                    <a:p>
                      <a:pPr algn="l" fontAlgn="ctr"/>
                      <a:r>
                        <a:rPr lang="mn-MN" sz="1100" u="none" strike="noStrike">
                          <a:effectLst/>
                        </a:rPr>
                        <a:t>2015 онд</a:t>
                      </a:r>
                      <a:endParaRPr lang="mn-MN" sz="1100" b="1" i="0" u="none" strike="noStrike">
                        <a:solidFill>
                          <a:srgbClr val="000000"/>
                        </a:solidFill>
                        <a:effectLst/>
                        <a:latin typeface="Arial Mon" panose="020B0500000000000000" pitchFamily="34" charset="0"/>
                      </a:endParaRPr>
                    </a:p>
                  </a:txBody>
                  <a:tcPr marL="9525" marR="9525" marT="9525" marB="0" anchor="ctr"/>
                </a:tc>
                <a:tc>
                  <a:txBody>
                    <a:bodyPr/>
                    <a:lstStyle/>
                    <a:p>
                      <a:pPr algn="l" fontAlgn="ctr"/>
                      <a:r>
                        <a:rPr lang="mn-MN" sz="1100" u="none" strike="noStrike">
                          <a:effectLst/>
                        </a:rPr>
                        <a:t>2016 онд</a:t>
                      </a:r>
                      <a:endParaRPr lang="mn-MN" sz="1100" b="1" i="0" u="none" strike="noStrike">
                        <a:solidFill>
                          <a:srgbClr val="000000"/>
                        </a:solidFill>
                        <a:effectLst/>
                        <a:latin typeface="Arial Mon" panose="020B0500000000000000" pitchFamily="34" charset="0"/>
                      </a:endParaRPr>
                    </a:p>
                  </a:txBody>
                  <a:tcPr marL="9525" marR="9525" marT="9525" marB="0" anchor="ctr"/>
                </a:tc>
              </a:tr>
              <a:tr h="224453">
                <a:tc gridSpan="2">
                  <a:txBody>
                    <a:bodyPr/>
                    <a:lstStyle/>
                    <a:p>
                      <a:pPr algn="l" fontAlgn="ctr"/>
                      <a:r>
                        <a:rPr lang="en-US" sz="1200" u="none" strike="noStrike" dirty="0" err="1">
                          <a:effectLst/>
                          <a:latin typeface="Arial Mon" panose="020B0500000000000000" pitchFamily="34" charset="0"/>
                        </a:rPr>
                        <a:t>Ñàéíöàãààí</a:t>
                      </a:r>
                      <a:endParaRPr lang="en-US" sz="1200" b="1" i="1" u="none" strike="noStrike" dirty="0">
                        <a:solidFill>
                          <a:srgbClr val="000000"/>
                        </a:solidFill>
                        <a:effectLst/>
                        <a:latin typeface="Arial Mon" panose="020B0500000000000000" pitchFamily="34" charset="0"/>
                      </a:endParaRPr>
                    </a:p>
                  </a:txBody>
                  <a:tcPr marL="9525" marR="9525" marT="9525" marB="0" anchor="ctr"/>
                </a:tc>
                <a:tc hMerge="1">
                  <a:txBody>
                    <a:bodyPr/>
                    <a:lstStyle/>
                    <a:p>
                      <a:endParaRPr lang="en-US"/>
                    </a:p>
                  </a:txBody>
                  <a:tcPr/>
                </a:tc>
                <a:tc>
                  <a:txBody>
                    <a:bodyPr/>
                    <a:lstStyle/>
                    <a:p>
                      <a:pPr algn="ctr" fontAlgn="ctr"/>
                      <a:r>
                        <a:rPr lang="en-US" sz="1200" u="none" strike="noStrike">
                          <a:effectLst/>
                        </a:rPr>
                        <a:t>74</a:t>
                      </a:r>
                      <a:endParaRPr lang="en-US" sz="12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58</a:t>
                      </a:r>
                      <a:endParaRPr lang="en-US" sz="1200" b="1" i="1" u="none" strike="noStrike">
                        <a:solidFill>
                          <a:srgbClr val="000000"/>
                        </a:solidFill>
                        <a:effectLst/>
                        <a:latin typeface="Arial" panose="020B0604020202020204" pitchFamily="34" charset="0"/>
                      </a:endParaRPr>
                    </a:p>
                  </a:txBody>
                  <a:tcPr marL="9525" marR="9525" marT="9525" marB="0" anchor="ctr"/>
                </a:tc>
              </a:tr>
              <a:tr h="274401">
                <a:tc gridSpan="2">
                  <a:txBody>
                    <a:bodyPr/>
                    <a:lstStyle/>
                    <a:p>
                      <a:pPr algn="l" fontAlgn="ctr"/>
                      <a:r>
                        <a:rPr lang="en-US" sz="1200" u="none" strike="noStrike" dirty="0" err="1">
                          <a:effectLst/>
                          <a:latin typeface="Arial Mon" panose="020B0500000000000000" pitchFamily="34" charset="0"/>
                        </a:rPr>
                        <a:t>Àäààöàã</a:t>
                      </a:r>
                      <a:endParaRPr lang="en-US" sz="1200" b="1" i="1" u="none" strike="noStrike" dirty="0">
                        <a:solidFill>
                          <a:srgbClr val="000000"/>
                        </a:solidFill>
                        <a:effectLst/>
                        <a:latin typeface="Arial Mon" panose="020B0500000000000000" pitchFamily="34" charset="0"/>
                      </a:endParaRPr>
                    </a:p>
                  </a:txBody>
                  <a:tcPr marL="9525" marR="9525" marT="9525" marB="0" anchor="ctr"/>
                </a:tc>
                <a:tc hMerge="1">
                  <a:txBody>
                    <a:bodyPr/>
                    <a:lstStyle/>
                    <a:p>
                      <a:endParaRPr lang="en-US"/>
                    </a:p>
                  </a:txBody>
                  <a:tcPr/>
                </a:tc>
                <a:tc>
                  <a:txBody>
                    <a:bodyPr/>
                    <a:lstStyle/>
                    <a:p>
                      <a:pPr algn="ctr" fontAlgn="ctr"/>
                      <a:r>
                        <a:rPr lang="en-US" sz="1200" u="none" strike="noStrike">
                          <a:effectLst/>
                        </a:rPr>
                        <a:t>21</a:t>
                      </a:r>
                      <a:endParaRPr lang="en-US" sz="12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21</a:t>
                      </a:r>
                      <a:endParaRPr lang="en-US" sz="1200" b="1" i="1" u="none" strike="noStrike">
                        <a:solidFill>
                          <a:srgbClr val="000000"/>
                        </a:solidFill>
                        <a:effectLst/>
                        <a:latin typeface="Arial" panose="020B0604020202020204" pitchFamily="34" charset="0"/>
                      </a:endParaRPr>
                    </a:p>
                  </a:txBody>
                  <a:tcPr marL="9525" marR="9525" marT="9525" marB="0" anchor="ctr"/>
                </a:tc>
              </a:tr>
              <a:tr h="329282">
                <a:tc gridSpan="2">
                  <a:txBody>
                    <a:bodyPr/>
                    <a:lstStyle/>
                    <a:p>
                      <a:pPr algn="l" fontAlgn="ctr"/>
                      <a:r>
                        <a:rPr lang="en-US" sz="1200" u="none" strike="noStrike" dirty="0" err="1">
                          <a:effectLst/>
                          <a:latin typeface="Arial Mon" panose="020B0500000000000000" pitchFamily="34" charset="0"/>
                        </a:rPr>
                        <a:t>Áàÿíæàðãàëàí</a:t>
                      </a:r>
                      <a:endParaRPr lang="en-US" sz="1200" b="1" i="1" u="none" strike="noStrike" dirty="0">
                        <a:solidFill>
                          <a:srgbClr val="000000"/>
                        </a:solidFill>
                        <a:effectLst/>
                        <a:latin typeface="Arial Mon" panose="020B0500000000000000" pitchFamily="34" charset="0"/>
                      </a:endParaRPr>
                    </a:p>
                  </a:txBody>
                  <a:tcPr marL="9525" marR="9525" marT="9525" marB="0" anchor="ctr"/>
                </a:tc>
                <a:tc hMerge="1">
                  <a:txBody>
                    <a:bodyPr/>
                    <a:lstStyle/>
                    <a:p>
                      <a:endParaRPr lang="en-US"/>
                    </a:p>
                  </a:txBody>
                  <a:tcPr/>
                </a:tc>
                <a:tc>
                  <a:txBody>
                    <a:bodyPr/>
                    <a:lstStyle/>
                    <a:p>
                      <a:pPr algn="ctr" fontAlgn="ctr"/>
                      <a:r>
                        <a:rPr lang="en-US" sz="1200" u="none" strike="noStrike">
                          <a:effectLst/>
                        </a:rPr>
                        <a:t>3</a:t>
                      </a:r>
                      <a:endParaRPr lang="en-US" sz="12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9</a:t>
                      </a:r>
                      <a:endParaRPr lang="en-US" sz="1200" b="1" i="1" u="none" strike="noStrike">
                        <a:solidFill>
                          <a:srgbClr val="000000"/>
                        </a:solidFill>
                        <a:effectLst/>
                        <a:latin typeface="Arial" panose="020B0604020202020204" pitchFamily="34" charset="0"/>
                      </a:endParaRPr>
                    </a:p>
                  </a:txBody>
                  <a:tcPr marL="9525" marR="9525" marT="9525" marB="0" anchor="ctr"/>
                </a:tc>
              </a:tr>
              <a:tr h="224453">
                <a:tc gridSpan="2">
                  <a:txBody>
                    <a:bodyPr/>
                    <a:lstStyle/>
                    <a:p>
                      <a:pPr algn="l" fontAlgn="ctr"/>
                      <a:r>
                        <a:rPr lang="en-US" sz="1200" u="none" strike="noStrike" dirty="0" err="1">
                          <a:effectLst/>
                          <a:latin typeface="Arial Mon" panose="020B0500000000000000" pitchFamily="34" charset="0"/>
                        </a:rPr>
                        <a:t>Ãîâüóãòààë</a:t>
                      </a:r>
                      <a:endParaRPr lang="en-US" sz="1200" b="1" i="1" u="none" strike="noStrike" dirty="0">
                        <a:solidFill>
                          <a:srgbClr val="000000"/>
                        </a:solidFill>
                        <a:effectLst/>
                        <a:latin typeface="Arial Mon" panose="020B0500000000000000" pitchFamily="34" charset="0"/>
                      </a:endParaRPr>
                    </a:p>
                  </a:txBody>
                  <a:tcPr marL="9525" marR="9525" marT="9525" marB="0" anchor="ctr"/>
                </a:tc>
                <a:tc hMerge="1">
                  <a:txBody>
                    <a:bodyPr/>
                    <a:lstStyle/>
                    <a:p>
                      <a:endParaRPr lang="en-US"/>
                    </a:p>
                  </a:txBody>
                  <a:tcPr/>
                </a:tc>
                <a:tc>
                  <a:txBody>
                    <a:bodyPr/>
                    <a:lstStyle/>
                    <a:p>
                      <a:pPr algn="ctr" fontAlgn="ctr"/>
                      <a:r>
                        <a:rPr lang="en-US" sz="1200" u="none" strike="noStrike">
                          <a:effectLst/>
                        </a:rPr>
                        <a:t>4</a:t>
                      </a:r>
                      <a:endParaRPr lang="en-US" sz="12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1</a:t>
                      </a:r>
                      <a:endParaRPr lang="en-US" sz="1200" b="1" i="1" u="none" strike="noStrike">
                        <a:solidFill>
                          <a:srgbClr val="000000"/>
                        </a:solidFill>
                        <a:effectLst/>
                        <a:latin typeface="Arial" panose="020B0604020202020204" pitchFamily="34" charset="0"/>
                      </a:endParaRPr>
                    </a:p>
                  </a:txBody>
                  <a:tcPr marL="9525" marR="9525" marT="9525" marB="0" anchor="ctr"/>
                </a:tc>
              </a:tr>
              <a:tr h="224453">
                <a:tc gridSpan="2">
                  <a:txBody>
                    <a:bodyPr/>
                    <a:lstStyle/>
                    <a:p>
                      <a:pPr algn="l" fontAlgn="ctr"/>
                      <a:r>
                        <a:rPr lang="en-US" sz="1200" u="none" strike="noStrike" dirty="0" err="1">
                          <a:effectLst/>
                          <a:latin typeface="Arial Mon" panose="020B0500000000000000" pitchFamily="34" charset="0"/>
                        </a:rPr>
                        <a:t>Ãóðâàíñàéõàí</a:t>
                      </a:r>
                      <a:endParaRPr lang="en-US" sz="1200" b="1" i="1" u="none" strike="noStrike" dirty="0">
                        <a:solidFill>
                          <a:srgbClr val="000000"/>
                        </a:solidFill>
                        <a:effectLst/>
                        <a:latin typeface="Arial Mon" panose="020B0500000000000000" pitchFamily="34" charset="0"/>
                      </a:endParaRPr>
                    </a:p>
                  </a:txBody>
                  <a:tcPr marL="9525" marR="9525" marT="9525" marB="0" anchor="ctr"/>
                </a:tc>
                <a:tc hMerge="1">
                  <a:txBody>
                    <a:bodyPr/>
                    <a:lstStyle/>
                    <a:p>
                      <a:endParaRPr lang="en-US"/>
                    </a:p>
                  </a:txBody>
                  <a:tcPr/>
                </a:tc>
                <a:tc>
                  <a:txBody>
                    <a:bodyPr/>
                    <a:lstStyle/>
                    <a:p>
                      <a:pPr algn="ctr" fontAlgn="ctr"/>
                      <a:r>
                        <a:rPr lang="en-US" sz="1200" u="none" strike="noStrike">
                          <a:effectLst/>
                        </a:rPr>
                        <a:t>13</a:t>
                      </a:r>
                      <a:endParaRPr lang="en-US" sz="12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9</a:t>
                      </a:r>
                      <a:endParaRPr lang="en-US" sz="1200" b="1" i="1" u="none" strike="noStrike">
                        <a:solidFill>
                          <a:srgbClr val="000000"/>
                        </a:solidFill>
                        <a:effectLst/>
                        <a:latin typeface="Arial" panose="020B0604020202020204" pitchFamily="34" charset="0"/>
                      </a:endParaRPr>
                    </a:p>
                  </a:txBody>
                  <a:tcPr marL="9525" marR="9525" marT="9525" marB="0" anchor="ctr"/>
                </a:tc>
              </a:tr>
              <a:tr h="224453">
                <a:tc gridSpan="2">
                  <a:txBody>
                    <a:bodyPr/>
                    <a:lstStyle/>
                    <a:p>
                      <a:pPr algn="l" fontAlgn="ctr"/>
                      <a:r>
                        <a:rPr lang="en-US" sz="1200" u="none" strike="noStrike" dirty="0" err="1">
                          <a:effectLst/>
                          <a:latin typeface="Arial Mon" panose="020B0500000000000000" pitchFamily="34" charset="0"/>
                        </a:rPr>
                        <a:t>Äýëãýðõàíãàé</a:t>
                      </a:r>
                      <a:endParaRPr lang="en-US" sz="1200" b="1" i="1" u="none" strike="noStrike" dirty="0">
                        <a:solidFill>
                          <a:srgbClr val="000000"/>
                        </a:solidFill>
                        <a:effectLst/>
                        <a:latin typeface="Arial Mon" panose="020B0500000000000000" pitchFamily="34" charset="0"/>
                      </a:endParaRPr>
                    </a:p>
                  </a:txBody>
                  <a:tcPr marL="9525" marR="9525" marT="9525" marB="0" anchor="ctr"/>
                </a:tc>
                <a:tc hMerge="1">
                  <a:txBody>
                    <a:bodyPr/>
                    <a:lstStyle/>
                    <a:p>
                      <a:endParaRPr lang="en-US"/>
                    </a:p>
                  </a:txBody>
                  <a:tcPr/>
                </a:tc>
                <a:tc>
                  <a:txBody>
                    <a:bodyPr/>
                    <a:lstStyle/>
                    <a:p>
                      <a:pPr algn="ctr" fontAlgn="ctr"/>
                      <a:r>
                        <a:rPr lang="en-US" sz="1200" u="none" strike="noStrike">
                          <a:effectLst/>
                        </a:rPr>
                        <a:t>4</a:t>
                      </a:r>
                      <a:endParaRPr lang="en-US" sz="12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5</a:t>
                      </a:r>
                      <a:endParaRPr lang="en-US" sz="1200" b="1" i="1" u="none" strike="noStrike">
                        <a:solidFill>
                          <a:srgbClr val="000000"/>
                        </a:solidFill>
                        <a:effectLst/>
                        <a:latin typeface="Arial" panose="020B0604020202020204" pitchFamily="34" charset="0"/>
                      </a:endParaRPr>
                    </a:p>
                  </a:txBody>
                  <a:tcPr marL="9525" marR="9525" marT="9525" marB="0" anchor="ctr"/>
                </a:tc>
              </a:tr>
              <a:tr h="224453">
                <a:tc gridSpan="2">
                  <a:txBody>
                    <a:bodyPr/>
                    <a:lstStyle/>
                    <a:p>
                      <a:pPr algn="l" fontAlgn="ctr"/>
                      <a:r>
                        <a:rPr lang="en-US" sz="1200" u="none" strike="noStrike" dirty="0" err="1">
                          <a:effectLst/>
                          <a:latin typeface="Arial Mon" panose="020B0500000000000000" pitchFamily="34" charset="0"/>
                        </a:rPr>
                        <a:t>Äýëãýðöîãò</a:t>
                      </a:r>
                      <a:endParaRPr lang="en-US" sz="1200" b="1" i="1" u="none" strike="noStrike" dirty="0">
                        <a:solidFill>
                          <a:srgbClr val="000000"/>
                        </a:solidFill>
                        <a:effectLst/>
                        <a:latin typeface="Arial Mon" panose="020B0500000000000000" pitchFamily="34" charset="0"/>
                      </a:endParaRPr>
                    </a:p>
                  </a:txBody>
                  <a:tcPr marL="9525" marR="9525" marT="9525" marB="0" anchor="ctr"/>
                </a:tc>
                <a:tc hMerge="1">
                  <a:txBody>
                    <a:bodyPr/>
                    <a:lstStyle/>
                    <a:p>
                      <a:endParaRPr lang="en-US"/>
                    </a:p>
                  </a:txBody>
                  <a:tcPr/>
                </a:tc>
                <a:tc>
                  <a:txBody>
                    <a:bodyPr/>
                    <a:lstStyle/>
                    <a:p>
                      <a:pPr algn="ctr" fontAlgn="ctr"/>
                      <a:r>
                        <a:rPr lang="en-US" sz="1200" u="none" strike="noStrike">
                          <a:effectLst/>
                        </a:rPr>
                        <a:t>8</a:t>
                      </a:r>
                      <a:endParaRPr lang="en-US" sz="12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6</a:t>
                      </a:r>
                      <a:endParaRPr lang="en-US" sz="1200" b="1" i="1" u="none" strike="noStrike">
                        <a:solidFill>
                          <a:srgbClr val="000000"/>
                        </a:solidFill>
                        <a:effectLst/>
                        <a:latin typeface="Arial" panose="020B0604020202020204" pitchFamily="34" charset="0"/>
                      </a:endParaRPr>
                    </a:p>
                  </a:txBody>
                  <a:tcPr marL="9525" marR="9525" marT="9525" marB="0" anchor="ctr"/>
                </a:tc>
              </a:tr>
              <a:tr h="253513">
                <a:tc gridSpan="2">
                  <a:txBody>
                    <a:bodyPr/>
                    <a:lstStyle/>
                    <a:p>
                      <a:pPr algn="l" fontAlgn="ctr"/>
                      <a:r>
                        <a:rPr lang="en-US" sz="1200" u="none" strike="noStrike" dirty="0" err="1">
                          <a:effectLst/>
                          <a:latin typeface="Arial Mon" panose="020B0500000000000000" pitchFamily="34" charset="0"/>
                        </a:rPr>
                        <a:t>Äýðýí</a:t>
                      </a:r>
                      <a:endParaRPr lang="en-US" sz="1200" b="1" i="1" u="none" strike="noStrike" dirty="0">
                        <a:solidFill>
                          <a:srgbClr val="000000"/>
                        </a:solidFill>
                        <a:effectLst/>
                        <a:latin typeface="Arial Mon" panose="020B0500000000000000" pitchFamily="34" charset="0"/>
                      </a:endParaRPr>
                    </a:p>
                  </a:txBody>
                  <a:tcPr marL="9525" marR="9525" marT="9525" marB="0" anchor="ctr"/>
                </a:tc>
                <a:tc hMerge="1">
                  <a:txBody>
                    <a:bodyPr/>
                    <a:lstStyle/>
                    <a:p>
                      <a:endParaRPr lang="en-US"/>
                    </a:p>
                  </a:txBody>
                  <a:tcPr/>
                </a:tc>
                <a:tc>
                  <a:txBody>
                    <a:bodyPr/>
                    <a:lstStyle/>
                    <a:p>
                      <a:pPr algn="ctr" fontAlgn="ctr"/>
                      <a:r>
                        <a:rPr lang="en-US" sz="1200" u="none" strike="noStrike">
                          <a:effectLst/>
                        </a:rPr>
                        <a:t>1</a:t>
                      </a:r>
                      <a:endParaRPr lang="en-US" sz="12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12</a:t>
                      </a:r>
                      <a:endParaRPr lang="en-US" sz="1200" b="1" i="1" u="none" strike="noStrike">
                        <a:solidFill>
                          <a:srgbClr val="000000"/>
                        </a:solidFill>
                        <a:effectLst/>
                        <a:latin typeface="Arial" panose="020B0604020202020204" pitchFamily="34" charset="0"/>
                      </a:endParaRPr>
                    </a:p>
                  </a:txBody>
                  <a:tcPr marL="9525" marR="9525" marT="9525" marB="0" anchor="ctr"/>
                </a:tc>
              </a:tr>
              <a:tr h="224453">
                <a:tc gridSpan="2">
                  <a:txBody>
                    <a:bodyPr/>
                    <a:lstStyle/>
                    <a:p>
                      <a:pPr algn="l" fontAlgn="ctr"/>
                      <a:r>
                        <a:rPr lang="en-US" sz="1200" u="none" strike="noStrike" dirty="0" err="1">
                          <a:effectLst/>
                          <a:latin typeface="Arial Mon" panose="020B0500000000000000" pitchFamily="34" charset="0"/>
                        </a:rPr>
                        <a:t>Ëóóñ</a:t>
                      </a:r>
                      <a:endParaRPr lang="en-US" sz="1200" b="1" i="1" u="none" strike="noStrike" dirty="0">
                        <a:solidFill>
                          <a:srgbClr val="000000"/>
                        </a:solidFill>
                        <a:effectLst/>
                        <a:latin typeface="Arial Mon" panose="020B0500000000000000" pitchFamily="34" charset="0"/>
                      </a:endParaRPr>
                    </a:p>
                  </a:txBody>
                  <a:tcPr marL="9525" marR="9525" marT="9525" marB="0" anchor="ctr"/>
                </a:tc>
                <a:tc hMerge="1">
                  <a:txBody>
                    <a:bodyPr/>
                    <a:lstStyle/>
                    <a:p>
                      <a:endParaRPr lang="en-US"/>
                    </a:p>
                  </a:txBody>
                  <a:tcPr/>
                </a:tc>
                <a:tc>
                  <a:txBody>
                    <a:bodyPr/>
                    <a:lstStyle/>
                    <a:p>
                      <a:pPr algn="ctr" fontAlgn="ctr"/>
                      <a:r>
                        <a:rPr lang="en-US" sz="1200" u="none" strike="noStrike">
                          <a:effectLst/>
                        </a:rPr>
                        <a:t>8</a:t>
                      </a:r>
                      <a:endParaRPr lang="en-US" sz="12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10</a:t>
                      </a:r>
                      <a:endParaRPr lang="en-US" sz="1200" b="1" i="1" u="none" strike="noStrike">
                        <a:solidFill>
                          <a:srgbClr val="000000"/>
                        </a:solidFill>
                        <a:effectLst/>
                        <a:latin typeface="Arial" panose="020B0604020202020204" pitchFamily="34" charset="0"/>
                      </a:endParaRPr>
                    </a:p>
                  </a:txBody>
                  <a:tcPr marL="9525" marR="9525" marT="9525" marB="0" anchor="ctr"/>
                </a:tc>
              </a:tr>
              <a:tr h="224453">
                <a:tc gridSpan="2">
                  <a:txBody>
                    <a:bodyPr/>
                    <a:lstStyle/>
                    <a:p>
                      <a:pPr algn="l" fontAlgn="ctr"/>
                      <a:r>
                        <a:rPr lang="en-US" sz="1200" u="none" strike="noStrike" dirty="0">
                          <a:effectLst/>
                          <a:latin typeface="Arial Mon" panose="020B0500000000000000" pitchFamily="34" charset="0"/>
                        </a:rPr>
                        <a:t>ª</a:t>
                      </a:r>
                      <a:r>
                        <a:rPr lang="en-US" sz="1200" u="none" strike="noStrike" dirty="0" err="1">
                          <a:effectLst/>
                          <a:latin typeface="Arial Mon" panose="020B0500000000000000" pitchFamily="34" charset="0"/>
                        </a:rPr>
                        <a:t>ëçèéò</a:t>
                      </a:r>
                      <a:endParaRPr lang="en-US" sz="1200" b="1" i="1" u="none" strike="noStrike" dirty="0">
                        <a:solidFill>
                          <a:srgbClr val="000000"/>
                        </a:solidFill>
                        <a:effectLst/>
                        <a:latin typeface="Arial Mon" panose="020B0500000000000000" pitchFamily="34" charset="0"/>
                      </a:endParaRPr>
                    </a:p>
                  </a:txBody>
                  <a:tcPr marL="9525" marR="9525" marT="9525" marB="0" anchor="ctr"/>
                </a:tc>
                <a:tc hMerge="1">
                  <a:txBody>
                    <a:bodyPr/>
                    <a:lstStyle/>
                    <a:p>
                      <a:endParaRPr lang="en-US"/>
                    </a:p>
                  </a:txBody>
                  <a:tcPr/>
                </a:tc>
                <a:tc>
                  <a:txBody>
                    <a:bodyPr/>
                    <a:lstStyle/>
                    <a:p>
                      <a:pPr algn="ctr" fontAlgn="ctr"/>
                      <a:r>
                        <a:rPr lang="en-US" sz="1200" u="none" strike="noStrike">
                          <a:effectLst/>
                        </a:rPr>
                        <a:t>13</a:t>
                      </a:r>
                      <a:endParaRPr lang="en-US" sz="12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13</a:t>
                      </a:r>
                      <a:endParaRPr lang="en-US" sz="1200" b="1" i="1" u="none" strike="noStrike">
                        <a:solidFill>
                          <a:srgbClr val="000000"/>
                        </a:solidFill>
                        <a:effectLst/>
                        <a:latin typeface="Arial" panose="020B0604020202020204" pitchFamily="34" charset="0"/>
                      </a:endParaRPr>
                    </a:p>
                  </a:txBody>
                  <a:tcPr marL="9525" marR="9525" marT="9525" marB="0" anchor="ctr"/>
                </a:tc>
              </a:tr>
              <a:tr h="224453">
                <a:tc gridSpan="2">
                  <a:txBody>
                    <a:bodyPr/>
                    <a:lstStyle/>
                    <a:p>
                      <a:pPr algn="l" fontAlgn="ctr"/>
                      <a:r>
                        <a:rPr lang="en-US" sz="1200" u="none" strike="noStrike" dirty="0">
                          <a:effectLst/>
                          <a:latin typeface="Arial Mon" panose="020B0500000000000000" pitchFamily="34" charset="0"/>
                        </a:rPr>
                        <a:t>ª</a:t>
                      </a:r>
                      <a:r>
                        <a:rPr lang="en-US" sz="1200" u="none" strike="noStrike" dirty="0" err="1">
                          <a:effectLst/>
                          <a:latin typeface="Arial Mon" panose="020B0500000000000000" pitchFamily="34" charset="0"/>
                        </a:rPr>
                        <a:t>íäºðøèë</a:t>
                      </a:r>
                      <a:endParaRPr lang="en-US" sz="1200" b="1" i="1" u="none" strike="noStrike" dirty="0">
                        <a:solidFill>
                          <a:srgbClr val="000000"/>
                        </a:solidFill>
                        <a:effectLst/>
                        <a:latin typeface="Arial Mon" panose="020B0500000000000000" pitchFamily="34" charset="0"/>
                      </a:endParaRPr>
                    </a:p>
                  </a:txBody>
                  <a:tcPr marL="9525" marR="9525" marT="9525" marB="0" anchor="ctr"/>
                </a:tc>
                <a:tc hMerge="1">
                  <a:txBody>
                    <a:bodyPr/>
                    <a:lstStyle/>
                    <a:p>
                      <a:endParaRPr lang="en-US"/>
                    </a:p>
                  </a:txBody>
                  <a:tcPr/>
                </a:tc>
                <a:tc>
                  <a:txBody>
                    <a:bodyPr/>
                    <a:lstStyle/>
                    <a:p>
                      <a:pPr algn="ctr" fontAlgn="ctr"/>
                      <a:r>
                        <a:rPr lang="en-US" sz="1200" u="none" strike="noStrike">
                          <a:effectLst/>
                        </a:rPr>
                        <a:t>6</a:t>
                      </a:r>
                      <a:endParaRPr lang="en-US" sz="12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5</a:t>
                      </a:r>
                      <a:endParaRPr lang="en-US" sz="1200" b="1" i="1" u="none" strike="noStrike">
                        <a:solidFill>
                          <a:srgbClr val="000000"/>
                        </a:solidFill>
                        <a:effectLst/>
                        <a:latin typeface="Arial" panose="020B0604020202020204" pitchFamily="34" charset="0"/>
                      </a:endParaRPr>
                    </a:p>
                  </a:txBody>
                  <a:tcPr marL="9525" marR="9525" marT="9525" marB="0" anchor="ctr"/>
                </a:tc>
              </a:tr>
              <a:tr h="224453">
                <a:tc gridSpan="2">
                  <a:txBody>
                    <a:bodyPr/>
                    <a:lstStyle/>
                    <a:p>
                      <a:pPr algn="l" fontAlgn="ctr"/>
                      <a:r>
                        <a:rPr lang="en-US" sz="1200" u="none" strike="noStrike" dirty="0" err="1">
                          <a:effectLst/>
                          <a:latin typeface="Arial Mon" panose="020B0500000000000000" pitchFamily="34" charset="0"/>
                        </a:rPr>
                        <a:t>Ñàéõàíîâîî</a:t>
                      </a:r>
                      <a:endParaRPr lang="en-US" sz="1200" b="1" i="1" u="none" strike="noStrike" dirty="0">
                        <a:solidFill>
                          <a:srgbClr val="000000"/>
                        </a:solidFill>
                        <a:effectLst/>
                        <a:latin typeface="Arial Mon" panose="020B0500000000000000" pitchFamily="34" charset="0"/>
                      </a:endParaRPr>
                    </a:p>
                  </a:txBody>
                  <a:tcPr marL="9525" marR="9525" marT="9525" marB="0" anchor="ctr"/>
                </a:tc>
                <a:tc hMerge="1">
                  <a:txBody>
                    <a:bodyPr/>
                    <a:lstStyle/>
                    <a:p>
                      <a:endParaRPr lang="en-US"/>
                    </a:p>
                  </a:txBody>
                  <a:tcPr/>
                </a:tc>
                <a:tc>
                  <a:txBody>
                    <a:bodyPr/>
                    <a:lstStyle/>
                    <a:p>
                      <a:pPr algn="ctr" fontAlgn="ctr"/>
                      <a:r>
                        <a:rPr lang="en-US" sz="1200" u="none" strike="noStrike">
                          <a:effectLst/>
                        </a:rPr>
                        <a:t>7</a:t>
                      </a:r>
                      <a:endParaRPr lang="en-US" sz="12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5</a:t>
                      </a:r>
                      <a:endParaRPr lang="en-US" sz="1200" b="1" i="1" u="none" strike="noStrike">
                        <a:solidFill>
                          <a:srgbClr val="000000"/>
                        </a:solidFill>
                        <a:effectLst/>
                        <a:latin typeface="Arial" panose="020B0604020202020204" pitchFamily="34" charset="0"/>
                      </a:endParaRPr>
                    </a:p>
                  </a:txBody>
                  <a:tcPr marL="9525" marR="9525" marT="9525" marB="0" anchor="ctr"/>
                </a:tc>
              </a:tr>
              <a:tr h="224453">
                <a:tc gridSpan="2">
                  <a:txBody>
                    <a:bodyPr/>
                    <a:lstStyle/>
                    <a:p>
                      <a:pPr algn="l" fontAlgn="ctr"/>
                      <a:r>
                        <a:rPr lang="en-US" sz="1200" u="none" strike="noStrike" dirty="0" err="1">
                          <a:effectLst/>
                          <a:latin typeface="Arial Mon" panose="020B0500000000000000" pitchFamily="34" charset="0"/>
                        </a:rPr>
                        <a:t>Õóëä</a:t>
                      </a:r>
                      <a:endParaRPr lang="en-US" sz="1200" b="1" i="1" u="none" strike="noStrike" dirty="0">
                        <a:solidFill>
                          <a:srgbClr val="000000"/>
                        </a:solidFill>
                        <a:effectLst/>
                        <a:latin typeface="Arial Mon" panose="020B0500000000000000" pitchFamily="34" charset="0"/>
                      </a:endParaRPr>
                    </a:p>
                  </a:txBody>
                  <a:tcPr marL="9525" marR="9525" marT="9525" marB="0" anchor="ctr"/>
                </a:tc>
                <a:tc hMerge="1">
                  <a:txBody>
                    <a:bodyPr/>
                    <a:lstStyle/>
                    <a:p>
                      <a:endParaRPr lang="en-US"/>
                    </a:p>
                  </a:txBody>
                  <a:tcPr/>
                </a:tc>
                <a:tc>
                  <a:txBody>
                    <a:bodyPr/>
                    <a:lstStyle/>
                    <a:p>
                      <a:pPr algn="ctr" fontAlgn="ctr"/>
                      <a:r>
                        <a:rPr lang="en-US" sz="1200" u="none" strike="noStrike">
                          <a:effectLst/>
                        </a:rPr>
                        <a:t>7</a:t>
                      </a:r>
                      <a:endParaRPr lang="en-US" sz="12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7</a:t>
                      </a:r>
                      <a:endParaRPr lang="en-US" sz="1200" b="1" i="1" u="none" strike="noStrike">
                        <a:solidFill>
                          <a:srgbClr val="000000"/>
                        </a:solidFill>
                        <a:effectLst/>
                        <a:latin typeface="Arial" panose="020B0604020202020204" pitchFamily="34" charset="0"/>
                      </a:endParaRPr>
                    </a:p>
                  </a:txBody>
                  <a:tcPr marL="9525" marR="9525" marT="9525" marB="0" anchor="ctr"/>
                </a:tc>
              </a:tr>
              <a:tr h="224453">
                <a:tc gridSpan="2">
                  <a:txBody>
                    <a:bodyPr/>
                    <a:lstStyle/>
                    <a:p>
                      <a:pPr algn="l" fontAlgn="ctr"/>
                      <a:r>
                        <a:rPr lang="en-US" sz="1200" u="none" strike="noStrike" dirty="0" err="1">
                          <a:effectLst/>
                          <a:latin typeface="Arial Mon" panose="020B0500000000000000" pitchFamily="34" charset="0"/>
                        </a:rPr>
                        <a:t>Öàãààíäýëãýð</a:t>
                      </a:r>
                      <a:endParaRPr lang="en-US" sz="1200" b="1" i="1" u="none" strike="noStrike" dirty="0">
                        <a:solidFill>
                          <a:srgbClr val="000000"/>
                        </a:solidFill>
                        <a:effectLst/>
                        <a:latin typeface="Arial Mon" panose="020B0500000000000000" pitchFamily="34" charset="0"/>
                      </a:endParaRPr>
                    </a:p>
                  </a:txBody>
                  <a:tcPr marL="9525" marR="9525" marT="9525" marB="0" anchor="ctr"/>
                </a:tc>
                <a:tc hMerge="1">
                  <a:txBody>
                    <a:bodyPr/>
                    <a:lstStyle/>
                    <a:p>
                      <a:endParaRPr lang="en-US"/>
                    </a:p>
                  </a:txBody>
                  <a:tcPr/>
                </a:tc>
                <a:tc>
                  <a:txBody>
                    <a:bodyPr/>
                    <a:lstStyle/>
                    <a:p>
                      <a:pPr algn="ctr" fontAlgn="ctr"/>
                      <a:r>
                        <a:rPr lang="en-US" sz="1200" u="none" strike="noStrike">
                          <a:effectLst/>
                        </a:rPr>
                        <a:t>6</a:t>
                      </a:r>
                      <a:endParaRPr lang="en-US" sz="12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1</a:t>
                      </a:r>
                      <a:endParaRPr lang="en-US" sz="1200" b="1" i="1" u="none" strike="noStrike">
                        <a:solidFill>
                          <a:srgbClr val="000000"/>
                        </a:solidFill>
                        <a:effectLst/>
                        <a:latin typeface="Arial" panose="020B0604020202020204" pitchFamily="34" charset="0"/>
                      </a:endParaRPr>
                    </a:p>
                  </a:txBody>
                  <a:tcPr marL="9525" marR="9525" marT="9525" marB="0" anchor="ctr"/>
                </a:tc>
              </a:tr>
              <a:tr h="224453">
                <a:tc gridSpan="2">
                  <a:txBody>
                    <a:bodyPr/>
                    <a:lstStyle/>
                    <a:p>
                      <a:pPr algn="l" fontAlgn="ctr"/>
                      <a:r>
                        <a:rPr lang="en-US" sz="1200" u="none" strike="noStrike" dirty="0" err="1">
                          <a:effectLst/>
                          <a:latin typeface="Arial Mon" panose="020B0500000000000000" pitchFamily="34" charset="0"/>
                        </a:rPr>
                        <a:t>Ýðäýíýäàëàé</a:t>
                      </a:r>
                      <a:endParaRPr lang="en-US" sz="1200" b="1" i="1" u="none" strike="noStrike" dirty="0">
                        <a:solidFill>
                          <a:srgbClr val="000000"/>
                        </a:solidFill>
                        <a:effectLst/>
                        <a:latin typeface="Arial Mon" panose="020B0500000000000000" pitchFamily="34" charset="0"/>
                      </a:endParaRPr>
                    </a:p>
                  </a:txBody>
                  <a:tcPr marL="9525" marR="9525" marT="9525" marB="0" anchor="ctr"/>
                </a:tc>
                <a:tc hMerge="1">
                  <a:txBody>
                    <a:bodyPr/>
                    <a:lstStyle/>
                    <a:p>
                      <a:endParaRPr lang="en-US"/>
                    </a:p>
                  </a:txBody>
                  <a:tcPr/>
                </a:tc>
                <a:tc>
                  <a:txBody>
                    <a:bodyPr/>
                    <a:lstStyle/>
                    <a:p>
                      <a:pPr algn="ctr" fontAlgn="ctr"/>
                      <a:r>
                        <a:rPr lang="en-US" sz="1200" u="none" strike="noStrike">
                          <a:effectLst/>
                        </a:rPr>
                        <a:t>7</a:t>
                      </a:r>
                      <a:endParaRPr lang="en-US" sz="1200" b="1" i="1"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200" u="none" strike="noStrike">
                          <a:effectLst/>
                        </a:rPr>
                        <a:t>7</a:t>
                      </a:r>
                      <a:endParaRPr lang="en-US" sz="1200" b="1" i="1" u="none" strike="noStrike">
                        <a:solidFill>
                          <a:srgbClr val="000000"/>
                        </a:solidFill>
                        <a:effectLst/>
                        <a:latin typeface="Arial" panose="020B0604020202020204" pitchFamily="34" charset="0"/>
                      </a:endParaRPr>
                    </a:p>
                  </a:txBody>
                  <a:tcPr marL="9525" marR="9525" marT="9525" marB="0" anchor="ctr"/>
                </a:tc>
              </a:tr>
              <a:tr h="206674">
                <a:tc gridSpan="2">
                  <a:txBody>
                    <a:bodyPr/>
                    <a:lstStyle/>
                    <a:p>
                      <a:pPr algn="ctr" fontAlgn="b"/>
                      <a:r>
                        <a:rPr lang="mn-MN" sz="1100" u="none" strike="noStrike">
                          <a:effectLst/>
                        </a:rPr>
                        <a:t>Дүн</a:t>
                      </a:r>
                      <a:endParaRPr lang="mn-MN" sz="11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ctr" fontAlgn="b"/>
                      <a:r>
                        <a:rPr lang="en-US" sz="1100" u="none" strike="noStrike">
                          <a:effectLst/>
                        </a:rPr>
                        <a:t>182</a:t>
                      </a:r>
                      <a:endParaRPr lang="en-US"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169</a:t>
                      </a:r>
                      <a:endParaRPr lang="en-US" sz="11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62594" y="23736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Arial Mon" panose="020B0500000000000000" pitchFamily="34" charset="0"/>
              </a:rPr>
              <a:t>Д</a:t>
            </a:r>
            <a:r>
              <a:rPr lang="mn-MN" i="1" dirty="0">
                <a:solidFill>
                  <a:schemeClr val="tx1"/>
                </a:solidFill>
                <a:latin typeface="Arial Mon" panose="020B0500000000000000" pitchFamily="34" charset="0"/>
              </a:rPr>
              <a:t>ундговь аймгийн статистикийн хэлтэс</a:t>
            </a:r>
            <a:endParaRPr lang="en-US" i="1" dirty="0">
              <a:solidFill>
                <a:schemeClr val="tx1"/>
              </a:solidFill>
              <a:latin typeface="Arial Mon" panose="020B0500000000000000"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xmlns="" val="1916964396"/>
              </p:ext>
            </p:extLst>
          </p:nvPr>
        </p:nvGraphicFramePr>
        <p:xfrm>
          <a:off x="1318054" y="1276866"/>
          <a:ext cx="3435178"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xmlns="" val="1668202454"/>
              </p:ext>
            </p:extLst>
          </p:nvPr>
        </p:nvGraphicFramePr>
        <p:xfrm>
          <a:off x="4753232" y="1276865"/>
          <a:ext cx="340995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5"/>
          <p:cNvSpPr txBox="1">
            <a:spLocks/>
          </p:cNvSpPr>
          <p:nvPr/>
        </p:nvSpPr>
        <p:spPr>
          <a:xfrm>
            <a:off x="1639330" y="4695566"/>
            <a:ext cx="6760086" cy="1120347"/>
          </a:xfrm>
          <a:prstGeom prst="rect">
            <a:avLst/>
          </a:prstGeom>
        </p:spPr>
        <p:txBody>
          <a:bodyPr vert="horz" lIns="91440" tIns="45720" rIns="91440" bIns="45720" rtlCol="0" anchor="b">
            <a:normAutofit fontScale="85000" lnSpcReduction="10000"/>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mn-MN" noProof="0" dirty="0" smtClean="0">
                <a:latin typeface="Arial" pitchFamily="34" charset="0"/>
                <a:ea typeface="+mj-ea"/>
                <a:cs typeface="Arial" pitchFamily="34" charset="0"/>
              </a:rPr>
              <a:t>Аймгийн хэмжээнд 32 бүтэн өнчин хүүхэд байгаагийн 15 нь эмэгтэй. 31 нь 5 дээш насны хүүхэд байгаа бол 0-4 насны 1 хүүхэд байна.  Хагас өнчин 437 хүүхэд байгаагийн 212 нь эмэгтэй хүүхэд байна. Хагас өнчин хүүхдүүдийн 304 буюу 72 хувь нь 10-с дээш насны хүүхэд, 98 нь 5-9 насны хүүхэд, 35 нь 0-4 насны хүүхэд байна.</a:t>
            </a:r>
            <a:endParaRPr kumimoji="0" lang="en-US" sz="1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Arial Mon" panose="020B0500000000000000" pitchFamily="34" charset="0"/>
              </a:rPr>
              <a:t>Д</a:t>
            </a:r>
            <a:r>
              <a:rPr lang="mn-MN" i="1" dirty="0">
                <a:solidFill>
                  <a:schemeClr val="tx1"/>
                </a:solidFill>
                <a:latin typeface="Arial Mon" panose="020B0500000000000000" pitchFamily="34" charset="0"/>
              </a:rPr>
              <a:t>ундговь аймгийн статистикийн хэлтэс</a:t>
            </a:r>
            <a:endParaRPr lang="en-US" i="1" dirty="0">
              <a:solidFill>
                <a:schemeClr val="tx1"/>
              </a:solidFill>
              <a:latin typeface="Arial Mon" panose="020B0500000000000000"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xmlns="" val="14803226"/>
              </p:ext>
            </p:extLst>
          </p:nvPr>
        </p:nvGraphicFramePr>
        <p:xfrm>
          <a:off x="1528119" y="1208903"/>
          <a:ext cx="5128053"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33813" y="1632701"/>
            <a:ext cx="1734275" cy="1895603"/>
          </a:xfrm>
          <a:prstGeom prst="rect">
            <a:avLst/>
          </a:prstGeom>
        </p:spPr>
      </p:pic>
      <p:sp>
        <p:nvSpPr>
          <p:cNvPr id="6" name="Title 5"/>
          <p:cNvSpPr txBox="1">
            <a:spLocks/>
          </p:cNvSpPr>
          <p:nvPr/>
        </p:nvSpPr>
        <p:spPr>
          <a:xfrm>
            <a:off x="1639330" y="4695566"/>
            <a:ext cx="6760086" cy="1120347"/>
          </a:xfrm>
          <a:prstGeom prst="rect">
            <a:avLst/>
          </a:prstGeom>
        </p:spPr>
        <p:txBody>
          <a:bodyPr vert="horz" lIns="91440" tIns="45720" rIns="91440" bIns="45720" rtlCol="0" anchor="b">
            <a:normAutofit fontScale="92500" lnSpcReduction="20000"/>
          </a:body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mn-MN" noProof="0" dirty="0" smtClean="0">
                <a:latin typeface="Arial" pitchFamily="34" charset="0"/>
                <a:ea typeface="+mj-ea"/>
                <a:cs typeface="Arial" pitchFamily="34" charset="0"/>
              </a:rPr>
              <a:t>Аймгийн хэмжээнд </a:t>
            </a:r>
            <a:r>
              <a:rPr lang="mn-MN" dirty="0" smtClean="0">
                <a:latin typeface="Arial" pitchFamily="34" charset="0"/>
                <a:ea typeface="+mj-ea"/>
                <a:cs typeface="Arial" pitchFamily="34" charset="0"/>
              </a:rPr>
              <a:t>ганц биеэр амьдарч байгаа ахмад настан 1</a:t>
            </a:r>
            <a:r>
              <a:rPr lang="en-US" dirty="0" smtClean="0">
                <a:latin typeface="Arial" pitchFamily="34" charset="0"/>
                <a:ea typeface="+mj-ea"/>
                <a:cs typeface="Arial" pitchFamily="34" charset="0"/>
              </a:rPr>
              <a:t>069</a:t>
            </a:r>
            <a:r>
              <a:rPr lang="mn-MN" dirty="0" smtClean="0">
                <a:latin typeface="Arial" pitchFamily="34" charset="0"/>
                <a:ea typeface="+mj-ea"/>
                <a:cs typeface="Arial" pitchFamily="34" charset="0"/>
              </a:rPr>
              <a:t> хүн байгаагийн 7</a:t>
            </a:r>
            <a:r>
              <a:rPr lang="en-US" dirty="0" smtClean="0">
                <a:latin typeface="Arial" pitchFamily="34" charset="0"/>
                <a:ea typeface="+mj-ea"/>
                <a:cs typeface="Arial" pitchFamily="34" charset="0"/>
              </a:rPr>
              <a:t>50</a:t>
            </a:r>
            <a:r>
              <a:rPr lang="mn-MN" dirty="0" smtClean="0">
                <a:latin typeface="Arial" pitchFamily="34" charset="0"/>
                <a:ea typeface="+mj-ea"/>
                <a:cs typeface="Arial" pitchFamily="34" charset="0"/>
              </a:rPr>
              <a:t> нь буюу </a:t>
            </a:r>
            <a:r>
              <a:rPr lang="en-US" dirty="0" smtClean="0">
                <a:latin typeface="Arial" pitchFamily="34" charset="0"/>
                <a:ea typeface="+mj-ea"/>
                <a:cs typeface="Arial" pitchFamily="34" charset="0"/>
              </a:rPr>
              <a:t>70.2% </a:t>
            </a:r>
            <a:r>
              <a:rPr lang="mn-MN" dirty="0" smtClean="0">
                <a:latin typeface="Arial" pitchFamily="34" charset="0"/>
                <a:ea typeface="+mj-ea"/>
                <a:cs typeface="Arial" pitchFamily="34" charset="0"/>
              </a:rPr>
              <a:t>нь эрэгтэй/60 дээш насны/, </a:t>
            </a:r>
            <a:r>
              <a:rPr lang="en-US" dirty="0" smtClean="0">
                <a:latin typeface="Arial" pitchFamily="34" charset="0"/>
                <a:ea typeface="+mj-ea"/>
                <a:cs typeface="Arial" pitchFamily="34" charset="0"/>
              </a:rPr>
              <a:t>29.8</a:t>
            </a:r>
            <a:r>
              <a:rPr lang="mn-MN" dirty="0" smtClean="0">
                <a:latin typeface="Arial" pitchFamily="34" charset="0"/>
                <a:ea typeface="+mj-ea"/>
                <a:cs typeface="Arial" pitchFamily="34" charset="0"/>
              </a:rPr>
              <a:t> хувь нь 55 –с дээш насны эмэгтэйчүүд байна.Үүнээс  Сайнцагаан суманд 233 эрэгтэй 77 эмэгтэй ганц биеэр амьдарч байна.</a:t>
            </a:r>
            <a:endParaRPr kumimoji="0" lang="en-US" sz="1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Arial Mon" panose="020B0500000000000000" pitchFamily="34" charset="0"/>
              </a:rPr>
              <a:t>Д</a:t>
            </a:r>
            <a:r>
              <a:rPr lang="mn-MN" i="1" dirty="0">
                <a:solidFill>
                  <a:schemeClr val="tx1"/>
                </a:solidFill>
                <a:latin typeface="Arial Mon" panose="020B0500000000000000" pitchFamily="34" charset="0"/>
              </a:rPr>
              <a:t>ундговь аймгийн статистикийн хэлтэс</a:t>
            </a:r>
            <a:endParaRPr lang="en-US" i="1" dirty="0">
              <a:solidFill>
                <a:schemeClr val="tx1"/>
              </a:solidFill>
              <a:latin typeface="Arial Mon" panose="020B0500000000000000"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xmlns="" val="2334895364"/>
              </p:ext>
            </p:extLst>
          </p:nvPr>
        </p:nvGraphicFramePr>
        <p:xfrm>
          <a:off x="1815385" y="1151239"/>
          <a:ext cx="5368009" cy="245693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4"/>
          <p:cNvSpPr txBox="1">
            <a:spLocks/>
          </p:cNvSpPr>
          <p:nvPr/>
        </p:nvSpPr>
        <p:spPr>
          <a:xfrm>
            <a:off x="1085850" y="3896497"/>
            <a:ext cx="7886700" cy="98030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1600" dirty="0" smtClean="0">
                <a:latin typeface="Arial" pitchFamily="34" charset="0"/>
                <a:cs typeface="Arial" pitchFamily="34" charset="0"/>
              </a:rPr>
              <a:t>2016 оны эцсээр аймгийн хэмжээнд хөгжлийн бэрхшээлтэй 1747 хүн байгаа нь өнгөрсөн  оны мөн үеэс 4,9 хувиар буурсан байна. Хөгжлийн бэрхшээлтэй нийт хүн амын 44,2 хувийг эмэгтэйчүүд эзэлж байна. Аймгийн хэмжээнд хөгжлийн бэрхшээлтэй 0-17 насны хүүхэд 97 байна.</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Arial Mon" panose="020B0500000000000000" pitchFamily="34" charset="0"/>
              </a:rPr>
              <a:t>Д</a:t>
            </a:r>
            <a:r>
              <a:rPr lang="mn-MN" i="1" dirty="0">
                <a:solidFill>
                  <a:schemeClr val="tx1"/>
                </a:solidFill>
                <a:latin typeface="Arial Mon" panose="020B0500000000000000" pitchFamily="34" charset="0"/>
              </a:rPr>
              <a:t>ундговь аймгийн статистикийн хэлтэс</a:t>
            </a:r>
            <a:endParaRPr lang="en-US" i="1" dirty="0">
              <a:solidFill>
                <a:schemeClr val="tx1"/>
              </a:solidFill>
              <a:latin typeface="Arial Mon" panose="020B0500000000000000" pitchFamily="34" charset="0"/>
            </a:endParaRPr>
          </a:p>
        </p:txBody>
      </p:sp>
      <p:sp>
        <p:nvSpPr>
          <p:cNvPr id="5" name="Title 4"/>
          <p:cNvSpPr>
            <a:spLocks noGrp="1"/>
          </p:cNvSpPr>
          <p:nvPr>
            <p:ph type="title"/>
          </p:nvPr>
        </p:nvSpPr>
        <p:spPr>
          <a:xfrm>
            <a:off x="1085850" y="4728121"/>
            <a:ext cx="7886700" cy="1325563"/>
          </a:xfrm>
        </p:spPr>
        <p:txBody>
          <a:bodyPr>
            <a:normAutofit/>
          </a:bodyPr>
          <a:lstStyle/>
          <a:p>
            <a:r>
              <a:rPr lang="mn-MN" sz="1600" dirty="0" smtClean="0">
                <a:latin typeface="Arial" pitchFamily="34" charset="0"/>
                <a:cs typeface="Arial" pitchFamily="34" charset="0"/>
              </a:rPr>
              <a:t>Хөгжлийн бэрхшээлийг төрлөөр авч үзвэл 46</a:t>
            </a:r>
            <a:r>
              <a:rPr lang="en-US" sz="1600" dirty="0" smtClean="0">
                <a:latin typeface="Arial" pitchFamily="34" charset="0"/>
                <a:cs typeface="Arial" pitchFamily="34" charset="0"/>
              </a:rPr>
              <a:t>%/800</a:t>
            </a:r>
            <a:r>
              <a:rPr lang="mn-MN" sz="1600" dirty="0" smtClean="0">
                <a:latin typeface="Arial" pitchFamily="34" charset="0"/>
                <a:cs typeface="Arial" pitchFamily="34" charset="0"/>
              </a:rPr>
              <a:t>хүн/ төрөлхийн, 41</a:t>
            </a:r>
            <a:r>
              <a:rPr lang="en-US" sz="1600" dirty="0" smtClean="0">
                <a:latin typeface="Arial" pitchFamily="34" charset="0"/>
                <a:cs typeface="Arial" pitchFamily="34" charset="0"/>
              </a:rPr>
              <a:t>%/722</a:t>
            </a:r>
            <a:r>
              <a:rPr lang="mn-MN" sz="1600" dirty="0" smtClean="0">
                <a:latin typeface="Arial" pitchFamily="34" charset="0"/>
                <a:cs typeface="Arial" pitchFamily="34" charset="0"/>
              </a:rPr>
              <a:t>хүн/ ердийн өвчнөөр, 6</a:t>
            </a:r>
            <a:r>
              <a:rPr lang="en-US" sz="1600" dirty="0" smtClean="0">
                <a:latin typeface="Arial" pitchFamily="34" charset="0"/>
                <a:cs typeface="Arial" pitchFamily="34" charset="0"/>
              </a:rPr>
              <a:t>%/10</a:t>
            </a:r>
            <a:r>
              <a:rPr lang="mn-MN" sz="1600" dirty="0" smtClean="0">
                <a:latin typeface="Arial" pitchFamily="34" charset="0"/>
                <a:cs typeface="Arial" pitchFamily="34" charset="0"/>
              </a:rPr>
              <a:t>6 хүн/ ахуйн ослоор, 3 хувь</a:t>
            </a:r>
            <a:r>
              <a:rPr lang="en-US" sz="1600" dirty="0" smtClean="0">
                <a:latin typeface="Arial" pitchFamily="34" charset="0"/>
                <a:cs typeface="Arial" pitchFamily="34" charset="0"/>
              </a:rPr>
              <a:t> /52</a:t>
            </a:r>
            <a:r>
              <a:rPr lang="mn-MN" sz="1600" dirty="0" smtClean="0">
                <a:latin typeface="Arial" pitchFamily="34" charset="0"/>
                <a:cs typeface="Arial" pitchFamily="34" charset="0"/>
              </a:rPr>
              <a:t>хүн/ нь мэргэжлээс шалтгаалах өвчнөөр, 3</a:t>
            </a:r>
            <a:r>
              <a:rPr lang="en-US" sz="1600" dirty="0" smtClean="0">
                <a:latin typeface="Arial" pitchFamily="34" charset="0"/>
                <a:cs typeface="Arial" pitchFamily="34" charset="0"/>
              </a:rPr>
              <a:t>%/53 </a:t>
            </a:r>
            <a:r>
              <a:rPr lang="mn-MN" sz="1600" dirty="0" smtClean="0">
                <a:latin typeface="Arial" pitchFamily="34" charset="0"/>
                <a:cs typeface="Arial" pitchFamily="34" charset="0"/>
              </a:rPr>
              <a:t>хүн</a:t>
            </a:r>
            <a:r>
              <a:rPr lang="en-US" sz="1600" dirty="0" smtClean="0">
                <a:latin typeface="Arial" pitchFamily="34" charset="0"/>
                <a:cs typeface="Arial" pitchFamily="34" charset="0"/>
              </a:rPr>
              <a:t>/ </a:t>
            </a:r>
            <a:r>
              <a:rPr lang="mn-MN" sz="1600" dirty="0" smtClean="0">
                <a:latin typeface="Arial" pitchFamily="34" charset="0"/>
                <a:cs typeface="Arial" pitchFamily="34" charset="0"/>
              </a:rPr>
              <a:t>зам тээврийн ослоор, 1 хувь буюу 14 хүн ахуйн ослын улмаас хөгжлийн бэрхшээлтэй болсон байна.</a:t>
            </a:r>
            <a:endParaRPr lang="en-US" sz="16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xmlns="" val="1917124997"/>
              </p:ext>
            </p:extLst>
          </p:nvPr>
        </p:nvGraphicFramePr>
        <p:xfrm>
          <a:off x="2077465" y="1283044"/>
          <a:ext cx="5732005" cy="29100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sp>
        <p:nvSpPr>
          <p:cNvPr id="5" name="Title 4"/>
          <p:cNvSpPr>
            <a:spLocks noGrp="1"/>
          </p:cNvSpPr>
          <p:nvPr>
            <p:ph type="title"/>
          </p:nvPr>
        </p:nvSpPr>
        <p:spPr>
          <a:xfrm>
            <a:off x="1085850" y="4728121"/>
            <a:ext cx="7886700" cy="1325563"/>
          </a:xfrm>
        </p:spPr>
        <p:txBody>
          <a:bodyPr>
            <a:normAutofit/>
          </a:bodyPr>
          <a:lstStyle/>
          <a:p>
            <a:r>
              <a:rPr lang="mn-MN" sz="1600" dirty="0" smtClean="0">
                <a:latin typeface="Arial Mon" panose="020B0500000000000000" pitchFamily="34" charset="0"/>
              </a:rPr>
              <a:t>Тусламжийн </a:t>
            </a:r>
            <a:r>
              <a:rPr lang="mn-MN" sz="1600" dirty="0">
                <a:latin typeface="Arial Mon" panose="020B0500000000000000" pitchFamily="34" charset="0"/>
              </a:rPr>
              <a:t>орлогыг оруулан тооцсоноор аймгийн х‎эмжээний нийт орлого ба тусламж 39528,3 сая төгрөг болж, төлөвлөгөөний биел‎элт 97,6 хувьтай байна</a:t>
            </a:r>
            <a:r>
              <a:rPr lang="mn-MN" sz="1600" dirty="0" smtClean="0">
                <a:latin typeface="Arial Mon" panose="020B0500000000000000" pitchFamily="34" charset="0"/>
              </a:rPr>
              <a:t>. Энэ нь өнгөрсөн  мөн үеэс 107,8 хувиар өссөн байна.  Аймгийн нийт орлогын 83 хувийг тусламжийн орлого, 11 хувийг татварын орлого, 6 хувийг татварын бус орлого бүрдүүлж байна. </a:t>
            </a:r>
            <a:endParaRPr lang="en-US" sz="1600" dirty="0">
              <a:latin typeface="Arial Mon" panose="020B0500000000000000"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xmlns="" val="3883429015"/>
              </p:ext>
            </p:extLst>
          </p:nvPr>
        </p:nvGraphicFramePr>
        <p:xfrm>
          <a:off x="1123407" y="1161460"/>
          <a:ext cx="3671015" cy="33718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xmlns="" val="1553822047"/>
              </p:ext>
            </p:extLst>
          </p:nvPr>
        </p:nvGraphicFramePr>
        <p:xfrm>
          <a:off x="4794422" y="1161460"/>
          <a:ext cx="3830594" cy="33718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179859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graphicFrame>
        <p:nvGraphicFramePr>
          <p:cNvPr id="7" name="Chart 6"/>
          <p:cNvGraphicFramePr>
            <a:graphicFrameLocks/>
          </p:cNvGraphicFramePr>
          <p:nvPr>
            <p:extLst>
              <p:ext uri="{D42A27DB-BD31-4B8C-83A1-F6EECF244321}">
                <p14:modId xmlns:p14="http://schemas.microsoft.com/office/powerpoint/2010/main" xmlns="" val="3495117389"/>
              </p:ext>
            </p:extLst>
          </p:nvPr>
        </p:nvGraphicFramePr>
        <p:xfrm>
          <a:off x="1615388" y="1330529"/>
          <a:ext cx="6744841" cy="40817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609402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chemeClr val="tx1"/>
                </a:solidFill>
                <a:latin typeface="Arial Mon" panose="020B0500000000000000" pitchFamily="34" charset="0"/>
              </a:rPr>
              <a:t>Д</a:t>
            </a:r>
            <a:r>
              <a:rPr lang="mn-MN" i="1">
                <a:solidFill>
                  <a:schemeClr val="tx1"/>
                </a:solidFill>
                <a:latin typeface="Arial Mon" panose="020B0500000000000000" pitchFamily="34" charset="0"/>
              </a:rPr>
              <a:t>ундговь аймгийн статистикийн хэлтэс</a:t>
            </a:r>
            <a:endParaRPr lang="en-US" i="1" dirty="0">
              <a:solidFill>
                <a:schemeClr val="tx1"/>
              </a:solidFill>
              <a:latin typeface="Arial Mon" panose="020B0500000000000000" pitchFamily="34" charset="0"/>
            </a:endParaRPr>
          </a:p>
        </p:txBody>
      </p:sp>
      <p:sp>
        <p:nvSpPr>
          <p:cNvPr id="6" name="Title 5"/>
          <p:cNvSpPr>
            <a:spLocks noGrp="1"/>
          </p:cNvSpPr>
          <p:nvPr>
            <p:ph type="title"/>
          </p:nvPr>
        </p:nvSpPr>
        <p:spPr>
          <a:xfrm>
            <a:off x="6137189" y="1655805"/>
            <a:ext cx="2839031" cy="4461430"/>
          </a:xfrm>
        </p:spPr>
        <p:txBody>
          <a:bodyPr>
            <a:noAutofit/>
          </a:bodyPr>
          <a:lstStyle/>
          <a:p>
            <a:pPr algn="just">
              <a:lnSpc>
                <a:spcPct val="150000"/>
              </a:lnSpc>
            </a:pPr>
            <a:r>
              <a:rPr lang="mn-MN" sz="1800" dirty="0" smtClean="0">
                <a:latin typeface="Arial" pitchFamily="34" charset="0"/>
                <a:cs typeface="Arial" pitchFamily="34" charset="0"/>
              </a:rPr>
              <a:t>2016 оны жилийн эцсийн мэдээгээр аймгийн хүн амын тоо 45515 болж өмнөх оноос 589 хүнээр буюу 1,3 хувиар өссөн байна. 15 сумын 9 суманд хүн амын тоо өсч, 6 суманд буурсан байна./</a:t>
            </a:r>
            <a:r>
              <a:rPr lang="mn-MN" sz="1400" dirty="0" smtClean="0">
                <a:latin typeface="Arial" pitchFamily="34" charset="0"/>
                <a:cs typeface="Arial" pitchFamily="34" charset="0"/>
              </a:rPr>
              <a:t>Хүн амын тоо буурсан сумдыг </a:t>
            </a:r>
            <a:r>
              <a:rPr lang="mn-MN" sz="1400" dirty="0" smtClean="0">
                <a:solidFill>
                  <a:schemeClr val="accent2">
                    <a:lumMod val="75000"/>
                  </a:schemeClr>
                </a:solidFill>
                <a:latin typeface="Arial" pitchFamily="34" charset="0"/>
                <a:cs typeface="Arial" pitchFamily="34" charset="0"/>
              </a:rPr>
              <a:t>улаанаар</a:t>
            </a:r>
            <a:r>
              <a:rPr lang="mn-MN" sz="1400" dirty="0" smtClean="0">
                <a:latin typeface="Arial" pitchFamily="34" charset="0"/>
                <a:cs typeface="Arial" pitchFamily="34" charset="0"/>
              </a:rPr>
              <a:t> тэмдэглэв</a:t>
            </a:r>
            <a:r>
              <a:rPr lang="mn-MN" sz="1800" dirty="0" smtClean="0">
                <a:latin typeface="Arial" pitchFamily="34" charset="0"/>
                <a:cs typeface="Arial" pitchFamily="34" charset="0"/>
              </a:rPr>
              <a:t>/</a:t>
            </a:r>
            <a:endParaRPr lang="en-US" sz="1800"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165972259"/>
              </p:ext>
            </p:extLst>
          </p:nvPr>
        </p:nvGraphicFramePr>
        <p:xfrm>
          <a:off x="1326292" y="1210955"/>
          <a:ext cx="4810897" cy="4906280"/>
        </p:xfrm>
        <a:graphic>
          <a:graphicData uri="http://schemas.openxmlformats.org/drawingml/2006/table">
            <a:tbl>
              <a:tblPr>
                <a:tableStyleId>{5C22544A-7EE6-4342-B048-85BDC9FD1C3A}</a:tableStyleId>
              </a:tblPr>
              <a:tblGrid>
                <a:gridCol w="1692303"/>
                <a:gridCol w="987740"/>
                <a:gridCol w="998839"/>
                <a:gridCol w="1132015"/>
              </a:tblGrid>
              <a:tr h="463656">
                <a:tc gridSpan="4">
                  <a:txBody>
                    <a:bodyPr/>
                    <a:lstStyle/>
                    <a:p>
                      <a:pPr algn="ctr" fontAlgn="b"/>
                      <a:r>
                        <a:rPr lang="mn-MN" sz="1600" u="none" strike="noStrike" dirty="0">
                          <a:effectLst/>
                          <a:latin typeface="Arial Mon" panose="020B0500000000000000" pitchFamily="34" charset="0"/>
                        </a:rPr>
                        <a:t>Хүн амын тоо сумдаар</a:t>
                      </a:r>
                      <a:endParaRPr lang="mn-MN" sz="1600" b="0" i="0" u="none" strike="noStrike" dirty="0">
                        <a:solidFill>
                          <a:srgbClr val="000000"/>
                        </a:solidFill>
                        <a:effectLst/>
                        <a:latin typeface="Arial Mon" panose="020B0500000000000000"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178062">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571538">
                <a:tc>
                  <a:txBody>
                    <a:bodyPr/>
                    <a:lstStyle/>
                    <a:p>
                      <a:pPr algn="ctr" fontAlgn="ctr"/>
                      <a:r>
                        <a:rPr lang="mn-MN" sz="1200" u="none" strike="noStrike" dirty="0">
                          <a:effectLst/>
                        </a:rPr>
                        <a:t>Сум</a:t>
                      </a:r>
                      <a:endParaRPr lang="mn-MN" sz="1200" b="0" i="0" u="none" strike="noStrike" dirty="0">
                        <a:solidFill>
                          <a:srgbClr val="000000"/>
                        </a:solidFill>
                        <a:effectLst/>
                        <a:latin typeface="Arial Mon" panose="020B0500000000000000" pitchFamily="34" charset="0"/>
                      </a:endParaRPr>
                    </a:p>
                  </a:txBody>
                  <a:tcPr marL="9525" marR="9525" marT="9525" marB="0" anchor="ctr"/>
                </a:tc>
                <a:tc>
                  <a:txBody>
                    <a:bodyPr/>
                    <a:lstStyle/>
                    <a:p>
                      <a:pPr algn="ctr" fontAlgn="ctr"/>
                      <a:r>
                        <a:rPr lang="mn-MN" sz="1200" u="none" strike="noStrike" dirty="0">
                          <a:effectLst/>
                        </a:rPr>
                        <a:t>2015 он</a:t>
                      </a:r>
                      <a:endParaRPr lang="mn-MN" sz="1200" b="0" i="0" u="none" strike="noStrike" dirty="0">
                        <a:solidFill>
                          <a:srgbClr val="000000"/>
                        </a:solidFill>
                        <a:effectLst/>
                        <a:latin typeface="Arial Mon" panose="020B0500000000000000" pitchFamily="34" charset="0"/>
                      </a:endParaRPr>
                    </a:p>
                  </a:txBody>
                  <a:tcPr marL="9525" marR="9525" marT="9525" marB="0" anchor="ctr"/>
                </a:tc>
                <a:tc>
                  <a:txBody>
                    <a:bodyPr/>
                    <a:lstStyle/>
                    <a:p>
                      <a:pPr algn="ctr" fontAlgn="ctr"/>
                      <a:r>
                        <a:rPr lang="mn-MN" sz="1200" u="none" strike="noStrike" dirty="0">
                          <a:effectLst/>
                        </a:rPr>
                        <a:t>2016 он</a:t>
                      </a:r>
                      <a:endParaRPr lang="mn-MN" sz="1200" b="0" i="0" u="none" strike="noStrike" dirty="0">
                        <a:solidFill>
                          <a:srgbClr val="000000"/>
                        </a:solidFill>
                        <a:effectLst/>
                        <a:latin typeface="Arial Mon" panose="020B0500000000000000" pitchFamily="34" charset="0"/>
                      </a:endParaRPr>
                    </a:p>
                  </a:txBody>
                  <a:tcPr marL="9525" marR="9525" marT="9525" marB="0" anchor="ctr"/>
                </a:tc>
                <a:tc>
                  <a:txBody>
                    <a:bodyPr/>
                    <a:lstStyle/>
                    <a:p>
                      <a:pPr algn="ctr" fontAlgn="ctr"/>
                      <a:r>
                        <a:rPr lang="mn-MN" sz="1200" u="none" strike="noStrike" dirty="0">
                          <a:effectLst/>
                        </a:rPr>
                        <a:t>Өсөлт </a:t>
                      </a:r>
                      <a:endParaRPr lang="mn-MN" sz="1200" b="0" i="0" u="none" strike="noStrike" dirty="0">
                        <a:solidFill>
                          <a:srgbClr val="000000"/>
                        </a:solidFill>
                        <a:effectLst/>
                        <a:latin typeface="Arial Mon" panose="020B0500000000000000" pitchFamily="34" charset="0"/>
                      </a:endParaRPr>
                    </a:p>
                  </a:txBody>
                  <a:tcPr marL="9525" marR="9525" marT="9525" marB="0" anchor="ctr"/>
                </a:tc>
              </a:tr>
              <a:tr h="230814">
                <a:tc>
                  <a:txBody>
                    <a:bodyPr/>
                    <a:lstStyle/>
                    <a:p>
                      <a:pPr algn="l" fontAlgn="ctr"/>
                      <a:r>
                        <a:rPr lang="mn-MN" sz="1200" u="none" strike="noStrike">
                          <a:effectLst/>
                        </a:rPr>
                        <a:t>Дэлгэрцогт</a:t>
                      </a:r>
                      <a:endParaRPr lang="mn-MN" sz="1200" b="0" i="0" u="none" strike="noStrike">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1575</a:t>
                      </a:r>
                      <a:endParaRPr lang="en-US" sz="1200" b="0" i="0" u="none" strike="noStrike">
                        <a:solidFill>
                          <a:srgbClr val="000000"/>
                        </a:solidFill>
                        <a:effectLst/>
                        <a:latin typeface="Arial Mon" panose="020B0500000000000000" pitchFamily="34" charset="0"/>
                      </a:endParaRPr>
                    </a:p>
                  </a:txBody>
                  <a:tcPr marL="9525" marR="9525" marT="9525" marB="0" anchor="b"/>
                </a:tc>
                <a:tc>
                  <a:txBody>
                    <a:bodyPr/>
                    <a:lstStyle/>
                    <a:p>
                      <a:pPr algn="ctr" fontAlgn="b"/>
                      <a:r>
                        <a:rPr lang="en-US" sz="1200" u="none" strike="noStrike" dirty="0">
                          <a:effectLst/>
                        </a:rPr>
                        <a:t>1616</a:t>
                      </a:r>
                      <a:endParaRPr lang="en-US" sz="12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ctr"/>
                      <a:r>
                        <a:rPr lang="en-US" sz="1200" u="none" strike="noStrike">
                          <a:effectLst/>
                        </a:rPr>
                        <a:t>2.6</a:t>
                      </a:r>
                      <a:endParaRPr lang="en-US" sz="1200" b="0" i="0" u="none" strike="noStrike">
                        <a:solidFill>
                          <a:srgbClr val="000000"/>
                        </a:solidFill>
                        <a:effectLst/>
                        <a:latin typeface="Arial Mon" panose="020B0500000000000000" pitchFamily="34" charset="0"/>
                      </a:endParaRPr>
                    </a:p>
                  </a:txBody>
                  <a:tcPr marL="9525" marR="9525" marT="9525" marB="0" anchor="ctr"/>
                </a:tc>
              </a:tr>
              <a:tr h="230814">
                <a:tc>
                  <a:txBody>
                    <a:bodyPr/>
                    <a:lstStyle/>
                    <a:p>
                      <a:pPr algn="l" fontAlgn="ctr"/>
                      <a:r>
                        <a:rPr lang="mn-MN" sz="1200" u="none" strike="noStrike">
                          <a:effectLst/>
                        </a:rPr>
                        <a:t>Дэрэн</a:t>
                      </a:r>
                      <a:endParaRPr lang="mn-MN" sz="1200" b="0" i="0" u="none" strike="noStrike">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2053</a:t>
                      </a:r>
                      <a:endParaRPr lang="en-US" sz="1200" b="0" i="0" u="none" strike="noStrike">
                        <a:solidFill>
                          <a:srgbClr val="000000"/>
                        </a:solidFill>
                        <a:effectLst/>
                        <a:latin typeface="Arial Mon" panose="020B0500000000000000" pitchFamily="34" charset="0"/>
                      </a:endParaRPr>
                    </a:p>
                  </a:txBody>
                  <a:tcPr marL="9525" marR="9525" marT="9525" marB="0" anchor="b"/>
                </a:tc>
                <a:tc>
                  <a:txBody>
                    <a:bodyPr/>
                    <a:lstStyle/>
                    <a:p>
                      <a:pPr algn="ctr" fontAlgn="b"/>
                      <a:r>
                        <a:rPr lang="en-US" sz="1200" u="none" strike="noStrike" dirty="0">
                          <a:effectLst/>
                        </a:rPr>
                        <a:t>2065</a:t>
                      </a:r>
                      <a:endParaRPr lang="en-US" sz="12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ctr"/>
                      <a:r>
                        <a:rPr lang="en-US" sz="1200" u="none" strike="noStrike">
                          <a:effectLst/>
                        </a:rPr>
                        <a:t>0.6</a:t>
                      </a:r>
                      <a:endParaRPr lang="en-US" sz="1200" b="0" i="0" u="none" strike="noStrike">
                        <a:solidFill>
                          <a:srgbClr val="000000"/>
                        </a:solidFill>
                        <a:effectLst/>
                        <a:latin typeface="Arial Mon" panose="020B0500000000000000" pitchFamily="34" charset="0"/>
                      </a:endParaRPr>
                    </a:p>
                  </a:txBody>
                  <a:tcPr marL="9525" marR="9525" marT="9525" marB="0" anchor="ctr"/>
                </a:tc>
              </a:tr>
              <a:tr h="230814">
                <a:tc>
                  <a:txBody>
                    <a:bodyPr/>
                    <a:lstStyle/>
                    <a:p>
                      <a:pPr algn="l" fontAlgn="ctr"/>
                      <a:r>
                        <a:rPr lang="mn-MN" sz="1200" u="none" strike="noStrike">
                          <a:effectLst/>
                        </a:rPr>
                        <a:t>Говь-Угтаал</a:t>
                      </a:r>
                      <a:endParaRPr lang="mn-MN" sz="1200" b="0" i="0" u="none" strike="noStrike">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1583</a:t>
                      </a:r>
                      <a:endParaRPr lang="en-US" sz="1200" b="0" i="0" u="none" strike="noStrike">
                        <a:solidFill>
                          <a:srgbClr val="000000"/>
                        </a:solidFill>
                        <a:effectLst/>
                        <a:latin typeface="Arial Mon" panose="020B0500000000000000" pitchFamily="34" charset="0"/>
                      </a:endParaRPr>
                    </a:p>
                  </a:txBody>
                  <a:tcPr marL="9525" marR="9525" marT="9525" marB="0" anchor="b"/>
                </a:tc>
                <a:tc>
                  <a:txBody>
                    <a:bodyPr/>
                    <a:lstStyle/>
                    <a:p>
                      <a:pPr algn="ctr" fontAlgn="b"/>
                      <a:r>
                        <a:rPr lang="en-US" sz="1200" u="none" strike="noStrike" dirty="0">
                          <a:effectLst/>
                        </a:rPr>
                        <a:t>1586</a:t>
                      </a:r>
                      <a:endParaRPr lang="en-US" sz="12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ctr"/>
                      <a:r>
                        <a:rPr lang="en-US" sz="1200" u="none" strike="noStrike">
                          <a:effectLst/>
                        </a:rPr>
                        <a:t>0.2</a:t>
                      </a:r>
                      <a:endParaRPr lang="en-US" sz="1200" b="0" i="0" u="none" strike="noStrike">
                        <a:solidFill>
                          <a:srgbClr val="000000"/>
                        </a:solidFill>
                        <a:effectLst/>
                        <a:latin typeface="Arial Mon" panose="020B0500000000000000" pitchFamily="34" charset="0"/>
                      </a:endParaRPr>
                    </a:p>
                  </a:txBody>
                  <a:tcPr marL="9525" marR="9525" marT="9525" marB="0" anchor="ctr"/>
                </a:tc>
              </a:tr>
              <a:tr h="230814">
                <a:tc>
                  <a:txBody>
                    <a:bodyPr/>
                    <a:lstStyle/>
                    <a:p>
                      <a:pPr algn="l" fontAlgn="ctr"/>
                      <a:r>
                        <a:rPr lang="mn-MN" sz="1200" u="none" strike="noStrike" dirty="0">
                          <a:solidFill>
                            <a:schemeClr val="accent2">
                              <a:lumMod val="75000"/>
                            </a:schemeClr>
                          </a:solidFill>
                          <a:effectLst/>
                        </a:rPr>
                        <a:t>Цагаандэлгэр</a:t>
                      </a:r>
                      <a:endParaRPr lang="mn-MN" sz="1200" b="0" i="0" u="none" strike="noStrike" dirty="0">
                        <a:solidFill>
                          <a:schemeClr val="accent2">
                            <a:lumMod val="75000"/>
                          </a:schemeClr>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1013</a:t>
                      </a:r>
                      <a:endParaRPr lang="en-US" sz="1200" b="0" i="0" u="none" strike="noStrike">
                        <a:solidFill>
                          <a:srgbClr val="000000"/>
                        </a:solidFill>
                        <a:effectLst/>
                        <a:latin typeface="Arial Mon" panose="020B0500000000000000" pitchFamily="34" charset="0"/>
                      </a:endParaRPr>
                    </a:p>
                  </a:txBody>
                  <a:tcPr marL="9525" marR="9525" marT="9525" marB="0" anchor="b"/>
                </a:tc>
                <a:tc>
                  <a:txBody>
                    <a:bodyPr/>
                    <a:lstStyle/>
                    <a:p>
                      <a:pPr algn="ctr" fontAlgn="b"/>
                      <a:r>
                        <a:rPr lang="en-US" sz="1200" u="none" strike="noStrike" dirty="0">
                          <a:effectLst/>
                        </a:rPr>
                        <a:t>1005</a:t>
                      </a:r>
                      <a:endParaRPr lang="en-US" sz="12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ctr"/>
                      <a:r>
                        <a:rPr lang="en-US" sz="1200" u="none" strike="noStrike">
                          <a:effectLst/>
                        </a:rPr>
                        <a:t>-0.8</a:t>
                      </a:r>
                      <a:endParaRPr lang="en-US" sz="1200" b="0" i="0" u="none" strike="noStrike">
                        <a:solidFill>
                          <a:srgbClr val="000000"/>
                        </a:solidFill>
                        <a:effectLst/>
                        <a:latin typeface="Arial Mon" panose="020B0500000000000000" pitchFamily="34" charset="0"/>
                      </a:endParaRPr>
                    </a:p>
                  </a:txBody>
                  <a:tcPr marL="9525" marR="9525" marT="9525" marB="0" anchor="ctr"/>
                </a:tc>
              </a:tr>
              <a:tr h="230814">
                <a:tc>
                  <a:txBody>
                    <a:bodyPr/>
                    <a:lstStyle/>
                    <a:p>
                      <a:pPr algn="l" fontAlgn="ctr"/>
                      <a:r>
                        <a:rPr lang="mn-MN" sz="1200" u="none" strike="noStrike" dirty="0">
                          <a:solidFill>
                            <a:schemeClr val="accent2">
                              <a:lumMod val="75000"/>
                            </a:schemeClr>
                          </a:solidFill>
                          <a:effectLst/>
                        </a:rPr>
                        <a:t>Баянжаргалан</a:t>
                      </a:r>
                      <a:endParaRPr lang="mn-MN" sz="1200" b="0" i="0" u="none" strike="noStrike" dirty="0">
                        <a:solidFill>
                          <a:schemeClr val="accent2">
                            <a:lumMod val="75000"/>
                          </a:schemeClr>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1197</a:t>
                      </a:r>
                      <a:endParaRPr lang="en-US" sz="1200" b="0" i="0" u="none" strike="noStrike">
                        <a:solidFill>
                          <a:srgbClr val="000000"/>
                        </a:solidFill>
                        <a:effectLst/>
                        <a:latin typeface="Arial Mon" panose="020B0500000000000000" pitchFamily="34" charset="0"/>
                      </a:endParaRPr>
                    </a:p>
                  </a:txBody>
                  <a:tcPr marL="9525" marR="9525" marT="9525" marB="0" anchor="b"/>
                </a:tc>
                <a:tc>
                  <a:txBody>
                    <a:bodyPr/>
                    <a:lstStyle/>
                    <a:p>
                      <a:pPr algn="ctr" fontAlgn="b"/>
                      <a:r>
                        <a:rPr lang="en-US" sz="1200" u="none" strike="noStrike" dirty="0">
                          <a:effectLst/>
                        </a:rPr>
                        <a:t>1168</a:t>
                      </a:r>
                      <a:endParaRPr lang="en-US" sz="12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ctr"/>
                      <a:r>
                        <a:rPr lang="en-US" sz="1200" u="none" strike="noStrike">
                          <a:effectLst/>
                        </a:rPr>
                        <a:t>-2.4</a:t>
                      </a:r>
                      <a:endParaRPr lang="en-US" sz="1200" b="0" i="0" u="none" strike="noStrike">
                        <a:solidFill>
                          <a:srgbClr val="000000"/>
                        </a:solidFill>
                        <a:effectLst/>
                        <a:latin typeface="Arial Mon" panose="020B0500000000000000" pitchFamily="34" charset="0"/>
                      </a:endParaRPr>
                    </a:p>
                  </a:txBody>
                  <a:tcPr marL="9525" marR="9525" marT="9525" marB="0" anchor="ctr"/>
                </a:tc>
              </a:tr>
              <a:tr h="230814">
                <a:tc>
                  <a:txBody>
                    <a:bodyPr/>
                    <a:lstStyle/>
                    <a:p>
                      <a:pPr algn="l" fontAlgn="ctr"/>
                      <a:r>
                        <a:rPr lang="mn-MN" sz="1200" u="none" strike="noStrike">
                          <a:effectLst/>
                        </a:rPr>
                        <a:t>Өндөршил</a:t>
                      </a:r>
                      <a:endParaRPr lang="mn-MN" sz="1200" b="0" i="0" u="none" strike="noStrike">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1433</a:t>
                      </a:r>
                      <a:endParaRPr lang="en-US" sz="1200" b="0" i="0" u="none" strike="noStrike">
                        <a:solidFill>
                          <a:srgbClr val="000000"/>
                        </a:solidFill>
                        <a:effectLst/>
                        <a:latin typeface="Arial Mon" panose="020B0500000000000000" pitchFamily="34" charset="0"/>
                      </a:endParaRPr>
                    </a:p>
                  </a:txBody>
                  <a:tcPr marL="9525" marR="9525" marT="9525" marB="0" anchor="b"/>
                </a:tc>
                <a:tc>
                  <a:txBody>
                    <a:bodyPr/>
                    <a:lstStyle/>
                    <a:p>
                      <a:pPr algn="ctr" fontAlgn="b"/>
                      <a:r>
                        <a:rPr lang="en-US" sz="1200" u="none" strike="noStrike" dirty="0">
                          <a:effectLst/>
                        </a:rPr>
                        <a:t>1446</a:t>
                      </a:r>
                      <a:endParaRPr lang="en-US" sz="12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ctr"/>
                      <a:r>
                        <a:rPr lang="en-US" sz="1200" u="none" strike="noStrike" dirty="0">
                          <a:effectLst/>
                        </a:rPr>
                        <a:t>0.9</a:t>
                      </a:r>
                      <a:endParaRPr lang="en-US" sz="1200" b="0" i="0" u="none" strike="noStrike" dirty="0">
                        <a:solidFill>
                          <a:srgbClr val="000000"/>
                        </a:solidFill>
                        <a:effectLst/>
                        <a:latin typeface="Arial Mon" panose="020B0500000000000000" pitchFamily="34" charset="0"/>
                      </a:endParaRPr>
                    </a:p>
                  </a:txBody>
                  <a:tcPr marL="9525" marR="9525" marT="9525" marB="0" anchor="ctr"/>
                </a:tc>
              </a:tr>
              <a:tr h="230814">
                <a:tc>
                  <a:txBody>
                    <a:bodyPr/>
                    <a:lstStyle/>
                    <a:p>
                      <a:pPr algn="l" fontAlgn="ctr"/>
                      <a:r>
                        <a:rPr lang="mn-MN" sz="1200" u="none" strike="noStrike" dirty="0">
                          <a:solidFill>
                            <a:schemeClr val="accent2">
                              <a:lumMod val="75000"/>
                            </a:schemeClr>
                          </a:solidFill>
                          <a:effectLst/>
                        </a:rPr>
                        <a:t>Гурвансайхан</a:t>
                      </a:r>
                      <a:endParaRPr lang="mn-MN" sz="1200" b="0" i="0" u="none" strike="noStrike" dirty="0">
                        <a:solidFill>
                          <a:schemeClr val="accent2">
                            <a:lumMod val="75000"/>
                          </a:schemeClr>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2098</a:t>
                      </a:r>
                      <a:endParaRPr lang="en-US" sz="1200" b="0" i="0" u="none" strike="noStrike">
                        <a:solidFill>
                          <a:srgbClr val="000000"/>
                        </a:solidFill>
                        <a:effectLst/>
                        <a:latin typeface="Arial Mon" panose="020B0500000000000000" pitchFamily="34" charset="0"/>
                      </a:endParaRPr>
                    </a:p>
                  </a:txBody>
                  <a:tcPr marL="9525" marR="9525" marT="9525" marB="0" anchor="b"/>
                </a:tc>
                <a:tc>
                  <a:txBody>
                    <a:bodyPr/>
                    <a:lstStyle/>
                    <a:p>
                      <a:pPr algn="ctr" fontAlgn="b"/>
                      <a:r>
                        <a:rPr lang="en-US" sz="1200" u="none" strike="noStrike">
                          <a:effectLst/>
                        </a:rPr>
                        <a:t>2088</a:t>
                      </a:r>
                      <a:endParaRPr lang="en-US" sz="1200" b="0" i="0" u="none" strike="noStrike">
                        <a:solidFill>
                          <a:srgbClr val="000000"/>
                        </a:solidFill>
                        <a:effectLst/>
                        <a:latin typeface="Arial Mon" panose="020B0500000000000000" pitchFamily="34" charset="0"/>
                      </a:endParaRPr>
                    </a:p>
                  </a:txBody>
                  <a:tcPr marL="9525" marR="9525" marT="9525" marB="0" anchor="b"/>
                </a:tc>
                <a:tc>
                  <a:txBody>
                    <a:bodyPr/>
                    <a:lstStyle/>
                    <a:p>
                      <a:pPr algn="ctr" fontAlgn="ctr"/>
                      <a:r>
                        <a:rPr lang="en-US" sz="1200" u="none" strike="noStrike" dirty="0">
                          <a:effectLst/>
                        </a:rPr>
                        <a:t>-0.5</a:t>
                      </a:r>
                      <a:endParaRPr lang="en-US" sz="1200" b="0" i="0" u="none" strike="noStrike" dirty="0">
                        <a:solidFill>
                          <a:srgbClr val="000000"/>
                        </a:solidFill>
                        <a:effectLst/>
                        <a:latin typeface="Arial Mon" panose="020B0500000000000000" pitchFamily="34" charset="0"/>
                      </a:endParaRPr>
                    </a:p>
                  </a:txBody>
                  <a:tcPr marL="9525" marR="9525" marT="9525" marB="0" anchor="ctr"/>
                </a:tc>
              </a:tr>
              <a:tr h="230814">
                <a:tc>
                  <a:txBody>
                    <a:bodyPr/>
                    <a:lstStyle/>
                    <a:p>
                      <a:pPr algn="l" fontAlgn="ctr"/>
                      <a:r>
                        <a:rPr lang="mn-MN" sz="1200" u="none" strike="noStrike">
                          <a:effectLst/>
                        </a:rPr>
                        <a:t>Өлзийт </a:t>
                      </a:r>
                      <a:endParaRPr lang="mn-MN" sz="1200" b="0" i="0" u="none" strike="noStrike">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2345</a:t>
                      </a:r>
                      <a:endParaRPr lang="en-US" sz="1200" b="0" i="0" u="none" strike="noStrike">
                        <a:solidFill>
                          <a:srgbClr val="000000"/>
                        </a:solidFill>
                        <a:effectLst/>
                        <a:latin typeface="Arial Mon" panose="020B0500000000000000" pitchFamily="34" charset="0"/>
                      </a:endParaRPr>
                    </a:p>
                  </a:txBody>
                  <a:tcPr marL="9525" marR="9525" marT="9525" marB="0" anchor="b"/>
                </a:tc>
                <a:tc>
                  <a:txBody>
                    <a:bodyPr/>
                    <a:lstStyle/>
                    <a:p>
                      <a:pPr algn="ctr" fontAlgn="b"/>
                      <a:r>
                        <a:rPr lang="en-US" sz="1200" u="none" strike="noStrike">
                          <a:effectLst/>
                        </a:rPr>
                        <a:t>2386</a:t>
                      </a:r>
                      <a:endParaRPr lang="en-US" sz="1200" b="0" i="0" u="none" strike="noStrike">
                        <a:solidFill>
                          <a:srgbClr val="000000"/>
                        </a:solidFill>
                        <a:effectLst/>
                        <a:latin typeface="Arial Mon" panose="020B0500000000000000" pitchFamily="34" charset="0"/>
                      </a:endParaRPr>
                    </a:p>
                  </a:txBody>
                  <a:tcPr marL="9525" marR="9525" marT="9525" marB="0" anchor="b"/>
                </a:tc>
                <a:tc>
                  <a:txBody>
                    <a:bodyPr/>
                    <a:lstStyle/>
                    <a:p>
                      <a:pPr algn="ctr" fontAlgn="ctr"/>
                      <a:r>
                        <a:rPr lang="en-US" sz="1200" u="none" strike="noStrike" dirty="0">
                          <a:effectLst/>
                        </a:rPr>
                        <a:t>1.7</a:t>
                      </a:r>
                      <a:endParaRPr lang="en-US" sz="1200" b="0" i="0" u="none" strike="noStrike" dirty="0">
                        <a:solidFill>
                          <a:srgbClr val="000000"/>
                        </a:solidFill>
                        <a:effectLst/>
                        <a:latin typeface="Arial Mon" panose="020B0500000000000000" pitchFamily="34" charset="0"/>
                      </a:endParaRPr>
                    </a:p>
                  </a:txBody>
                  <a:tcPr marL="9525" marR="9525" marT="9525" marB="0" anchor="ctr"/>
                </a:tc>
              </a:tr>
              <a:tr h="230814">
                <a:tc>
                  <a:txBody>
                    <a:bodyPr/>
                    <a:lstStyle/>
                    <a:p>
                      <a:pPr algn="l" fontAlgn="ctr"/>
                      <a:r>
                        <a:rPr lang="mn-MN" sz="1200" u="none" strike="noStrike">
                          <a:effectLst/>
                        </a:rPr>
                        <a:t>Хулд</a:t>
                      </a:r>
                      <a:endParaRPr lang="mn-MN" sz="1200" b="0" i="0" u="none" strike="noStrike">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2322</a:t>
                      </a:r>
                      <a:endParaRPr lang="en-US" sz="1200" b="0" i="0" u="none" strike="noStrike">
                        <a:solidFill>
                          <a:srgbClr val="000000"/>
                        </a:solidFill>
                        <a:effectLst/>
                        <a:latin typeface="Arial Mon" panose="020B0500000000000000" pitchFamily="34" charset="0"/>
                      </a:endParaRPr>
                    </a:p>
                  </a:txBody>
                  <a:tcPr marL="9525" marR="9525" marT="9525" marB="0" anchor="b"/>
                </a:tc>
                <a:tc>
                  <a:txBody>
                    <a:bodyPr/>
                    <a:lstStyle/>
                    <a:p>
                      <a:pPr algn="ctr" fontAlgn="b"/>
                      <a:r>
                        <a:rPr lang="en-US" sz="1200" u="none" strike="noStrike" dirty="0">
                          <a:effectLst/>
                        </a:rPr>
                        <a:t>2379</a:t>
                      </a:r>
                      <a:endParaRPr lang="en-US" sz="12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ctr"/>
                      <a:r>
                        <a:rPr lang="en-US" sz="1200" u="none" strike="noStrike">
                          <a:effectLst/>
                        </a:rPr>
                        <a:t>2.5</a:t>
                      </a:r>
                      <a:endParaRPr lang="en-US" sz="1200" b="0" i="0" u="none" strike="noStrike">
                        <a:solidFill>
                          <a:srgbClr val="000000"/>
                        </a:solidFill>
                        <a:effectLst/>
                        <a:latin typeface="Arial Mon" panose="020B0500000000000000" pitchFamily="34" charset="0"/>
                      </a:endParaRPr>
                    </a:p>
                  </a:txBody>
                  <a:tcPr marL="9525" marR="9525" marT="9525" marB="0" anchor="ctr"/>
                </a:tc>
              </a:tr>
              <a:tr h="230814">
                <a:tc>
                  <a:txBody>
                    <a:bodyPr/>
                    <a:lstStyle/>
                    <a:p>
                      <a:pPr algn="l" fontAlgn="ctr"/>
                      <a:r>
                        <a:rPr lang="mn-MN" sz="1200" u="none" strike="noStrike" dirty="0">
                          <a:solidFill>
                            <a:schemeClr val="accent2">
                              <a:lumMod val="75000"/>
                            </a:schemeClr>
                          </a:solidFill>
                          <a:effectLst/>
                        </a:rPr>
                        <a:t>Луус</a:t>
                      </a:r>
                      <a:endParaRPr lang="mn-MN" sz="1200" b="0" i="0" u="none" strike="noStrike" dirty="0">
                        <a:solidFill>
                          <a:schemeClr val="accent2">
                            <a:lumMod val="75000"/>
                          </a:schemeClr>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1805</a:t>
                      </a:r>
                      <a:endParaRPr lang="en-US" sz="1200" b="0" i="0" u="none" strike="noStrike">
                        <a:solidFill>
                          <a:srgbClr val="000000"/>
                        </a:solidFill>
                        <a:effectLst/>
                        <a:latin typeface="Arial Mon" panose="020B0500000000000000" pitchFamily="34" charset="0"/>
                      </a:endParaRPr>
                    </a:p>
                  </a:txBody>
                  <a:tcPr marL="9525" marR="9525" marT="9525" marB="0" anchor="b"/>
                </a:tc>
                <a:tc>
                  <a:txBody>
                    <a:bodyPr/>
                    <a:lstStyle/>
                    <a:p>
                      <a:pPr algn="ctr" fontAlgn="b"/>
                      <a:r>
                        <a:rPr lang="en-US" sz="1200" u="none" strike="noStrike" dirty="0">
                          <a:effectLst/>
                        </a:rPr>
                        <a:t>1776</a:t>
                      </a:r>
                      <a:endParaRPr lang="en-US" sz="12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ctr"/>
                      <a:r>
                        <a:rPr lang="en-US" sz="1200" u="none" strike="noStrike">
                          <a:effectLst/>
                        </a:rPr>
                        <a:t>-1.6</a:t>
                      </a:r>
                      <a:endParaRPr lang="en-US" sz="1200" b="0" i="0" u="none" strike="noStrike">
                        <a:solidFill>
                          <a:srgbClr val="000000"/>
                        </a:solidFill>
                        <a:effectLst/>
                        <a:latin typeface="Arial Mon" panose="020B0500000000000000" pitchFamily="34" charset="0"/>
                      </a:endParaRPr>
                    </a:p>
                  </a:txBody>
                  <a:tcPr marL="9525" marR="9525" marT="9525" marB="0" anchor="ctr"/>
                </a:tc>
              </a:tr>
              <a:tr h="230814">
                <a:tc>
                  <a:txBody>
                    <a:bodyPr/>
                    <a:lstStyle/>
                    <a:p>
                      <a:pPr algn="l" fontAlgn="ctr"/>
                      <a:r>
                        <a:rPr lang="mn-MN" sz="1200" u="none" strike="noStrike">
                          <a:effectLst/>
                        </a:rPr>
                        <a:t>Дэлгэрхангай</a:t>
                      </a:r>
                      <a:endParaRPr lang="mn-MN" sz="1200" b="0" i="0" u="none" strike="noStrike">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2177</a:t>
                      </a:r>
                      <a:endParaRPr lang="en-US" sz="1200" b="0" i="0" u="none" strike="noStrike">
                        <a:solidFill>
                          <a:srgbClr val="000000"/>
                        </a:solidFill>
                        <a:effectLst/>
                        <a:latin typeface="Arial Mon" panose="020B0500000000000000" pitchFamily="34" charset="0"/>
                      </a:endParaRPr>
                    </a:p>
                  </a:txBody>
                  <a:tcPr marL="9525" marR="9525" marT="9525" marB="0" anchor="b"/>
                </a:tc>
                <a:tc>
                  <a:txBody>
                    <a:bodyPr/>
                    <a:lstStyle/>
                    <a:p>
                      <a:pPr algn="ctr" fontAlgn="b"/>
                      <a:r>
                        <a:rPr lang="en-US" sz="1200" u="none" strike="noStrike" dirty="0">
                          <a:effectLst/>
                        </a:rPr>
                        <a:t>2209</a:t>
                      </a:r>
                      <a:endParaRPr lang="en-US" sz="12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ctr"/>
                      <a:r>
                        <a:rPr lang="en-US" sz="1200" u="none" strike="noStrike">
                          <a:effectLst/>
                        </a:rPr>
                        <a:t>1.5</a:t>
                      </a:r>
                      <a:endParaRPr lang="en-US" sz="1200" b="0" i="0" u="none" strike="noStrike">
                        <a:solidFill>
                          <a:srgbClr val="000000"/>
                        </a:solidFill>
                        <a:effectLst/>
                        <a:latin typeface="Arial Mon" panose="020B0500000000000000" pitchFamily="34" charset="0"/>
                      </a:endParaRPr>
                    </a:p>
                  </a:txBody>
                  <a:tcPr marL="9525" marR="9525" marT="9525" marB="0" anchor="ctr"/>
                </a:tc>
              </a:tr>
              <a:tr h="230814">
                <a:tc>
                  <a:txBody>
                    <a:bodyPr/>
                    <a:lstStyle/>
                    <a:p>
                      <a:pPr algn="l" fontAlgn="ctr"/>
                      <a:r>
                        <a:rPr lang="mn-MN" sz="1200" u="none" strike="noStrike" dirty="0">
                          <a:solidFill>
                            <a:schemeClr val="accent2">
                              <a:lumMod val="75000"/>
                            </a:schemeClr>
                          </a:solidFill>
                          <a:effectLst/>
                        </a:rPr>
                        <a:t>Сайхан-Овоо</a:t>
                      </a:r>
                      <a:endParaRPr lang="mn-MN" sz="1200" b="0" i="0" u="none" strike="noStrike" dirty="0">
                        <a:solidFill>
                          <a:schemeClr val="accent2">
                            <a:lumMod val="75000"/>
                          </a:schemeClr>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2186</a:t>
                      </a:r>
                      <a:endParaRPr lang="en-US" sz="1200" b="0" i="0" u="none" strike="noStrike">
                        <a:solidFill>
                          <a:srgbClr val="000000"/>
                        </a:solidFill>
                        <a:effectLst/>
                        <a:latin typeface="Arial Mon" panose="020B0500000000000000" pitchFamily="34" charset="0"/>
                      </a:endParaRPr>
                    </a:p>
                  </a:txBody>
                  <a:tcPr marL="9525" marR="9525" marT="9525" marB="0" anchor="b"/>
                </a:tc>
                <a:tc>
                  <a:txBody>
                    <a:bodyPr/>
                    <a:lstStyle/>
                    <a:p>
                      <a:pPr algn="ctr" fontAlgn="b"/>
                      <a:r>
                        <a:rPr lang="en-US" sz="1200" u="none" strike="noStrike" dirty="0">
                          <a:effectLst/>
                        </a:rPr>
                        <a:t>2144</a:t>
                      </a:r>
                      <a:endParaRPr lang="en-US" sz="12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ctr"/>
                      <a:r>
                        <a:rPr lang="en-US" sz="1200" u="none" strike="noStrike">
                          <a:effectLst/>
                        </a:rPr>
                        <a:t>-1.9</a:t>
                      </a:r>
                      <a:endParaRPr lang="en-US" sz="1200" b="0" i="0" u="none" strike="noStrike">
                        <a:solidFill>
                          <a:srgbClr val="000000"/>
                        </a:solidFill>
                        <a:effectLst/>
                        <a:latin typeface="Arial Mon" panose="020B0500000000000000" pitchFamily="34" charset="0"/>
                      </a:endParaRPr>
                    </a:p>
                  </a:txBody>
                  <a:tcPr marL="9525" marR="9525" marT="9525" marB="0" anchor="ctr"/>
                </a:tc>
              </a:tr>
              <a:tr h="230814">
                <a:tc>
                  <a:txBody>
                    <a:bodyPr/>
                    <a:lstStyle/>
                    <a:p>
                      <a:pPr algn="l" fontAlgn="ctr"/>
                      <a:r>
                        <a:rPr lang="mn-MN" sz="1200" u="none" strike="noStrike">
                          <a:effectLst/>
                        </a:rPr>
                        <a:t>Эрдэнэдалай </a:t>
                      </a:r>
                      <a:endParaRPr lang="mn-MN" sz="1200" b="0" i="0" u="none" strike="noStrike">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5690</a:t>
                      </a:r>
                      <a:endParaRPr lang="en-US" sz="1200" b="0" i="0" u="none" strike="noStrike">
                        <a:solidFill>
                          <a:srgbClr val="000000"/>
                        </a:solidFill>
                        <a:effectLst/>
                        <a:latin typeface="Arial Mon" panose="020B0500000000000000" pitchFamily="34" charset="0"/>
                      </a:endParaRPr>
                    </a:p>
                  </a:txBody>
                  <a:tcPr marL="9525" marR="9525" marT="9525" marB="0" anchor="b"/>
                </a:tc>
                <a:tc>
                  <a:txBody>
                    <a:bodyPr/>
                    <a:lstStyle/>
                    <a:p>
                      <a:pPr algn="ctr" fontAlgn="b"/>
                      <a:r>
                        <a:rPr lang="en-US" sz="1200" u="none" strike="noStrike" dirty="0">
                          <a:effectLst/>
                        </a:rPr>
                        <a:t>5701</a:t>
                      </a:r>
                      <a:endParaRPr lang="en-US" sz="12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ctr"/>
                      <a:r>
                        <a:rPr lang="en-US" sz="1200" u="none" strike="noStrike">
                          <a:effectLst/>
                        </a:rPr>
                        <a:t>0.2</a:t>
                      </a:r>
                      <a:endParaRPr lang="en-US" sz="1200" b="0" i="0" u="none" strike="noStrike">
                        <a:solidFill>
                          <a:srgbClr val="000000"/>
                        </a:solidFill>
                        <a:effectLst/>
                        <a:latin typeface="Arial Mon" panose="020B0500000000000000" pitchFamily="34" charset="0"/>
                      </a:endParaRPr>
                    </a:p>
                  </a:txBody>
                  <a:tcPr marL="9525" marR="9525" marT="9525" marB="0" anchor="ctr"/>
                </a:tc>
              </a:tr>
              <a:tr h="230814">
                <a:tc>
                  <a:txBody>
                    <a:bodyPr/>
                    <a:lstStyle/>
                    <a:p>
                      <a:pPr algn="l" fontAlgn="ctr"/>
                      <a:r>
                        <a:rPr lang="mn-MN" sz="1200" u="none" strike="noStrike">
                          <a:effectLst/>
                        </a:rPr>
                        <a:t>Сайнцагаан</a:t>
                      </a:r>
                      <a:endParaRPr lang="mn-MN" sz="1200" b="0" i="0" u="none" strike="noStrike">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14602</a:t>
                      </a:r>
                      <a:endParaRPr lang="en-US" sz="1200" b="0" i="0" u="none" strike="noStrike">
                        <a:solidFill>
                          <a:srgbClr val="000000"/>
                        </a:solidFill>
                        <a:effectLst/>
                        <a:latin typeface="Arial Mon" panose="020B0500000000000000" pitchFamily="34" charset="0"/>
                      </a:endParaRPr>
                    </a:p>
                  </a:txBody>
                  <a:tcPr marL="9525" marR="9525" marT="9525" marB="0" anchor="b"/>
                </a:tc>
                <a:tc>
                  <a:txBody>
                    <a:bodyPr/>
                    <a:lstStyle/>
                    <a:p>
                      <a:pPr algn="ctr" fontAlgn="b"/>
                      <a:r>
                        <a:rPr lang="en-US" sz="1200" u="none" strike="noStrike" dirty="0">
                          <a:effectLst/>
                        </a:rPr>
                        <a:t>15120</a:t>
                      </a:r>
                      <a:endParaRPr lang="en-US" sz="12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ctr"/>
                      <a:r>
                        <a:rPr lang="en-US" sz="1200" u="none" strike="noStrike">
                          <a:effectLst/>
                        </a:rPr>
                        <a:t>3.5</a:t>
                      </a:r>
                      <a:endParaRPr lang="en-US" sz="1200" b="0" i="0" u="none" strike="noStrike">
                        <a:solidFill>
                          <a:srgbClr val="000000"/>
                        </a:solidFill>
                        <a:effectLst/>
                        <a:latin typeface="Arial Mon" panose="020B0500000000000000" pitchFamily="34" charset="0"/>
                      </a:endParaRPr>
                    </a:p>
                  </a:txBody>
                  <a:tcPr marL="9525" marR="9525" marT="9525" marB="0" anchor="ctr"/>
                </a:tc>
              </a:tr>
              <a:tr h="230814">
                <a:tc>
                  <a:txBody>
                    <a:bodyPr/>
                    <a:lstStyle/>
                    <a:p>
                      <a:pPr algn="l" fontAlgn="ctr"/>
                      <a:r>
                        <a:rPr lang="mn-MN" sz="1200" u="none" strike="noStrike" dirty="0">
                          <a:solidFill>
                            <a:schemeClr val="accent2">
                              <a:lumMod val="75000"/>
                            </a:schemeClr>
                          </a:solidFill>
                          <a:effectLst/>
                        </a:rPr>
                        <a:t>Адаацаг</a:t>
                      </a:r>
                      <a:endParaRPr lang="mn-MN" sz="1200" b="0" i="0" u="none" strike="noStrike" dirty="0">
                        <a:solidFill>
                          <a:schemeClr val="accent2">
                            <a:lumMod val="75000"/>
                          </a:schemeClr>
                        </a:solidFill>
                        <a:effectLst/>
                        <a:latin typeface="Arial Mon" panose="020B0500000000000000" pitchFamily="34" charset="0"/>
                      </a:endParaRPr>
                    </a:p>
                  </a:txBody>
                  <a:tcPr marL="9525" marR="9525" marT="9525" marB="0" anchor="ctr"/>
                </a:tc>
                <a:tc>
                  <a:txBody>
                    <a:bodyPr/>
                    <a:lstStyle/>
                    <a:p>
                      <a:pPr algn="ctr" fontAlgn="b"/>
                      <a:r>
                        <a:rPr lang="en-US" sz="1200" u="none" strike="noStrike">
                          <a:effectLst/>
                        </a:rPr>
                        <a:t>2847</a:t>
                      </a:r>
                      <a:endParaRPr lang="en-US" sz="1200" b="0" i="0" u="none" strike="noStrike">
                        <a:solidFill>
                          <a:srgbClr val="000000"/>
                        </a:solidFill>
                        <a:effectLst/>
                        <a:latin typeface="Arial Mon" panose="020B0500000000000000" pitchFamily="34" charset="0"/>
                      </a:endParaRPr>
                    </a:p>
                  </a:txBody>
                  <a:tcPr marL="9525" marR="9525" marT="9525" marB="0" anchor="b"/>
                </a:tc>
                <a:tc>
                  <a:txBody>
                    <a:bodyPr/>
                    <a:lstStyle/>
                    <a:p>
                      <a:pPr algn="ctr" fontAlgn="b"/>
                      <a:r>
                        <a:rPr lang="en-US" sz="1200" u="none" strike="noStrike" dirty="0">
                          <a:effectLst/>
                        </a:rPr>
                        <a:t>2826</a:t>
                      </a:r>
                      <a:endParaRPr lang="en-US" sz="12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ctr"/>
                      <a:r>
                        <a:rPr lang="en-US" sz="1200" u="none" strike="noStrike">
                          <a:effectLst/>
                        </a:rPr>
                        <a:t>-0.7</a:t>
                      </a:r>
                      <a:endParaRPr lang="en-US" sz="1200" b="0" i="0" u="none" strike="noStrike">
                        <a:solidFill>
                          <a:srgbClr val="000000"/>
                        </a:solidFill>
                        <a:effectLst/>
                        <a:latin typeface="Arial Mon" panose="020B0500000000000000" pitchFamily="34" charset="0"/>
                      </a:endParaRPr>
                    </a:p>
                  </a:txBody>
                  <a:tcPr marL="9525" marR="9525" marT="9525" marB="0" anchor="ctr"/>
                </a:tc>
              </a:tr>
              <a:tr h="230814">
                <a:tc>
                  <a:txBody>
                    <a:bodyPr/>
                    <a:lstStyle/>
                    <a:p>
                      <a:pPr algn="l" fontAlgn="ctr"/>
                      <a:r>
                        <a:rPr lang="mn-MN" sz="1200" b="0" i="0" u="none" strike="noStrike" dirty="0" smtClean="0">
                          <a:solidFill>
                            <a:schemeClr val="dk1"/>
                          </a:solidFill>
                          <a:effectLst/>
                          <a:latin typeface="+mn-lt"/>
                        </a:rPr>
                        <a:t>ДҮН</a:t>
                      </a:r>
                      <a:endParaRPr lang="en-US" sz="1200" b="0" i="0" u="none" strike="noStrike" dirty="0">
                        <a:solidFill>
                          <a:srgbClr val="000000"/>
                        </a:solidFill>
                        <a:effectLst/>
                        <a:latin typeface="Arial Mon" panose="020B0500000000000000" pitchFamily="34" charset="0"/>
                      </a:endParaRPr>
                    </a:p>
                  </a:txBody>
                  <a:tcPr marL="9525" marR="9525" marT="9525" marB="0" anchor="ctr"/>
                </a:tc>
                <a:tc>
                  <a:txBody>
                    <a:bodyPr/>
                    <a:lstStyle/>
                    <a:p>
                      <a:pPr algn="ctr" fontAlgn="ctr"/>
                      <a:r>
                        <a:rPr lang="en-US" sz="1200" u="none" strike="noStrike">
                          <a:effectLst/>
                        </a:rPr>
                        <a:t>44926</a:t>
                      </a:r>
                      <a:endParaRPr lang="en-US" sz="1200" b="0" i="0" u="none" strike="noStrike">
                        <a:solidFill>
                          <a:srgbClr val="000000"/>
                        </a:solidFill>
                        <a:effectLst/>
                        <a:latin typeface="Arial Mon" panose="020B0500000000000000" pitchFamily="34" charset="0"/>
                      </a:endParaRPr>
                    </a:p>
                  </a:txBody>
                  <a:tcPr marL="9525" marR="9525" marT="9525" marB="0" anchor="ctr"/>
                </a:tc>
                <a:tc>
                  <a:txBody>
                    <a:bodyPr/>
                    <a:lstStyle/>
                    <a:p>
                      <a:pPr algn="ctr" fontAlgn="b"/>
                      <a:r>
                        <a:rPr lang="en-US" sz="1200" u="none" strike="noStrike" dirty="0">
                          <a:effectLst/>
                        </a:rPr>
                        <a:t>45515</a:t>
                      </a:r>
                      <a:endParaRPr lang="en-US" sz="12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ctr"/>
                      <a:r>
                        <a:rPr lang="en-US" sz="1200" u="none" strike="noStrike" dirty="0">
                          <a:effectLst/>
                        </a:rPr>
                        <a:t>1.3</a:t>
                      </a:r>
                      <a:endParaRPr lang="en-US" sz="1200" b="0" i="0" u="none" strike="noStrike" dirty="0">
                        <a:solidFill>
                          <a:srgbClr val="000000"/>
                        </a:solidFill>
                        <a:effectLst/>
                        <a:latin typeface="Arial Mon" panose="020B0500000000000000" pitchFamily="34" charset="0"/>
                      </a:endParaRPr>
                    </a:p>
                  </a:txBody>
                  <a:tcPr marL="9525" marR="9525" marT="9525" marB="0" anchor="ctr"/>
                </a:tc>
              </a:tr>
            </a:tbl>
          </a:graphicData>
        </a:graphic>
      </p:graphicFrame>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sp>
        <p:nvSpPr>
          <p:cNvPr id="5" name="Title 4"/>
          <p:cNvSpPr>
            <a:spLocks noGrp="1"/>
          </p:cNvSpPr>
          <p:nvPr>
            <p:ph type="title"/>
          </p:nvPr>
        </p:nvSpPr>
        <p:spPr>
          <a:xfrm>
            <a:off x="1085850" y="4728121"/>
            <a:ext cx="7886700" cy="1325563"/>
          </a:xfrm>
        </p:spPr>
        <p:txBody>
          <a:bodyPr>
            <a:noAutofit/>
          </a:bodyPr>
          <a:lstStyle/>
          <a:p>
            <a:r>
              <a:rPr lang="en-US" sz="1600" dirty="0" err="1">
                <a:latin typeface="Arial Mon" panose="020B0500000000000000" pitchFamily="34" charset="0"/>
              </a:rPr>
              <a:t>Банкны</a:t>
            </a:r>
            <a:r>
              <a:rPr lang="en-US" sz="1600" dirty="0">
                <a:latin typeface="Arial Mon" panose="020B0500000000000000" pitchFamily="34" charset="0"/>
              </a:rPr>
              <a:t> </a:t>
            </a:r>
            <a:r>
              <a:rPr lang="en-US" sz="1600" dirty="0" err="1">
                <a:latin typeface="Arial Mon" panose="020B0500000000000000" pitchFamily="34" charset="0"/>
              </a:rPr>
              <a:t>зээлийн</a:t>
            </a:r>
            <a:r>
              <a:rPr lang="en-US" sz="1600" dirty="0">
                <a:latin typeface="Arial Mon" panose="020B0500000000000000" pitchFamily="34" charset="0"/>
              </a:rPr>
              <a:t> </a:t>
            </a:r>
            <a:r>
              <a:rPr lang="en-US" sz="1600" dirty="0" err="1">
                <a:latin typeface="Arial Mon" panose="020B0500000000000000" pitchFamily="34" charset="0"/>
              </a:rPr>
              <a:t>үлдэгдэл</a:t>
            </a:r>
            <a:r>
              <a:rPr lang="en-US" sz="1600" dirty="0">
                <a:latin typeface="Arial Mon" panose="020B0500000000000000" pitchFamily="34" charset="0"/>
              </a:rPr>
              <a:t> </a:t>
            </a:r>
            <a:r>
              <a:rPr lang="en-US" sz="1600" dirty="0" err="1">
                <a:latin typeface="Arial Mon" panose="020B0500000000000000" pitchFamily="34" charset="0"/>
              </a:rPr>
              <a:t>өмнөх</a:t>
            </a:r>
            <a:r>
              <a:rPr lang="en-US" sz="1600" dirty="0">
                <a:latin typeface="Arial Mon" panose="020B0500000000000000" pitchFamily="34" charset="0"/>
              </a:rPr>
              <a:t> </a:t>
            </a:r>
            <a:r>
              <a:rPr lang="en-US" sz="1600" dirty="0" err="1">
                <a:latin typeface="Arial Mon" panose="020B0500000000000000" pitchFamily="34" charset="0"/>
              </a:rPr>
              <a:t>оны</a:t>
            </a:r>
            <a:r>
              <a:rPr lang="en-US" sz="1600" dirty="0">
                <a:latin typeface="Arial Mon" panose="020B0500000000000000" pitchFamily="34" charset="0"/>
              </a:rPr>
              <a:t> </a:t>
            </a:r>
            <a:r>
              <a:rPr lang="en-US" sz="1600" dirty="0" err="1">
                <a:latin typeface="Arial Mon" panose="020B0500000000000000" pitchFamily="34" charset="0"/>
              </a:rPr>
              <a:t>мөн</a:t>
            </a:r>
            <a:r>
              <a:rPr lang="en-US" sz="1600" dirty="0">
                <a:latin typeface="Arial Mon" panose="020B0500000000000000" pitchFamily="34" charset="0"/>
              </a:rPr>
              <a:t> </a:t>
            </a:r>
            <a:r>
              <a:rPr lang="en-US" sz="1600" dirty="0" err="1">
                <a:latin typeface="Arial Mon" panose="020B0500000000000000" pitchFamily="34" charset="0"/>
              </a:rPr>
              <a:t>үеэс</a:t>
            </a:r>
            <a:r>
              <a:rPr lang="en-US" sz="1600" dirty="0">
                <a:latin typeface="Arial Mon" panose="020B0500000000000000" pitchFamily="34" charset="0"/>
              </a:rPr>
              <a:t> </a:t>
            </a:r>
            <a:r>
              <a:rPr lang="mn-MN" sz="1600" dirty="0">
                <a:latin typeface="Arial Mon" panose="020B0500000000000000" pitchFamily="34" charset="0"/>
              </a:rPr>
              <a:t>13,0 </a:t>
            </a:r>
            <a:r>
              <a:rPr lang="en-US" sz="1600" dirty="0" err="1">
                <a:latin typeface="Arial Mon" panose="020B0500000000000000" pitchFamily="34" charset="0"/>
              </a:rPr>
              <a:t>хувиар</a:t>
            </a:r>
            <a:r>
              <a:rPr lang="en-US" sz="1600" dirty="0">
                <a:latin typeface="Arial Mon" panose="020B0500000000000000" pitchFamily="34" charset="0"/>
              </a:rPr>
              <a:t> </a:t>
            </a:r>
            <a:r>
              <a:rPr lang="en-US" sz="1600" dirty="0" err="1">
                <a:latin typeface="Arial Mon" panose="020B0500000000000000" pitchFamily="34" charset="0"/>
              </a:rPr>
              <a:t>өсч</a:t>
            </a:r>
            <a:r>
              <a:rPr lang="en-US" sz="1600" dirty="0">
                <a:latin typeface="Arial Mon" panose="020B0500000000000000" pitchFamily="34" charset="0"/>
              </a:rPr>
              <a:t> </a:t>
            </a:r>
            <a:r>
              <a:rPr lang="mn-MN" sz="1600" dirty="0">
                <a:latin typeface="Arial Mon" panose="020B0500000000000000" pitchFamily="34" charset="0"/>
              </a:rPr>
              <a:t>84178,6</a:t>
            </a:r>
            <a:r>
              <a:rPr lang="en-US" sz="1600" dirty="0">
                <a:latin typeface="Arial Mon" panose="020B0500000000000000" pitchFamily="34" charset="0"/>
              </a:rPr>
              <a:t> </a:t>
            </a:r>
            <a:r>
              <a:rPr lang="en-US" sz="1600" dirty="0" err="1">
                <a:latin typeface="Arial Mon" panose="020B0500000000000000" pitchFamily="34" charset="0"/>
              </a:rPr>
              <a:t>сая</a:t>
            </a:r>
            <a:r>
              <a:rPr lang="en-US" sz="1600" dirty="0">
                <a:latin typeface="Arial Mon" panose="020B0500000000000000" pitchFamily="34" charset="0"/>
              </a:rPr>
              <a:t> </a:t>
            </a:r>
            <a:r>
              <a:rPr lang="en-US" sz="1600" dirty="0" err="1">
                <a:latin typeface="Arial Mon" panose="020B0500000000000000" pitchFamily="34" charset="0"/>
              </a:rPr>
              <a:t>төгрөг</a:t>
            </a:r>
            <a:r>
              <a:rPr lang="en-US" sz="1600" dirty="0">
                <a:latin typeface="Arial Mon" panose="020B0500000000000000" pitchFamily="34" charset="0"/>
              </a:rPr>
              <a:t> </a:t>
            </a:r>
            <a:r>
              <a:rPr lang="en-US" sz="1600" dirty="0" err="1">
                <a:latin typeface="Arial Mon" panose="020B0500000000000000" pitchFamily="34" charset="0"/>
              </a:rPr>
              <a:t>болов</a:t>
            </a:r>
            <a:r>
              <a:rPr lang="en-US" sz="1600" dirty="0">
                <a:latin typeface="Arial Mon" panose="020B0500000000000000" pitchFamily="34" charset="0"/>
              </a:rPr>
              <a:t>. </a:t>
            </a:r>
            <a:r>
              <a:rPr lang="en-US" sz="1600" dirty="0" err="1">
                <a:latin typeface="Arial Mon" panose="020B0500000000000000" pitchFamily="34" charset="0"/>
              </a:rPr>
              <a:t>Үүнээс</a:t>
            </a:r>
            <a:r>
              <a:rPr lang="en-US" sz="1600" dirty="0">
                <a:latin typeface="Arial Mon" panose="020B0500000000000000" pitchFamily="34" charset="0"/>
              </a:rPr>
              <a:t> </a:t>
            </a:r>
            <a:r>
              <a:rPr lang="en-US" sz="1600" dirty="0" err="1">
                <a:latin typeface="Arial Mon" panose="020B0500000000000000" pitchFamily="34" charset="0"/>
              </a:rPr>
              <a:t>хугацаа</a:t>
            </a:r>
            <a:r>
              <a:rPr lang="en-US" sz="1600" dirty="0">
                <a:latin typeface="Arial Mon" panose="020B0500000000000000" pitchFamily="34" charset="0"/>
              </a:rPr>
              <a:t> </a:t>
            </a:r>
            <a:r>
              <a:rPr lang="en-US" sz="1600" dirty="0" err="1">
                <a:latin typeface="Arial Mon" panose="020B0500000000000000" pitchFamily="34" charset="0"/>
              </a:rPr>
              <a:t>хэтэрсэн</a:t>
            </a:r>
            <a:r>
              <a:rPr lang="en-US" sz="1600" dirty="0">
                <a:latin typeface="Arial Mon" panose="020B0500000000000000" pitchFamily="34" charset="0"/>
              </a:rPr>
              <a:t> </a:t>
            </a:r>
            <a:r>
              <a:rPr lang="en-US" sz="1600" dirty="0" err="1">
                <a:latin typeface="Arial Mon" panose="020B0500000000000000" pitchFamily="34" charset="0"/>
              </a:rPr>
              <a:t>зээл</a:t>
            </a:r>
            <a:r>
              <a:rPr lang="en-US" sz="1600" dirty="0">
                <a:latin typeface="Arial Mon" panose="020B0500000000000000" pitchFamily="34" charset="0"/>
              </a:rPr>
              <a:t> </a:t>
            </a:r>
            <a:r>
              <a:rPr lang="mn-MN" sz="1600" dirty="0">
                <a:latin typeface="Arial Mon" panose="020B0500000000000000" pitchFamily="34" charset="0"/>
              </a:rPr>
              <a:t>372,7 </a:t>
            </a:r>
            <a:r>
              <a:rPr lang="en-US" sz="1600" dirty="0" err="1">
                <a:latin typeface="Arial Mon" panose="020B0500000000000000" pitchFamily="34" charset="0"/>
              </a:rPr>
              <a:t>сая</a:t>
            </a:r>
            <a:r>
              <a:rPr lang="en-US" sz="1600" dirty="0">
                <a:latin typeface="Arial Mon" panose="020B0500000000000000" pitchFamily="34" charset="0"/>
              </a:rPr>
              <a:t> </a:t>
            </a:r>
            <a:r>
              <a:rPr lang="en-US" sz="1600" dirty="0" err="1">
                <a:latin typeface="Arial Mon" panose="020B0500000000000000" pitchFamily="34" charset="0"/>
              </a:rPr>
              <a:t>төгрөг</a:t>
            </a:r>
            <a:r>
              <a:rPr lang="mn-MN" sz="1600" dirty="0">
                <a:latin typeface="Arial Mon" panose="020B0500000000000000" pitchFamily="34" charset="0"/>
              </a:rPr>
              <a:t> болж 52,0 хувиар  өссөн бол  ч</a:t>
            </a:r>
            <a:r>
              <a:rPr lang="en-US" sz="1600" dirty="0" err="1">
                <a:latin typeface="Arial Mon" panose="020B0500000000000000" pitchFamily="34" charset="0"/>
              </a:rPr>
              <a:t>анаргүй</a:t>
            </a:r>
            <a:r>
              <a:rPr lang="en-US" sz="1600" dirty="0">
                <a:latin typeface="Arial Mon" panose="020B0500000000000000" pitchFamily="34" charset="0"/>
              </a:rPr>
              <a:t> </a:t>
            </a:r>
            <a:r>
              <a:rPr lang="en-US" sz="1600" dirty="0" err="1">
                <a:latin typeface="Arial Mon" panose="020B0500000000000000" pitchFamily="34" charset="0"/>
              </a:rPr>
              <a:t>зээл</a:t>
            </a:r>
            <a:r>
              <a:rPr lang="en-US" sz="1600" dirty="0">
                <a:latin typeface="Arial Mon" panose="020B0500000000000000" pitchFamily="34" charset="0"/>
              </a:rPr>
              <a:t> </a:t>
            </a:r>
            <a:r>
              <a:rPr lang="mn-MN" sz="1600" dirty="0">
                <a:latin typeface="Arial Mon" panose="020B0500000000000000" pitchFamily="34" charset="0"/>
              </a:rPr>
              <a:t>619,5</a:t>
            </a:r>
            <a:r>
              <a:rPr lang="en-US" sz="1600" dirty="0">
                <a:latin typeface="Arial Mon" panose="020B0500000000000000" pitchFamily="34" charset="0"/>
              </a:rPr>
              <a:t> </a:t>
            </a:r>
            <a:r>
              <a:rPr lang="en-US" sz="1600" dirty="0" err="1">
                <a:latin typeface="Arial Mon" panose="020B0500000000000000" pitchFamily="34" charset="0"/>
              </a:rPr>
              <a:t>сая</a:t>
            </a:r>
            <a:r>
              <a:rPr lang="en-US" sz="1600" dirty="0">
                <a:latin typeface="Arial Mon" panose="020B0500000000000000" pitchFamily="34" charset="0"/>
              </a:rPr>
              <a:t> </a:t>
            </a:r>
            <a:r>
              <a:rPr lang="en-US" sz="1600" dirty="0" err="1">
                <a:latin typeface="Arial Mon" panose="020B0500000000000000" pitchFamily="34" charset="0"/>
              </a:rPr>
              <a:t>төгрөгийн</a:t>
            </a:r>
            <a:r>
              <a:rPr lang="en-US" sz="1600" dirty="0">
                <a:latin typeface="Arial Mon" panose="020B0500000000000000" pitchFamily="34" charset="0"/>
              </a:rPr>
              <a:t> </a:t>
            </a:r>
            <a:r>
              <a:rPr lang="en-US" sz="1600" dirty="0" err="1">
                <a:latin typeface="Arial Mon" panose="020B0500000000000000" pitchFamily="34" charset="0"/>
              </a:rPr>
              <a:t>үлдэгдэлтэй</a:t>
            </a:r>
            <a:r>
              <a:rPr lang="mn-MN" sz="1600" dirty="0">
                <a:latin typeface="Arial Mon" panose="020B0500000000000000" pitchFamily="34" charset="0"/>
              </a:rPr>
              <a:t> болж өмнөх оны мөн үеэс </a:t>
            </a:r>
            <a:r>
              <a:rPr lang="en-US" sz="1600" dirty="0">
                <a:latin typeface="Arial Mon" panose="020B0500000000000000" pitchFamily="34" charset="0"/>
              </a:rPr>
              <a:t>2</a:t>
            </a:r>
            <a:r>
              <a:rPr lang="mn-MN" sz="1600" dirty="0">
                <a:latin typeface="Arial Mon" panose="020B0500000000000000" pitchFamily="34" charset="0"/>
              </a:rPr>
              <a:t>,2  дахин өссөн </a:t>
            </a:r>
            <a:r>
              <a:rPr lang="en-US" sz="1600" dirty="0" err="1">
                <a:latin typeface="Arial Mon" panose="020B0500000000000000" pitchFamily="34" charset="0"/>
              </a:rPr>
              <a:t>байна</a:t>
            </a:r>
            <a:r>
              <a:rPr lang="en-US" sz="1600" dirty="0">
                <a:latin typeface="Arial Mon" panose="020B0500000000000000" pitchFamily="34" charset="0"/>
              </a:rPr>
              <a:t>. </a:t>
            </a:r>
            <a:r>
              <a:rPr lang="en-US" sz="1600" dirty="0" err="1">
                <a:latin typeface="Arial Mon" panose="020B0500000000000000" pitchFamily="34" charset="0"/>
              </a:rPr>
              <a:t>Нийт</a:t>
            </a:r>
            <a:r>
              <a:rPr lang="en-US" sz="1600" dirty="0">
                <a:latin typeface="Arial Mon" panose="020B0500000000000000" pitchFamily="34" charset="0"/>
              </a:rPr>
              <a:t> </a:t>
            </a:r>
            <a:r>
              <a:rPr lang="en-US" sz="1600" dirty="0" err="1">
                <a:latin typeface="Arial Mon" panose="020B0500000000000000" pitchFamily="34" charset="0"/>
              </a:rPr>
              <a:t>зээлийн</a:t>
            </a:r>
            <a:r>
              <a:rPr lang="en-US" sz="1600" dirty="0">
                <a:latin typeface="Arial Mon" panose="020B0500000000000000" pitchFamily="34" charset="0"/>
              </a:rPr>
              <a:t> </a:t>
            </a:r>
            <a:r>
              <a:rPr lang="en-US" sz="1600" dirty="0" err="1">
                <a:latin typeface="Arial Mon" panose="020B0500000000000000" pitchFamily="34" charset="0"/>
              </a:rPr>
              <a:t>үлдэгдлийн</a:t>
            </a:r>
            <a:r>
              <a:rPr lang="en-US" sz="1600" dirty="0">
                <a:latin typeface="Arial Mon" panose="020B0500000000000000" pitchFamily="34" charset="0"/>
              </a:rPr>
              <a:t> </a:t>
            </a:r>
            <a:r>
              <a:rPr lang="mn-MN" sz="1600" dirty="0">
                <a:latin typeface="Arial Mon" panose="020B0500000000000000" pitchFamily="34" charset="0"/>
              </a:rPr>
              <a:t>1,2 </a:t>
            </a:r>
            <a:r>
              <a:rPr lang="en-US" sz="1600" dirty="0" err="1">
                <a:latin typeface="Arial Mon" panose="020B0500000000000000" pitchFamily="34" charset="0"/>
              </a:rPr>
              <a:t>хувийг</a:t>
            </a:r>
            <a:r>
              <a:rPr lang="en-US" sz="1600" dirty="0">
                <a:latin typeface="Arial Mon" panose="020B0500000000000000" pitchFamily="34" charset="0"/>
              </a:rPr>
              <a:t> </a:t>
            </a:r>
            <a:r>
              <a:rPr lang="en-US" sz="1600" dirty="0" err="1">
                <a:latin typeface="Arial Mon" panose="020B0500000000000000" pitchFamily="34" charset="0"/>
              </a:rPr>
              <a:t>хугацаа</a:t>
            </a:r>
            <a:r>
              <a:rPr lang="en-US" sz="1600" dirty="0">
                <a:latin typeface="Arial Mon" panose="020B0500000000000000" pitchFamily="34" charset="0"/>
              </a:rPr>
              <a:t> </a:t>
            </a:r>
            <a:r>
              <a:rPr lang="en-US" sz="1600" dirty="0" err="1">
                <a:latin typeface="Arial Mon" panose="020B0500000000000000" pitchFamily="34" charset="0"/>
              </a:rPr>
              <a:t>хэтэрсэн</a:t>
            </a:r>
            <a:r>
              <a:rPr lang="en-US" sz="1600" dirty="0">
                <a:latin typeface="Arial Mon" panose="020B0500000000000000" pitchFamily="34" charset="0"/>
              </a:rPr>
              <a:t> </a:t>
            </a:r>
            <a:r>
              <a:rPr lang="en-US" sz="1600" dirty="0" err="1">
                <a:latin typeface="Arial Mon" panose="020B0500000000000000" pitchFamily="34" charset="0"/>
              </a:rPr>
              <a:t>ба</a:t>
            </a:r>
            <a:r>
              <a:rPr lang="en-US" sz="1600" dirty="0">
                <a:latin typeface="Arial Mon" panose="020B0500000000000000" pitchFamily="34" charset="0"/>
              </a:rPr>
              <a:t> </a:t>
            </a:r>
            <a:r>
              <a:rPr lang="en-US" sz="1600" dirty="0" err="1">
                <a:latin typeface="Arial Mon" panose="020B0500000000000000" pitchFamily="34" charset="0"/>
              </a:rPr>
              <a:t>чанаргүй</a:t>
            </a:r>
            <a:r>
              <a:rPr lang="en-US" sz="1600" dirty="0">
                <a:latin typeface="Arial Mon" panose="020B0500000000000000" pitchFamily="34" charset="0"/>
              </a:rPr>
              <a:t> </a:t>
            </a:r>
            <a:r>
              <a:rPr lang="en-US" sz="1600" dirty="0" err="1">
                <a:latin typeface="Arial Mon" panose="020B0500000000000000" pitchFamily="34" charset="0"/>
              </a:rPr>
              <a:t>зээл</a:t>
            </a:r>
            <a:r>
              <a:rPr lang="en-US" sz="1600" dirty="0">
                <a:latin typeface="Arial Mon" panose="020B0500000000000000" pitchFamily="34" charset="0"/>
              </a:rPr>
              <a:t> </a:t>
            </a:r>
            <a:r>
              <a:rPr lang="en-US" sz="1600" dirty="0" err="1">
                <a:latin typeface="Arial Mon" panose="020B0500000000000000" pitchFamily="34" charset="0"/>
              </a:rPr>
              <a:t>эзэлж</a:t>
            </a:r>
            <a:r>
              <a:rPr lang="en-US" sz="1600" dirty="0">
                <a:latin typeface="Arial Mon" panose="020B0500000000000000" pitchFamily="34" charset="0"/>
              </a:rPr>
              <a:t> </a:t>
            </a:r>
            <a:r>
              <a:rPr lang="en-US" sz="1600" dirty="0" err="1">
                <a:latin typeface="Arial Mon" panose="020B0500000000000000" pitchFamily="34" charset="0"/>
              </a:rPr>
              <a:t>байна</a:t>
            </a:r>
            <a:r>
              <a:rPr lang="en-US" sz="1600" dirty="0">
                <a:latin typeface="Arial Mon" panose="020B0500000000000000" pitchFamily="34" charset="0"/>
              </a:rPr>
              <a:t>. </a:t>
            </a:r>
            <a:r>
              <a:rPr lang="en-US" sz="1600" dirty="0" err="1">
                <a:latin typeface="Arial Mon" panose="020B0500000000000000" pitchFamily="34" charset="0"/>
              </a:rPr>
              <a:t>Иргэдийн</a:t>
            </a:r>
            <a:r>
              <a:rPr lang="en-US" sz="1600" dirty="0">
                <a:latin typeface="Arial Mon" panose="020B0500000000000000" pitchFamily="34" charset="0"/>
              </a:rPr>
              <a:t> </a:t>
            </a:r>
            <a:r>
              <a:rPr lang="en-US" sz="1600" dirty="0" err="1">
                <a:latin typeface="Arial Mon" panose="020B0500000000000000" pitchFamily="34" charset="0"/>
              </a:rPr>
              <a:t>хувийн</a:t>
            </a:r>
            <a:r>
              <a:rPr lang="en-US" sz="1600" dirty="0">
                <a:latin typeface="Arial Mon" panose="020B0500000000000000" pitchFamily="34" charset="0"/>
              </a:rPr>
              <a:t> </a:t>
            </a:r>
            <a:r>
              <a:rPr lang="en-US" sz="1600" dirty="0" err="1">
                <a:latin typeface="Arial Mon" panose="020B0500000000000000" pitchFamily="34" charset="0"/>
              </a:rPr>
              <a:t>хадгаламж</a:t>
            </a:r>
            <a:r>
              <a:rPr lang="en-US" sz="1600" dirty="0">
                <a:latin typeface="Arial Mon" panose="020B0500000000000000" pitchFamily="34" charset="0"/>
              </a:rPr>
              <a:t>  </a:t>
            </a:r>
            <a:r>
              <a:rPr lang="en-US" sz="1600" dirty="0" err="1">
                <a:latin typeface="Arial Mon" panose="020B0500000000000000" pitchFamily="34" charset="0"/>
              </a:rPr>
              <a:t>өмнөх</a:t>
            </a:r>
            <a:r>
              <a:rPr lang="en-US" sz="1600" dirty="0">
                <a:latin typeface="Arial Mon" panose="020B0500000000000000" pitchFamily="34" charset="0"/>
              </a:rPr>
              <a:t> </a:t>
            </a:r>
            <a:r>
              <a:rPr lang="en-US" sz="1600" dirty="0" err="1">
                <a:latin typeface="Arial Mon" panose="020B0500000000000000" pitchFamily="34" charset="0"/>
              </a:rPr>
              <a:t>он</a:t>
            </a:r>
            <a:r>
              <a:rPr lang="mn-MN" sz="1600" dirty="0">
                <a:latin typeface="Arial Mon" panose="020B0500000000000000" pitchFamily="34" charset="0"/>
              </a:rPr>
              <a:t>ы мөн үеэс 20,7  </a:t>
            </a:r>
            <a:r>
              <a:rPr lang="en-US" sz="1600" dirty="0" err="1">
                <a:latin typeface="Arial Mon" panose="020B0500000000000000" pitchFamily="34" charset="0"/>
              </a:rPr>
              <a:t>хувиар</a:t>
            </a:r>
            <a:r>
              <a:rPr lang="en-US" sz="1600" dirty="0">
                <a:latin typeface="Arial Mon" panose="020B0500000000000000" pitchFamily="34" charset="0"/>
              </a:rPr>
              <a:t> </a:t>
            </a:r>
            <a:r>
              <a:rPr lang="mn-MN" sz="1600" dirty="0">
                <a:latin typeface="Arial Mon" panose="020B0500000000000000" pitchFamily="34" charset="0"/>
              </a:rPr>
              <a:t>өсч 32637,3</a:t>
            </a:r>
            <a:r>
              <a:rPr lang="en-US" sz="1600" dirty="0">
                <a:latin typeface="Arial Mon" panose="020B0500000000000000" pitchFamily="34" charset="0"/>
              </a:rPr>
              <a:t>  </a:t>
            </a:r>
            <a:r>
              <a:rPr lang="en-US" sz="1600" dirty="0" err="1">
                <a:latin typeface="Arial Mon" panose="020B0500000000000000" pitchFamily="34" charset="0"/>
              </a:rPr>
              <a:t>сая</a:t>
            </a:r>
            <a:r>
              <a:rPr lang="en-US" sz="1600" dirty="0">
                <a:latin typeface="Arial Mon" panose="020B0500000000000000" pitchFamily="34" charset="0"/>
              </a:rPr>
              <a:t> </a:t>
            </a:r>
            <a:r>
              <a:rPr lang="en-US" sz="1600" dirty="0" err="1">
                <a:latin typeface="Arial Mon" panose="020B0500000000000000" pitchFamily="34" charset="0"/>
              </a:rPr>
              <a:t>төгрөг</a:t>
            </a:r>
            <a:r>
              <a:rPr lang="en-US" sz="1600" dirty="0">
                <a:latin typeface="Arial Mon" panose="020B0500000000000000" pitchFamily="34" charset="0"/>
              </a:rPr>
              <a:t> </a:t>
            </a:r>
            <a:r>
              <a:rPr lang="en-US" sz="1600" dirty="0" err="1">
                <a:latin typeface="Arial Mon" panose="020B0500000000000000" pitchFamily="34" charset="0"/>
              </a:rPr>
              <a:t>болов</a:t>
            </a:r>
            <a:r>
              <a:rPr lang="en-US" sz="1600" dirty="0">
                <a:latin typeface="Arial Mon" panose="020B0500000000000000" pitchFamily="34" charset="0"/>
              </a:rPr>
              <a:t>.</a:t>
            </a:r>
          </a:p>
        </p:txBody>
      </p:sp>
      <p:graphicFrame>
        <p:nvGraphicFramePr>
          <p:cNvPr id="7" name="Chart 6"/>
          <p:cNvGraphicFramePr>
            <a:graphicFrameLocks/>
          </p:cNvGraphicFramePr>
          <p:nvPr>
            <p:extLst>
              <p:ext uri="{D42A27DB-BD31-4B8C-83A1-F6EECF244321}">
                <p14:modId xmlns:p14="http://schemas.microsoft.com/office/powerpoint/2010/main" xmlns="" val="710012598"/>
              </p:ext>
            </p:extLst>
          </p:nvPr>
        </p:nvGraphicFramePr>
        <p:xfrm>
          <a:off x="1085850" y="1475786"/>
          <a:ext cx="3807426"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xmlns="" val="1443598824"/>
              </p:ext>
            </p:extLst>
          </p:nvPr>
        </p:nvGraphicFramePr>
        <p:xfrm>
          <a:off x="4893276" y="1475786"/>
          <a:ext cx="414269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2855256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rPr>
              <a:t>2016 оны жилийн эцсийн мал тооллогын дүн</a:t>
            </a:r>
            <a:endParaRPr lang="en-US" dirty="0">
              <a:solidFill>
                <a:schemeClr val="tx1"/>
              </a:solidFill>
            </a:endParaRPr>
          </a:p>
        </p:txBody>
      </p:sp>
      <p:pic>
        <p:nvPicPr>
          <p:cNvPr id="5" name="Picture 4" descr="15782037_1285725351489898_1749261220_n.jpg"/>
          <p:cNvPicPr>
            <a:picLocks noChangeAspect="1"/>
          </p:cNvPicPr>
          <p:nvPr/>
        </p:nvPicPr>
        <p:blipFill>
          <a:blip r:embed="rId3" cstate="print"/>
          <a:stretch>
            <a:fillRect/>
          </a:stretch>
        </p:blipFill>
        <p:spPr>
          <a:xfrm>
            <a:off x="1280159" y="1261517"/>
            <a:ext cx="7550331" cy="3989751"/>
          </a:xfrm>
          <a:prstGeom prst="rect">
            <a:avLst/>
          </a:prstGeom>
        </p:spPr>
      </p:pic>
      <p:sp>
        <p:nvSpPr>
          <p:cNvPr id="6" name="Title 5"/>
          <p:cNvSpPr>
            <a:spLocks noGrp="1"/>
          </p:cNvSpPr>
          <p:nvPr>
            <p:ph type="title"/>
          </p:nvPr>
        </p:nvSpPr>
        <p:spPr>
          <a:xfrm>
            <a:off x="1257300" y="5355771"/>
            <a:ext cx="7729946" cy="849086"/>
          </a:xfrm>
        </p:spPr>
        <p:txBody>
          <a:bodyPr>
            <a:noAutofit/>
          </a:bodyPr>
          <a:lstStyle/>
          <a:p>
            <a:pPr algn="just">
              <a:lnSpc>
                <a:spcPct val="150000"/>
              </a:lnSpc>
            </a:pPr>
            <a:r>
              <a:rPr lang="mn-MN" sz="1800" dirty="0" smtClean="0">
                <a:latin typeface="Arial" pitchFamily="34" charset="0"/>
                <a:cs typeface="Arial" pitchFamily="34" charset="0"/>
              </a:rPr>
              <a:t>Дундговь аймаг 2016 оны жилийн эцсийн мал тооллогоор 3 059 855 толгой мал тоолуулж өмнөх оноос 295 482 толгой буюу 10.7 хувиар өслөө.</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sp>
        <p:nvSpPr>
          <p:cNvPr id="3" name="Subtitle 2"/>
          <p:cNvSpPr>
            <a:spLocks noGrp="1"/>
          </p:cNvSpPr>
          <p:nvPr>
            <p:ph type="subTitle" idx="1"/>
          </p:nvPr>
        </p:nvSpPr>
        <p:spPr>
          <a:xfrm>
            <a:off x="1286691" y="5094514"/>
            <a:ext cx="7504612" cy="1378132"/>
          </a:xfrm>
        </p:spPr>
        <p:txBody>
          <a:bodyPr>
            <a:normAutofit/>
          </a:bodyPr>
          <a:lstStyle/>
          <a:p>
            <a:pPr algn="just"/>
            <a:r>
              <a:rPr lang="mn-MN" sz="1800" dirty="0" smtClean="0">
                <a:latin typeface="Arial" pitchFamily="34" charset="0"/>
                <a:cs typeface="Arial" pitchFamily="34" charset="0"/>
              </a:rPr>
              <a:t>      Малын өсөлтийг төрлөөр нь авч үзвэл адуу 10.7 хувь буюу 13.3 мянга, үхэр 14.1 хувь буюу 7.7 мянга, тэмээ 10.0 хувь буюу 3.1 мянга, хонь 13.5 хувь буюу 170.9 мянга, ямаа 7.8 хувь буюу 100.4 мянган толгойгоор тус тус өссөн байна.</a:t>
            </a:r>
            <a:endParaRPr lang="en-US" sz="1800" dirty="0">
              <a:latin typeface="Arial" pitchFamily="34" charset="0"/>
              <a:cs typeface="Arial" pitchFamily="34" charset="0"/>
            </a:endParaRPr>
          </a:p>
        </p:txBody>
      </p:sp>
      <p:graphicFrame>
        <p:nvGraphicFramePr>
          <p:cNvPr id="7" name="Chart 6"/>
          <p:cNvGraphicFramePr/>
          <p:nvPr/>
        </p:nvGraphicFramePr>
        <p:xfrm>
          <a:off x="1502229" y="1280160"/>
          <a:ext cx="6858000" cy="352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pic>
        <p:nvPicPr>
          <p:cNvPr id="8" name="Picture 2" descr="https://encrypted-tbn2.gstatic.com/images?q=tbn:ANd9GcSBnF4o2p1xHNpuys8eVxcYb-Ukv--AyMXxp5wgTQjSi-huLm1o"/>
          <p:cNvPicPr>
            <a:picLocks noChangeAspect="1" noChangeArrowheads="1"/>
          </p:cNvPicPr>
          <p:nvPr/>
        </p:nvPicPr>
        <p:blipFill>
          <a:blip r:embed="rId3" cstate="print"/>
          <a:srcRect b="5598"/>
          <a:stretch>
            <a:fillRect/>
          </a:stretch>
        </p:blipFill>
        <p:spPr bwMode="auto">
          <a:xfrm>
            <a:off x="1199011" y="1199606"/>
            <a:ext cx="1495098" cy="1043453"/>
          </a:xfrm>
          <a:prstGeom prst="rect">
            <a:avLst/>
          </a:prstGeom>
          <a:noFill/>
        </p:spPr>
      </p:pic>
      <p:graphicFrame>
        <p:nvGraphicFramePr>
          <p:cNvPr id="9" name="Diagram 8"/>
          <p:cNvGraphicFramePr/>
          <p:nvPr>
            <p:extLst>
              <p:ext uri="{D42A27DB-BD31-4B8C-83A1-F6EECF244321}">
                <p14:modId xmlns="" xmlns:p14="http://schemas.microsoft.com/office/powerpoint/2010/main" val="3201165756"/>
              </p:ext>
            </p:extLst>
          </p:nvPr>
        </p:nvGraphicFramePr>
        <p:xfrm>
          <a:off x="2932611" y="1293223"/>
          <a:ext cx="2743200" cy="106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4345577" y="1149532"/>
            <a:ext cx="685800" cy="276999"/>
          </a:xfrm>
          <a:prstGeom prst="rect">
            <a:avLst/>
          </a:prstGeom>
          <a:noFill/>
        </p:spPr>
        <p:txBody>
          <a:bodyPr wrap="square" rtlCol="0">
            <a:spAutoFit/>
          </a:bodyPr>
          <a:lstStyle/>
          <a:p>
            <a:r>
              <a:rPr lang="mn-MN" sz="1200" b="1" dirty="0" smtClean="0">
                <a:latin typeface="Arial" pitchFamily="34" charset="0"/>
                <a:cs typeface="Arial" pitchFamily="34" charset="0"/>
              </a:rPr>
              <a:t>2016</a:t>
            </a:r>
            <a:endParaRPr lang="en-US" sz="1200" b="1" dirty="0">
              <a:latin typeface="Arial" pitchFamily="34" charset="0"/>
              <a:cs typeface="Arial" pitchFamily="34" charset="0"/>
            </a:endParaRPr>
          </a:p>
        </p:txBody>
      </p:sp>
      <p:sp>
        <p:nvSpPr>
          <p:cNvPr id="11" name="TextBox 10"/>
          <p:cNvSpPr txBox="1"/>
          <p:nvPr/>
        </p:nvSpPr>
        <p:spPr>
          <a:xfrm>
            <a:off x="2987040" y="1404258"/>
            <a:ext cx="685800" cy="276999"/>
          </a:xfrm>
          <a:prstGeom prst="rect">
            <a:avLst/>
          </a:prstGeom>
          <a:noFill/>
        </p:spPr>
        <p:txBody>
          <a:bodyPr wrap="square" rtlCol="0">
            <a:spAutoFit/>
          </a:bodyPr>
          <a:lstStyle/>
          <a:p>
            <a:r>
              <a:rPr lang="mn-MN" sz="1200" b="1" dirty="0" smtClean="0">
                <a:latin typeface="Arial" pitchFamily="34" charset="0"/>
                <a:cs typeface="Arial" pitchFamily="34" charset="0"/>
              </a:rPr>
              <a:t>2015</a:t>
            </a:r>
            <a:endParaRPr lang="mn-MN" sz="1200" b="1" dirty="0">
              <a:latin typeface="Arial" pitchFamily="34" charset="0"/>
              <a:cs typeface="Arial" pitchFamily="34" charset="0"/>
            </a:endParaRPr>
          </a:p>
        </p:txBody>
      </p:sp>
      <p:sp>
        <p:nvSpPr>
          <p:cNvPr id="12" name="TextBox 11"/>
          <p:cNvSpPr txBox="1"/>
          <p:nvPr/>
        </p:nvSpPr>
        <p:spPr>
          <a:xfrm>
            <a:off x="5497285" y="1356361"/>
            <a:ext cx="342900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13.3</a:t>
            </a:r>
            <a:r>
              <a:rPr lang="mn-MN" sz="1200" dirty="0" smtClean="0">
                <a:latin typeface="Arial" pitchFamily="34" charset="0"/>
                <a:cs typeface="Arial" pitchFamily="34" charset="0"/>
              </a:rPr>
              <a:t> </a:t>
            </a:r>
            <a:r>
              <a:rPr lang="mn-MN" sz="1200" dirty="0">
                <a:latin typeface="Arial" pitchFamily="34" charset="0"/>
                <a:cs typeface="Arial" pitchFamily="34" charset="0"/>
              </a:rPr>
              <a:t>мянган толгой буюу </a:t>
            </a:r>
            <a:r>
              <a:rPr lang="mn-MN" sz="1200" b="1" dirty="0">
                <a:solidFill>
                  <a:srgbClr val="C00000"/>
                </a:solidFill>
                <a:latin typeface="Arial" pitchFamily="34" charset="0"/>
                <a:cs typeface="Arial" pitchFamily="34" charset="0"/>
              </a:rPr>
              <a:t>10</a:t>
            </a:r>
            <a:r>
              <a:rPr lang="en-US" sz="1200" b="1" dirty="0" smtClean="0">
                <a:solidFill>
                  <a:srgbClr val="C00000"/>
                </a:solidFill>
                <a:latin typeface="Arial" pitchFamily="34" charset="0"/>
                <a:cs typeface="Arial" pitchFamily="34" charset="0"/>
              </a:rPr>
              <a:t>.8 </a:t>
            </a:r>
            <a:r>
              <a:rPr lang="mn-MN" sz="1200" dirty="0" smtClean="0">
                <a:latin typeface="Arial" pitchFamily="34" charset="0"/>
                <a:cs typeface="Arial" pitchFamily="34" charset="0"/>
              </a:rPr>
              <a:t>хувиар</a:t>
            </a:r>
            <a:endParaRPr lang="en-US" sz="1200" dirty="0">
              <a:latin typeface="Arial" pitchFamily="34" charset="0"/>
              <a:cs typeface="Arial" pitchFamily="34" charset="0"/>
            </a:endParaRPr>
          </a:p>
        </p:txBody>
      </p:sp>
      <p:pic>
        <p:nvPicPr>
          <p:cNvPr id="13" name="Picture 4" descr="https://encrypted-tbn1.gstatic.com/images?q=tbn:ANd9GcSpR_INJN_11CPqMTI0m3xaQzansiqWQwAcyJVbom5kUwbxjEuv"/>
          <p:cNvPicPr>
            <a:picLocks noChangeAspect="1" noChangeArrowheads="1"/>
          </p:cNvPicPr>
          <p:nvPr/>
        </p:nvPicPr>
        <p:blipFill>
          <a:blip r:embed="rId8" cstate="print"/>
          <a:srcRect/>
          <a:stretch>
            <a:fillRect/>
          </a:stretch>
        </p:blipFill>
        <p:spPr bwMode="auto">
          <a:xfrm>
            <a:off x="1212073" y="2221323"/>
            <a:ext cx="1495098" cy="1046569"/>
          </a:xfrm>
          <a:prstGeom prst="rect">
            <a:avLst/>
          </a:prstGeom>
          <a:noFill/>
        </p:spPr>
      </p:pic>
      <p:graphicFrame>
        <p:nvGraphicFramePr>
          <p:cNvPr id="14" name="Diagram 13"/>
          <p:cNvGraphicFramePr/>
          <p:nvPr>
            <p:extLst/>
          </p:nvPr>
        </p:nvGraphicFramePr>
        <p:xfrm>
          <a:off x="2810692" y="2312126"/>
          <a:ext cx="2819400" cy="1219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TextBox 14"/>
          <p:cNvSpPr txBox="1"/>
          <p:nvPr/>
        </p:nvSpPr>
        <p:spPr>
          <a:xfrm>
            <a:off x="4400005" y="2140132"/>
            <a:ext cx="685800" cy="276999"/>
          </a:xfrm>
          <a:prstGeom prst="rect">
            <a:avLst/>
          </a:prstGeom>
          <a:noFill/>
        </p:spPr>
        <p:txBody>
          <a:bodyPr wrap="square" rtlCol="0">
            <a:spAutoFit/>
          </a:bodyPr>
          <a:lstStyle/>
          <a:p>
            <a:r>
              <a:rPr lang="mn-MN" sz="1200" b="1" dirty="0" smtClean="0">
                <a:latin typeface="Arial" pitchFamily="34" charset="0"/>
                <a:cs typeface="Arial" pitchFamily="34" charset="0"/>
              </a:rPr>
              <a:t>2016</a:t>
            </a:r>
            <a:endParaRPr lang="en-US" sz="1200" b="1" dirty="0">
              <a:latin typeface="Arial" pitchFamily="34" charset="0"/>
              <a:cs typeface="Arial" pitchFamily="34" charset="0"/>
            </a:endParaRPr>
          </a:p>
        </p:txBody>
      </p:sp>
      <p:sp>
        <p:nvSpPr>
          <p:cNvPr id="16" name="TextBox 15"/>
          <p:cNvSpPr txBox="1"/>
          <p:nvPr/>
        </p:nvSpPr>
        <p:spPr>
          <a:xfrm>
            <a:off x="2884714" y="2562498"/>
            <a:ext cx="685800" cy="276999"/>
          </a:xfrm>
          <a:prstGeom prst="rect">
            <a:avLst/>
          </a:prstGeom>
          <a:noFill/>
        </p:spPr>
        <p:txBody>
          <a:bodyPr wrap="square" rtlCol="0">
            <a:spAutoFit/>
          </a:bodyPr>
          <a:lstStyle/>
          <a:p>
            <a:r>
              <a:rPr lang="mn-MN" sz="1200" b="1" dirty="0" smtClean="0">
                <a:latin typeface="Arial" pitchFamily="34" charset="0"/>
                <a:cs typeface="Arial" pitchFamily="34" charset="0"/>
              </a:rPr>
              <a:t>2015</a:t>
            </a:r>
            <a:endParaRPr lang="en-US" sz="1200" b="1" dirty="0">
              <a:latin typeface="Arial" pitchFamily="34" charset="0"/>
              <a:cs typeface="Arial" pitchFamily="34" charset="0"/>
            </a:endParaRPr>
          </a:p>
        </p:txBody>
      </p:sp>
      <p:sp>
        <p:nvSpPr>
          <p:cNvPr id="17" name="TextBox 16"/>
          <p:cNvSpPr txBox="1"/>
          <p:nvPr/>
        </p:nvSpPr>
        <p:spPr>
          <a:xfrm>
            <a:off x="5471160" y="2425338"/>
            <a:ext cx="342900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7.8 </a:t>
            </a:r>
            <a:r>
              <a:rPr lang="mn-MN" sz="1200" dirty="0">
                <a:latin typeface="Arial" pitchFamily="34" charset="0"/>
                <a:cs typeface="Arial" pitchFamily="34" charset="0"/>
              </a:rPr>
              <a:t>мянган толгой буюу </a:t>
            </a:r>
            <a:r>
              <a:rPr lang="en-US" sz="1200" b="1" dirty="0" smtClean="0">
                <a:solidFill>
                  <a:srgbClr val="C00000"/>
                </a:solidFill>
                <a:latin typeface="Arial" pitchFamily="34" charset="0"/>
                <a:cs typeface="Arial" pitchFamily="34" charset="0"/>
              </a:rPr>
              <a:t>14.1</a:t>
            </a:r>
            <a:r>
              <a:rPr lang="mn-MN" sz="1200" dirty="0" smtClean="0">
                <a:latin typeface="Arial" pitchFamily="34" charset="0"/>
                <a:cs typeface="Arial" pitchFamily="34" charset="0"/>
              </a:rPr>
              <a:t>хувиар</a:t>
            </a:r>
            <a:endParaRPr lang="en-US" sz="1200" dirty="0">
              <a:latin typeface="Arial" pitchFamily="34" charset="0"/>
              <a:cs typeface="Arial" pitchFamily="34" charset="0"/>
            </a:endParaRPr>
          </a:p>
        </p:txBody>
      </p:sp>
      <p:pic>
        <p:nvPicPr>
          <p:cNvPr id="18" name="Picture 2" descr="https://encrypted-tbn3.gstatic.com/images?q=tbn:ANd9GcT4PMqbHqbubERrROL9APYy1teut4OkUUswW-jHYkvh4-9RQQh9"/>
          <p:cNvPicPr>
            <a:picLocks noChangeAspect="1" noChangeArrowheads="1"/>
          </p:cNvPicPr>
          <p:nvPr/>
        </p:nvPicPr>
        <p:blipFill>
          <a:blip r:embed="rId13" cstate="print"/>
          <a:srcRect/>
          <a:stretch>
            <a:fillRect/>
          </a:stretch>
        </p:blipFill>
        <p:spPr bwMode="auto">
          <a:xfrm>
            <a:off x="1212073" y="3322402"/>
            <a:ext cx="1492535" cy="1046558"/>
          </a:xfrm>
          <a:prstGeom prst="rect">
            <a:avLst/>
          </a:prstGeom>
          <a:noFill/>
        </p:spPr>
      </p:pic>
      <p:graphicFrame>
        <p:nvGraphicFramePr>
          <p:cNvPr id="19" name="Diagram 18"/>
          <p:cNvGraphicFramePr/>
          <p:nvPr>
            <p:extLst/>
          </p:nvPr>
        </p:nvGraphicFramePr>
        <p:xfrm>
          <a:off x="2902132" y="3298371"/>
          <a:ext cx="2743200" cy="12192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20" name="TextBox 19"/>
          <p:cNvSpPr txBox="1"/>
          <p:nvPr/>
        </p:nvSpPr>
        <p:spPr>
          <a:xfrm>
            <a:off x="4386943" y="3180807"/>
            <a:ext cx="685800" cy="276999"/>
          </a:xfrm>
          <a:prstGeom prst="rect">
            <a:avLst/>
          </a:prstGeom>
          <a:noFill/>
        </p:spPr>
        <p:txBody>
          <a:bodyPr wrap="square" rtlCol="0">
            <a:spAutoFit/>
          </a:bodyPr>
          <a:lstStyle/>
          <a:p>
            <a:r>
              <a:rPr lang="mn-MN" sz="1200" b="1" dirty="0" smtClean="0">
                <a:latin typeface="Arial" pitchFamily="34" charset="0"/>
                <a:cs typeface="Arial" pitchFamily="34" charset="0"/>
              </a:rPr>
              <a:t>2016</a:t>
            </a:r>
            <a:endParaRPr lang="en-US" sz="1200" b="1" dirty="0">
              <a:latin typeface="Arial" pitchFamily="34" charset="0"/>
              <a:cs typeface="Arial" pitchFamily="34" charset="0"/>
            </a:endParaRPr>
          </a:p>
        </p:txBody>
      </p:sp>
      <p:sp>
        <p:nvSpPr>
          <p:cNvPr id="21" name="TextBox 20"/>
          <p:cNvSpPr txBox="1"/>
          <p:nvPr/>
        </p:nvSpPr>
        <p:spPr>
          <a:xfrm>
            <a:off x="2989218" y="3522619"/>
            <a:ext cx="685800" cy="276999"/>
          </a:xfrm>
          <a:prstGeom prst="rect">
            <a:avLst/>
          </a:prstGeom>
          <a:noFill/>
        </p:spPr>
        <p:txBody>
          <a:bodyPr wrap="square" rtlCol="0">
            <a:spAutoFit/>
          </a:bodyPr>
          <a:lstStyle/>
          <a:p>
            <a:r>
              <a:rPr lang="mn-MN" sz="1200" b="1" dirty="0" smtClean="0">
                <a:latin typeface="Arial" pitchFamily="34" charset="0"/>
                <a:cs typeface="Arial" pitchFamily="34" charset="0"/>
              </a:rPr>
              <a:t>2015</a:t>
            </a:r>
            <a:endParaRPr lang="en-US" sz="1200" b="1" dirty="0">
              <a:latin typeface="Arial" pitchFamily="34" charset="0"/>
              <a:cs typeface="Arial" pitchFamily="34" charset="0"/>
            </a:endParaRPr>
          </a:p>
        </p:txBody>
      </p:sp>
      <p:sp>
        <p:nvSpPr>
          <p:cNvPr id="22" name="TextBox 21"/>
          <p:cNvSpPr txBox="1"/>
          <p:nvPr/>
        </p:nvSpPr>
        <p:spPr>
          <a:xfrm>
            <a:off x="5715000" y="3337059"/>
            <a:ext cx="342900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3.1 </a:t>
            </a:r>
            <a:r>
              <a:rPr lang="mn-MN" sz="1200" dirty="0">
                <a:latin typeface="Arial" pitchFamily="34" charset="0"/>
                <a:cs typeface="Arial" pitchFamily="34" charset="0"/>
              </a:rPr>
              <a:t>мянган толгой буюу</a:t>
            </a:r>
            <a:r>
              <a:rPr lang="en-US" sz="1200" dirty="0" smtClean="0">
                <a:latin typeface="Arial" pitchFamily="34" charset="0"/>
                <a:cs typeface="Arial" pitchFamily="34" charset="0"/>
              </a:rPr>
              <a:t> </a:t>
            </a:r>
            <a:r>
              <a:rPr lang="en-US" sz="1200" b="1" dirty="0" smtClean="0">
                <a:solidFill>
                  <a:srgbClr val="C00000"/>
                </a:solidFill>
                <a:latin typeface="Arial" pitchFamily="34" charset="0"/>
                <a:cs typeface="Arial" pitchFamily="34" charset="0"/>
              </a:rPr>
              <a:t>10.0 </a:t>
            </a:r>
            <a:r>
              <a:rPr lang="mn-MN" sz="1200" dirty="0" smtClean="0">
                <a:latin typeface="Arial" pitchFamily="34" charset="0"/>
                <a:cs typeface="Arial" pitchFamily="34" charset="0"/>
              </a:rPr>
              <a:t>хувиар</a:t>
            </a:r>
            <a:endParaRPr lang="en-US" sz="1200" dirty="0">
              <a:latin typeface="Arial" pitchFamily="34" charset="0"/>
              <a:cs typeface="Arial" pitchFamily="34" charset="0"/>
            </a:endParaRPr>
          </a:p>
        </p:txBody>
      </p:sp>
      <p:graphicFrame>
        <p:nvGraphicFramePr>
          <p:cNvPr id="23" name="Diagram 22"/>
          <p:cNvGraphicFramePr/>
          <p:nvPr>
            <p:extLst>
              <p:ext uri="{D42A27DB-BD31-4B8C-83A1-F6EECF244321}">
                <p14:modId xmlns="" xmlns:p14="http://schemas.microsoft.com/office/powerpoint/2010/main" val="46282455"/>
              </p:ext>
            </p:extLst>
          </p:nvPr>
        </p:nvGraphicFramePr>
        <p:xfrm>
          <a:off x="2960914" y="4391297"/>
          <a:ext cx="2971800" cy="1143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4" name="TextBox 23"/>
          <p:cNvSpPr txBox="1"/>
          <p:nvPr/>
        </p:nvSpPr>
        <p:spPr>
          <a:xfrm>
            <a:off x="4504508" y="4325984"/>
            <a:ext cx="685800" cy="276999"/>
          </a:xfrm>
          <a:prstGeom prst="rect">
            <a:avLst/>
          </a:prstGeom>
          <a:noFill/>
        </p:spPr>
        <p:txBody>
          <a:bodyPr wrap="square" rtlCol="0">
            <a:spAutoFit/>
          </a:bodyPr>
          <a:lstStyle/>
          <a:p>
            <a:r>
              <a:rPr lang="mn-MN" sz="1200" b="1" dirty="0" smtClean="0">
                <a:latin typeface="Arial" pitchFamily="34" charset="0"/>
                <a:cs typeface="Arial" pitchFamily="34" charset="0"/>
              </a:rPr>
              <a:t>2016</a:t>
            </a:r>
            <a:endParaRPr lang="en-US" sz="1200" b="1" dirty="0">
              <a:latin typeface="Arial" pitchFamily="34" charset="0"/>
              <a:cs typeface="Arial" pitchFamily="34" charset="0"/>
            </a:endParaRPr>
          </a:p>
        </p:txBody>
      </p:sp>
      <p:sp>
        <p:nvSpPr>
          <p:cNvPr id="25" name="TextBox 24"/>
          <p:cNvSpPr txBox="1"/>
          <p:nvPr/>
        </p:nvSpPr>
        <p:spPr>
          <a:xfrm>
            <a:off x="2989217" y="4656910"/>
            <a:ext cx="685800" cy="276999"/>
          </a:xfrm>
          <a:prstGeom prst="rect">
            <a:avLst/>
          </a:prstGeom>
          <a:noFill/>
        </p:spPr>
        <p:txBody>
          <a:bodyPr wrap="square" rtlCol="0">
            <a:spAutoFit/>
          </a:bodyPr>
          <a:lstStyle/>
          <a:p>
            <a:r>
              <a:rPr lang="mn-MN" sz="1200" b="1" dirty="0" smtClean="0">
                <a:latin typeface="Arial" pitchFamily="34" charset="0"/>
                <a:cs typeface="Arial" pitchFamily="34" charset="0"/>
              </a:rPr>
              <a:t>2015</a:t>
            </a:r>
            <a:endParaRPr lang="en-US" sz="1200" b="1" dirty="0">
              <a:latin typeface="Arial" pitchFamily="34" charset="0"/>
              <a:cs typeface="Arial" pitchFamily="34" charset="0"/>
            </a:endParaRPr>
          </a:p>
        </p:txBody>
      </p:sp>
      <p:graphicFrame>
        <p:nvGraphicFramePr>
          <p:cNvPr id="26" name="Diagram 25"/>
          <p:cNvGraphicFramePr/>
          <p:nvPr>
            <p:extLst/>
          </p:nvPr>
        </p:nvGraphicFramePr>
        <p:xfrm>
          <a:off x="2982686" y="5381897"/>
          <a:ext cx="2819400" cy="121920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7" name="TextBox 26"/>
          <p:cNvSpPr txBox="1"/>
          <p:nvPr/>
        </p:nvSpPr>
        <p:spPr>
          <a:xfrm>
            <a:off x="4778828" y="5275218"/>
            <a:ext cx="685800" cy="276999"/>
          </a:xfrm>
          <a:prstGeom prst="rect">
            <a:avLst/>
          </a:prstGeom>
          <a:noFill/>
        </p:spPr>
        <p:txBody>
          <a:bodyPr wrap="square" rtlCol="0">
            <a:spAutoFit/>
          </a:bodyPr>
          <a:lstStyle/>
          <a:p>
            <a:r>
              <a:rPr lang="mn-MN" sz="1200" b="1" dirty="0" smtClean="0">
                <a:latin typeface="Arial" pitchFamily="34" charset="0"/>
                <a:cs typeface="Arial" pitchFamily="34" charset="0"/>
              </a:rPr>
              <a:t>2016</a:t>
            </a:r>
            <a:endParaRPr lang="en-US" sz="1200" b="1" dirty="0">
              <a:latin typeface="Arial" pitchFamily="34" charset="0"/>
              <a:cs typeface="Arial" pitchFamily="34" charset="0"/>
            </a:endParaRPr>
          </a:p>
        </p:txBody>
      </p:sp>
      <p:sp>
        <p:nvSpPr>
          <p:cNvPr id="28" name="TextBox 27"/>
          <p:cNvSpPr txBox="1"/>
          <p:nvPr/>
        </p:nvSpPr>
        <p:spPr>
          <a:xfrm>
            <a:off x="3080657" y="5593081"/>
            <a:ext cx="685800" cy="276999"/>
          </a:xfrm>
          <a:prstGeom prst="rect">
            <a:avLst/>
          </a:prstGeom>
          <a:noFill/>
        </p:spPr>
        <p:txBody>
          <a:bodyPr wrap="square" rtlCol="0">
            <a:spAutoFit/>
          </a:bodyPr>
          <a:lstStyle/>
          <a:p>
            <a:r>
              <a:rPr lang="mn-MN" sz="1200" b="1" dirty="0" smtClean="0">
                <a:latin typeface="Arial" pitchFamily="34" charset="0"/>
                <a:cs typeface="Arial" pitchFamily="34" charset="0"/>
              </a:rPr>
              <a:t>2015</a:t>
            </a:r>
            <a:endParaRPr lang="en-US" sz="1200" b="1" dirty="0">
              <a:latin typeface="Arial" pitchFamily="34" charset="0"/>
              <a:cs typeface="Arial" pitchFamily="34" charset="0"/>
            </a:endParaRPr>
          </a:p>
        </p:txBody>
      </p:sp>
      <p:pic>
        <p:nvPicPr>
          <p:cNvPr id="29" name="irc_mi" descr="http://www.bolod.mn/Upload/news/%D1%8F%D0%BC%D0%B0%D0%B0.jpeg"/>
          <p:cNvPicPr/>
          <p:nvPr/>
        </p:nvPicPr>
        <p:blipFill>
          <a:blip r:embed="rId26" cstate="print"/>
          <a:srcRect/>
          <a:stretch>
            <a:fillRect/>
          </a:stretch>
        </p:blipFill>
        <p:spPr bwMode="auto">
          <a:xfrm>
            <a:off x="1251260" y="5615520"/>
            <a:ext cx="1492535" cy="957275"/>
          </a:xfrm>
          <a:prstGeom prst="rect">
            <a:avLst/>
          </a:prstGeom>
          <a:noFill/>
          <a:ln w="9525">
            <a:noFill/>
            <a:miter lim="800000"/>
            <a:headEnd/>
            <a:tailEnd/>
          </a:ln>
        </p:spPr>
      </p:pic>
      <p:pic>
        <p:nvPicPr>
          <p:cNvPr id="30" name="Picture 8" descr="http://www.medee.mn/pic/3224.jpg"/>
          <p:cNvPicPr>
            <a:picLocks noChangeAspect="1" noChangeArrowheads="1"/>
          </p:cNvPicPr>
          <p:nvPr/>
        </p:nvPicPr>
        <p:blipFill>
          <a:blip r:embed="rId27" cstate="print"/>
          <a:srcRect/>
          <a:stretch>
            <a:fillRect/>
          </a:stretch>
        </p:blipFill>
        <p:spPr bwMode="auto">
          <a:xfrm>
            <a:off x="1225136" y="4433716"/>
            <a:ext cx="1492535" cy="995024"/>
          </a:xfrm>
          <a:prstGeom prst="rect">
            <a:avLst/>
          </a:prstGeom>
          <a:noFill/>
        </p:spPr>
      </p:pic>
      <p:sp>
        <p:nvSpPr>
          <p:cNvPr id="31" name="TextBox 30"/>
          <p:cNvSpPr txBox="1"/>
          <p:nvPr/>
        </p:nvSpPr>
        <p:spPr>
          <a:xfrm>
            <a:off x="5865223" y="4465321"/>
            <a:ext cx="3505200" cy="276999"/>
          </a:xfrm>
          <a:prstGeom prst="rect">
            <a:avLst/>
          </a:prstGeom>
          <a:noFill/>
        </p:spPr>
        <p:txBody>
          <a:bodyPr wrap="square" rtlCol="0">
            <a:spAutoFit/>
          </a:bodyPr>
          <a:lstStyle/>
          <a:p>
            <a:r>
              <a:rPr lang="en-US" sz="1200" b="1" dirty="0" smtClean="0">
                <a:solidFill>
                  <a:srgbClr val="FF0000"/>
                </a:solidFill>
                <a:latin typeface="Arial" pitchFamily="34" charset="0"/>
                <a:cs typeface="Arial" pitchFamily="34" charset="0"/>
              </a:rPr>
              <a:t>171.0</a:t>
            </a:r>
            <a:r>
              <a:rPr lang="en-US" sz="1200" dirty="0" smtClean="0">
                <a:latin typeface="Arial" pitchFamily="34" charset="0"/>
                <a:cs typeface="Arial" pitchFamily="34" charset="0"/>
              </a:rPr>
              <a:t> </a:t>
            </a:r>
            <a:r>
              <a:rPr lang="mn-MN" sz="1200" dirty="0" smtClean="0">
                <a:latin typeface="Arial" pitchFamily="34" charset="0"/>
                <a:cs typeface="Arial" pitchFamily="34" charset="0"/>
              </a:rPr>
              <a:t> </a:t>
            </a:r>
            <a:r>
              <a:rPr lang="mn-MN" sz="1200" dirty="0">
                <a:latin typeface="Arial" pitchFamily="34" charset="0"/>
                <a:cs typeface="Arial" pitchFamily="34" charset="0"/>
              </a:rPr>
              <a:t>мянган толгой буюу </a:t>
            </a:r>
            <a:r>
              <a:rPr lang="en-US" sz="1200" b="1" dirty="0" smtClean="0">
                <a:solidFill>
                  <a:srgbClr val="C00000"/>
                </a:solidFill>
                <a:latin typeface="Arial" pitchFamily="34" charset="0"/>
                <a:cs typeface="Arial" pitchFamily="34" charset="0"/>
              </a:rPr>
              <a:t>13.5 </a:t>
            </a:r>
            <a:r>
              <a:rPr lang="mn-MN" sz="1200" dirty="0" smtClean="0">
                <a:latin typeface="Arial" pitchFamily="34" charset="0"/>
                <a:cs typeface="Arial" pitchFamily="34" charset="0"/>
              </a:rPr>
              <a:t>хувиар</a:t>
            </a:r>
            <a:endParaRPr lang="en-US" sz="1200" dirty="0">
              <a:latin typeface="Arial" pitchFamily="34" charset="0"/>
              <a:cs typeface="Arial" pitchFamily="34" charset="0"/>
            </a:endParaRPr>
          </a:p>
        </p:txBody>
      </p:sp>
      <p:sp>
        <p:nvSpPr>
          <p:cNvPr id="32" name="TextBox 31"/>
          <p:cNvSpPr txBox="1"/>
          <p:nvPr/>
        </p:nvSpPr>
        <p:spPr>
          <a:xfrm>
            <a:off x="5812972" y="5390607"/>
            <a:ext cx="3505200" cy="276999"/>
          </a:xfrm>
          <a:prstGeom prst="rect">
            <a:avLst/>
          </a:prstGeom>
          <a:noFill/>
        </p:spPr>
        <p:txBody>
          <a:bodyPr wrap="square" rtlCol="0">
            <a:spAutoFit/>
          </a:bodyPr>
          <a:lstStyle/>
          <a:p>
            <a:r>
              <a:rPr lang="en-US" sz="1200" b="1" dirty="0" smtClean="0">
                <a:solidFill>
                  <a:srgbClr val="C00000"/>
                </a:solidFill>
                <a:latin typeface="Arial" pitchFamily="34" charset="0"/>
                <a:cs typeface="Arial" pitchFamily="34" charset="0"/>
              </a:rPr>
              <a:t>100.4 </a:t>
            </a:r>
            <a:r>
              <a:rPr lang="mn-MN" sz="1200" dirty="0" smtClean="0">
                <a:latin typeface="Arial" pitchFamily="34" charset="0"/>
                <a:cs typeface="Arial" pitchFamily="34" charset="0"/>
              </a:rPr>
              <a:t>мянган толгой </a:t>
            </a:r>
            <a:r>
              <a:rPr lang="mn-MN" sz="1200" dirty="0">
                <a:latin typeface="Arial" pitchFamily="34" charset="0"/>
                <a:cs typeface="Arial" pitchFamily="34" charset="0"/>
              </a:rPr>
              <a:t>буюу </a:t>
            </a:r>
            <a:r>
              <a:rPr lang="en-US" sz="1200" b="1" dirty="0" smtClean="0">
                <a:solidFill>
                  <a:srgbClr val="C00000"/>
                </a:solidFill>
                <a:latin typeface="Arial" pitchFamily="34" charset="0"/>
                <a:cs typeface="Arial" pitchFamily="34" charset="0"/>
              </a:rPr>
              <a:t>7.8</a:t>
            </a:r>
            <a:r>
              <a:rPr lang="mn-MN" sz="1200" b="1" dirty="0" smtClean="0">
                <a:latin typeface="Arial" pitchFamily="34" charset="0"/>
                <a:cs typeface="Arial" pitchFamily="34" charset="0"/>
              </a:rPr>
              <a:t> </a:t>
            </a:r>
            <a:r>
              <a:rPr lang="mn-MN" sz="1200" dirty="0">
                <a:latin typeface="Arial" pitchFamily="34" charset="0"/>
                <a:cs typeface="Arial" pitchFamily="34" charset="0"/>
              </a:rPr>
              <a:t>хувиар</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graphicFrame>
        <p:nvGraphicFramePr>
          <p:cNvPr id="7" name="Chart 6"/>
          <p:cNvGraphicFramePr/>
          <p:nvPr/>
        </p:nvGraphicFramePr>
        <p:xfrm>
          <a:off x="1502229" y="1280160"/>
          <a:ext cx="6858000" cy="3520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1463040" y="1267097"/>
          <a:ext cx="6492240" cy="39449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sp>
        <p:nvSpPr>
          <p:cNvPr id="3" name="Subtitle 2"/>
          <p:cNvSpPr>
            <a:spLocks noGrp="1"/>
          </p:cNvSpPr>
          <p:nvPr>
            <p:ph type="subTitle" idx="1"/>
          </p:nvPr>
        </p:nvSpPr>
        <p:spPr>
          <a:xfrm>
            <a:off x="1312817" y="5094514"/>
            <a:ext cx="7334794" cy="1227909"/>
          </a:xfrm>
        </p:spPr>
        <p:txBody>
          <a:bodyPr>
            <a:normAutofit/>
          </a:bodyPr>
          <a:lstStyle/>
          <a:p>
            <a:pPr algn="just"/>
            <a:r>
              <a:rPr lang="mn-MN" sz="1800" dirty="0" smtClean="0">
                <a:latin typeface="Arial" pitchFamily="34" charset="0"/>
                <a:cs typeface="Arial" pitchFamily="34" charset="0"/>
              </a:rPr>
              <a:t>2016 оны жилийн эцсийн мал тооллогын дүнгээр нийт сүрэгт эзлэх хонины хувь 1.2 пунктээр өсч, ямааны эзлэх хувь 1.2 пунктээр буурсан адуу, үхэр, тэмээ өмнөх оны түвшинд байна.</a:t>
            </a:r>
            <a:endParaRPr lang="en-US" sz="1800" dirty="0">
              <a:latin typeface="Arial" pitchFamily="34" charset="0"/>
              <a:cs typeface="Arial" pitchFamily="34" charset="0"/>
            </a:endParaRPr>
          </a:p>
        </p:txBody>
      </p:sp>
      <p:graphicFrame>
        <p:nvGraphicFramePr>
          <p:cNvPr id="4" name="Chart 3"/>
          <p:cNvGraphicFramePr/>
          <p:nvPr/>
        </p:nvGraphicFramePr>
        <p:xfrm>
          <a:off x="1436915" y="1162594"/>
          <a:ext cx="6897188" cy="36380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graphicFrame>
        <p:nvGraphicFramePr>
          <p:cNvPr id="5" name="Table 4"/>
          <p:cNvGraphicFramePr>
            <a:graphicFrameLocks noGrp="1"/>
          </p:cNvGraphicFramePr>
          <p:nvPr/>
        </p:nvGraphicFramePr>
        <p:xfrm>
          <a:off x="1423854" y="1201790"/>
          <a:ext cx="6962500" cy="4963878"/>
        </p:xfrm>
        <a:graphic>
          <a:graphicData uri="http://schemas.openxmlformats.org/drawingml/2006/table">
            <a:tbl>
              <a:tblPr/>
              <a:tblGrid>
                <a:gridCol w="1820962"/>
                <a:gridCol w="856923"/>
                <a:gridCol w="856923"/>
                <a:gridCol w="856923"/>
                <a:gridCol w="856923"/>
                <a:gridCol w="856923"/>
                <a:gridCol w="856923"/>
              </a:tblGrid>
              <a:tr h="273600">
                <a:tc gridSpan="7">
                  <a:txBody>
                    <a:bodyPr/>
                    <a:lstStyle/>
                    <a:p>
                      <a:pPr algn="ctr" fontAlgn="b"/>
                      <a:r>
                        <a:rPr lang="ru-RU" sz="1200" b="0" i="0" u="none" strike="noStrike" dirty="0">
                          <a:latin typeface="Arial"/>
                        </a:rPr>
                        <a:t>2016 оны жилийн эцсийн мал тооллогын дүн, сумаар</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0571">
                <a:tc>
                  <a:txBody>
                    <a:bodyPr/>
                    <a:lstStyle/>
                    <a:p>
                      <a:pPr algn="l" fontAlgn="b"/>
                      <a:endParaRPr lang="en-US" sz="1100" b="0" i="0" u="none" strike="noStrike">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a:latin typeface="Calibri"/>
                      </a:endParaRPr>
                    </a:p>
                  </a:txBody>
                  <a:tcPr marL="9525" marR="9525" marT="9525" marB="0" anchor="b">
                    <a:lnL>
                      <a:noFill/>
                    </a:lnL>
                    <a:lnR>
                      <a:noFill/>
                    </a:lnR>
                    <a:lnT>
                      <a:noFill/>
                    </a:lnT>
                    <a:lnB>
                      <a:noFill/>
                    </a:lnB>
                  </a:tcPr>
                </a:tc>
              </a:tr>
              <a:tr h="260571">
                <a:tc>
                  <a:txBody>
                    <a:bodyPr/>
                    <a:lstStyle/>
                    <a:p>
                      <a:pPr algn="ctr" fontAlgn="b"/>
                      <a:r>
                        <a:rPr lang="mn-MN" sz="1000" b="1" i="0" u="none" strike="noStrike" dirty="0">
                          <a:latin typeface="Arial"/>
                        </a:rPr>
                        <a:t>Сум </a:t>
                      </a:r>
                    </a:p>
                  </a:txBody>
                  <a:tcPr marL="9525" marR="9525" marT="9525" marB="0" anchor="ctr">
                    <a:lnL>
                      <a:noFill/>
                    </a:lnL>
                    <a:lnR>
                      <a:noFill/>
                    </a:lnR>
                    <a:lnT>
                      <a:noFill/>
                    </a:lnT>
                    <a:lnB w="6350" cap="flat" cmpd="sng" algn="ctr">
                      <a:solidFill>
                        <a:srgbClr val="D3D3D3"/>
                      </a:solidFill>
                      <a:prstDash val="solid"/>
                      <a:round/>
                      <a:headEnd type="none" w="med" len="med"/>
                      <a:tailEnd type="none" w="med" len="med"/>
                    </a:lnB>
                    <a:solidFill>
                      <a:srgbClr val="75923C"/>
                    </a:solidFill>
                  </a:tcPr>
                </a:tc>
                <a:tc>
                  <a:txBody>
                    <a:bodyPr/>
                    <a:lstStyle/>
                    <a:p>
                      <a:pPr algn="ctr" fontAlgn="b"/>
                      <a:r>
                        <a:rPr lang="mn-MN" sz="1000" b="1" i="0" u="none" strike="noStrike">
                          <a:latin typeface="Arial"/>
                        </a:rPr>
                        <a:t>Нийт мал</a:t>
                      </a:r>
                    </a:p>
                  </a:txBody>
                  <a:tcPr marL="9525" marR="9525" marT="9525" marB="0" anchor="b">
                    <a:lnL>
                      <a:noFill/>
                    </a:lnL>
                    <a:lnR>
                      <a:noFill/>
                    </a:lnR>
                    <a:lnT>
                      <a:noFill/>
                    </a:lnT>
                    <a:lnB w="6350" cap="flat" cmpd="sng" algn="ctr">
                      <a:solidFill>
                        <a:srgbClr val="D3D3D3"/>
                      </a:solidFill>
                      <a:prstDash val="solid"/>
                      <a:round/>
                      <a:headEnd type="none" w="med" len="med"/>
                      <a:tailEnd type="none" w="med" len="med"/>
                    </a:lnB>
                    <a:solidFill>
                      <a:srgbClr val="75923C"/>
                    </a:solidFill>
                  </a:tcPr>
                </a:tc>
                <a:tc>
                  <a:txBody>
                    <a:bodyPr/>
                    <a:lstStyle/>
                    <a:p>
                      <a:pPr algn="ctr" fontAlgn="b"/>
                      <a:r>
                        <a:rPr lang="mn-MN" sz="1000" b="1" i="0" u="none" strike="noStrike">
                          <a:latin typeface="Arial"/>
                        </a:rPr>
                        <a:t>Адуу</a:t>
                      </a:r>
                    </a:p>
                  </a:txBody>
                  <a:tcPr marL="9525" marR="9525" marT="9525" marB="0" anchor="b">
                    <a:lnL>
                      <a:noFill/>
                    </a:lnL>
                    <a:lnR>
                      <a:noFill/>
                    </a:lnR>
                    <a:lnT>
                      <a:noFill/>
                    </a:lnT>
                    <a:lnB w="6350" cap="flat" cmpd="sng" algn="ctr">
                      <a:solidFill>
                        <a:srgbClr val="D3D3D3"/>
                      </a:solidFill>
                      <a:prstDash val="solid"/>
                      <a:round/>
                      <a:headEnd type="none" w="med" len="med"/>
                      <a:tailEnd type="none" w="med" len="med"/>
                    </a:lnB>
                    <a:solidFill>
                      <a:srgbClr val="75923C"/>
                    </a:solidFill>
                  </a:tcPr>
                </a:tc>
                <a:tc>
                  <a:txBody>
                    <a:bodyPr/>
                    <a:lstStyle/>
                    <a:p>
                      <a:pPr algn="ctr" fontAlgn="b"/>
                      <a:r>
                        <a:rPr lang="mn-MN" sz="1000" b="1" i="0" u="none" strike="noStrike">
                          <a:latin typeface="Arial"/>
                        </a:rPr>
                        <a:t>Үхэр</a:t>
                      </a:r>
                    </a:p>
                  </a:txBody>
                  <a:tcPr marL="9525" marR="9525" marT="9525" marB="0" anchor="b">
                    <a:lnL>
                      <a:noFill/>
                    </a:lnL>
                    <a:lnR>
                      <a:noFill/>
                    </a:lnR>
                    <a:lnT>
                      <a:noFill/>
                    </a:lnT>
                    <a:lnB w="6350" cap="flat" cmpd="sng" algn="ctr">
                      <a:solidFill>
                        <a:srgbClr val="D3D3D3"/>
                      </a:solidFill>
                      <a:prstDash val="solid"/>
                      <a:round/>
                      <a:headEnd type="none" w="med" len="med"/>
                      <a:tailEnd type="none" w="med" len="med"/>
                    </a:lnB>
                    <a:solidFill>
                      <a:srgbClr val="75923C"/>
                    </a:solidFill>
                  </a:tcPr>
                </a:tc>
                <a:tc>
                  <a:txBody>
                    <a:bodyPr/>
                    <a:lstStyle/>
                    <a:p>
                      <a:pPr algn="ctr" fontAlgn="b"/>
                      <a:r>
                        <a:rPr lang="mn-MN" sz="1000" b="1" i="0" u="none" strike="noStrike">
                          <a:latin typeface="Arial"/>
                        </a:rPr>
                        <a:t>Тэмээ</a:t>
                      </a:r>
                    </a:p>
                  </a:txBody>
                  <a:tcPr marL="9525" marR="9525" marT="9525" marB="0" anchor="b">
                    <a:lnL>
                      <a:noFill/>
                    </a:lnL>
                    <a:lnR>
                      <a:noFill/>
                    </a:lnR>
                    <a:lnT>
                      <a:noFill/>
                    </a:lnT>
                    <a:lnB w="6350" cap="flat" cmpd="sng" algn="ctr">
                      <a:solidFill>
                        <a:srgbClr val="D3D3D3"/>
                      </a:solidFill>
                      <a:prstDash val="solid"/>
                      <a:round/>
                      <a:headEnd type="none" w="med" len="med"/>
                      <a:tailEnd type="none" w="med" len="med"/>
                    </a:lnB>
                    <a:solidFill>
                      <a:srgbClr val="75923C"/>
                    </a:solidFill>
                  </a:tcPr>
                </a:tc>
                <a:tc>
                  <a:txBody>
                    <a:bodyPr/>
                    <a:lstStyle/>
                    <a:p>
                      <a:pPr algn="ctr" fontAlgn="b"/>
                      <a:r>
                        <a:rPr lang="mn-MN" sz="1000" b="1" i="0" u="none" strike="noStrike">
                          <a:latin typeface="Arial"/>
                        </a:rPr>
                        <a:t>Хонь</a:t>
                      </a:r>
                    </a:p>
                  </a:txBody>
                  <a:tcPr marL="9525" marR="9525" marT="9525" marB="0" anchor="b">
                    <a:lnL>
                      <a:noFill/>
                    </a:lnL>
                    <a:lnR>
                      <a:noFill/>
                    </a:lnR>
                    <a:lnT>
                      <a:noFill/>
                    </a:lnT>
                    <a:lnB w="6350" cap="flat" cmpd="sng" algn="ctr">
                      <a:solidFill>
                        <a:srgbClr val="D3D3D3"/>
                      </a:solidFill>
                      <a:prstDash val="solid"/>
                      <a:round/>
                      <a:headEnd type="none" w="med" len="med"/>
                      <a:tailEnd type="none" w="med" len="med"/>
                    </a:lnB>
                    <a:solidFill>
                      <a:srgbClr val="75923C"/>
                    </a:solidFill>
                  </a:tcPr>
                </a:tc>
                <a:tc>
                  <a:txBody>
                    <a:bodyPr/>
                    <a:lstStyle/>
                    <a:p>
                      <a:pPr algn="ctr" fontAlgn="b"/>
                      <a:r>
                        <a:rPr lang="mn-MN" sz="1000" b="1" i="0" u="none" strike="noStrike">
                          <a:latin typeface="Arial"/>
                        </a:rPr>
                        <a:t>Ямаа</a:t>
                      </a:r>
                    </a:p>
                  </a:txBody>
                  <a:tcPr marL="9525" marR="9525" marT="9525" marB="0" anchor="b">
                    <a:lnL>
                      <a:noFill/>
                    </a:lnL>
                    <a:lnR>
                      <a:noFill/>
                    </a:lnR>
                    <a:lnT>
                      <a:noFill/>
                    </a:lnT>
                    <a:lnB w="6350" cap="flat" cmpd="sng" algn="ctr">
                      <a:solidFill>
                        <a:srgbClr val="D3D3D3"/>
                      </a:solidFill>
                      <a:prstDash val="solid"/>
                      <a:round/>
                      <a:headEnd type="none" w="med" len="med"/>
                      <a:tailEnd type="none" w="med" len="med"/>
                    </a:lnB>
                    <a:solidFill>
                      <a:srgbClr val="75923C"/>
                    </a:solidFill>
                  </a:tcPr>
                </a:tc>
              </a:tr>
              <a:tr h="260571">
                <a:tc>
                  <a:txBody>
                    <a:bodyPr/>
                    <a:lstStyle/>
                    <a:p>
                      <a:pPr algn="ctr" rtl="0" fontAlgn="ctr"/>
                      <a:r>
                        <a:rPr lang="mn-MN" sz="1000" b="0" i="0" u="none" strike="noStrike">
                          <a:solidFill>
                            <a:srgbClr val="000000"/>
                          </a:solidFill>
                          <a:latin typeface="Arial"/>
                        </a:rPr>
                        <a:t>Эрдэнэдалай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467978</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20123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14973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1581</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222549</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208752</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60571">
                <a:tc>
                  <a:txBody>
                    <a:bodyPr/>
                    <a:lstStyle/>
                    <a:p>
                      <a:pPr algn="ctr" rtl="0" fontAlgn="ctr"/>
                      <a:r>
                        <a:rPr lang="mn-MN" sz="1000" b="0" i="0" u="none" strike="noStrike">
                          <a:solidFill>
                            <a:srgbClr val="000000"/>
                          </a:solidFill>
                          <a:latin typeface="Arial"/>
                        </a:rPr>
                        <a:t>Сайнцагаан сум </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332331</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16866</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6299</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1432</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154964</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152770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r>
              <a:tr h="260571">
                <a:tc>
                  <a:txBody>
                    <a:bodyPr/>
                    <a:lstStyle/>
                    <a:p>
                      <a:pPr algn="ctr" rtl="0" fontAlgn="ctr"/>
                      <a:r>
                        <a:rPr lang="mn-MN" sz="1000" b="0" i="0" u="none" strike="noStrike">
                          <a:solidFill>
                            <a:srgbClr val="000000"/>
                          </a:solidFill>
                          <a:latin typeface="Arial"/>
                        </a:rPr>
                        <a:t>Өлзийт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236713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7221</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1540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10920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103100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113932</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60571">
                <a:tc>
                  <a:txBody>
                    <a:bodyPr/>
                    <a:lstStyle/>
                    <a:p>
                      <a:pPr algn="ctr" rtl="0" fontAlgn="ctr"/>
                      <a:r>
                        <a:rPr lang="mn-MN" sz="1000" b="0" i="0" u="none" strike="noStrike">
                          <a:solidFill>
                            <a:srgbClr val="000000"/>
                          </a:solidFill>
                          <a:latin typeface="Arial"/>
                        </a:rPr>
                        <a:t>Адаацаг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241855</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13270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6920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902</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108021</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112742</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r>
              <a:tr h="260571">
                <a:tc>
                  <a:txBody>
                    <a:bodyPr/>
                    <a:lstStyle/>
                    <a:p>
                      <a:pPr algn="ctr" rtl="0" fontAlgn="ctr"/>
                      <a:r>
                        <a:rPr lang="mn-MN" sz="1000" b="0" i="0" u="none" strike="noStrike">
                          <a:solidFill>
                            <a:srgbClr val="000000"/>
                          </a:solidFill>
                          <a:latin typeface="Arial"/>
                        </a:rPr>
                        <a:t>Хулд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221681</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10229</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2486</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5559</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106338</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97069</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60571">
                <a:tc>
                  <a:txBody>
                    <a:bodyPr/>
                    <a:lstStyle/>
                    <a:p>
                      <a:pPr algn="ctr" rtl="0" fontAlgn="ctr"/>
                      <a:r>
                        <a:rPr lang="mn-MN" sz="1000" b="0" i="0" u="none" strike="noStrike">
                          <a:solidFill>
                            <a:srgbClr val="000000"/>
                          </a:solidFill>
                          <a:latin typeface="Arial"/>
                        </a:rPr>
                        <a:t>Дэрэн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210313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dirty="0">
                          <a:solidFill>
                            <a:srgbClr val="000000"/>
                          </a:solidFill>
                          <a:latin typeface="Arial"/>
                        </a:rPr>
                        <a:t>9874</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4610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1458</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99572</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94799</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r>
              <a:tr h="260571">
                <a:tc>
                  <a:txBody>
                    <a:bodyPr/>
                    <a:lstStyle/>
                    <a:p>
                      <a:pPr algn="ctr" rtl="0" fontAlgn="ctr"/>
                      <a:r>
                        <a:rPr lang="mn-MN" sz="1000" b="0" i="0" u="none" strike="noStrike">
                          <a:solidFill>
                            <a:srgbClr val="000000"/>
                          </a:solidFill>
                          <a:latin typeface="Arial"/>
                        </a:rPr>
                        <a:t>Гурвансайхан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222079</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6310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3408</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1894</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120211</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90256</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60571">
                <a:tc>
                  <a:txBody>
                    <a:bodyPr/>
                    <a:lstStyle/>
                    <a:p>
                      <a:pPr algn="ctr" rtl="0" fontAlgn="ctr"/>
                      <a:r>
                        <a:rPr lang="mn-MN" sz="1000" b="0" i="0" u="none" strike="noStrike">
                          <a:solidFill>
                            <a:srgbClr val="000000"/>
                          </a:solidFill>
                          <a:latin typeface="Arial"/>
                        </a:rPr>
                        <a:t>Дэлгэрхангай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146418</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6118</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2164</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4645</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51707</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81784</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r>
              <a:tr h="260571">
                <a:tc>
                  <a:txBody>
                    <a:bodyPr/>
                    <a:lstStyle/>
                    <a:p>
                      <a:pPr algn="ctr" rtl="0" fontAlgn="ctr"/>
                      <a:r>
                        <a:rPr lang="mn-MN" sz="1000" b="0" i="0" u="none" strike="noStrike">
                          <a:solidFill>
                            <a:srgbClr val="000000"/>
                          </a:solidFill>
                          <a:latin typeface="Arial"/>
                        </a:rPr>
                        <a:t>Сайхан-Овоо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156608</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6481</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2292</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1135</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65600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81100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60571">
                <a:tc>
                  <a:txBody>
                    <a:bodyPr/>
                    <a:lstStyle/>
                    <a:p>
                      <a:pPr algn="ctr" rtl="0" fontAlgn="ctr"/>
                      <a:r>
                        <a:rPr lang="mn-MN" sz="1000" b="0" i="0" u="none" strike="noStrike">
                          <a:solidFill>
                            <a:srgbClr val="000000"/>
                          </a:solidFill>
                          <a:latin typeface="Arial"/>
                        </a:rPr>
                        <a:t>Говь-Угтаал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166403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6475</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2615</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402</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82159</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74752</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60571">
                <a:tc>
                  <a:txBody>
                    <a:bodyPr/>
                    <a:lstStyle/>
                    <a:p>
                      <a:pPr algn="ctr" rtl="0" fontAlgn="ctr"/>
                      <a:r>
                        <a:rPr lang="mn-MN" sz="1000" b="0" i="0" u="none" strike="noStrike">
                          <a:solidFill>
                            <a:srgbClr val="000000"/>
                          </a:solidFill>
                          <a:latin typeface="Arial"/>
                        </a:rPr>
                        <a:t>Дэлгэрцогт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154594</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5843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4244</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586</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70902</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73019</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60571">
                <a:tc>
                  <a:txBody>
                    <a:bodyPr/>
                    <a:lstStyle/>
                    <a:p>
                      <a:pPr algn="ctr" rtl="0" fontAlgn="ctr"/>
                      <a:r>
                        <a:rPr lang="mn-MN" sz="1000" b="0" i="0" u="none" strike="noStrike">
                          <a:solidFill>
                            <a:srgbClr val="000000"/>
                          </a:solidFill>
                          <a:latin typeface="Arial"/>
                        </a:rPr>
                        <a:t>Луус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143935</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8670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3795</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526</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65461</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65483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r>
              <a:tr h="260571">
                <a:tc>
                  <a:txBody>
                    <a:bodyPr/>
                    <a:lstStyle/>
                    <a:p>
                      <a:pPr algn="ctr" rtl="0" fontAlgn="ctr"/>
                      <a:r>
                        <a:rPr lang="mn-MN" sz="1000" b="0" i="0" u="none" strike="noStrike">
                          <a:solidFill>
                            <a:srgbClr val="000000"/>
                          </a:solidFill>
                          <a:latin typeface="Arial"/>
                        </a:rPr>
                        <a:t>Өндөршил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138264</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7937</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2394</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2054</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72925</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52954</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60571">
                <a:tc>
                  <a:txBody>
                    <a:bodyPr/>
                    <a:lstStyle/>
                    <a:p>
                      <a:pPr algn="ctr" rtl="0" fontAlgn="ctr"/>
                      <a:r>
                        <a:rPr lang="mn-MN" sz="1000" b="0" i="0" u="none" strike="noStrike">
                          <a:solidFill>
                            <a:srgbClr val="000000"/>
                          </a:solidFill>
                          <a:latin typeface="Arial"/>
                        </a:rPr>
                        <a:t>Цагаандэлгэр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116311</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7421</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2548</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607</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56075</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c>
                  <a:txBody>
                    <a:bodyPr/>
                    <a:lstStyle/>
                    <a:p>
                      <a:pPr algn="ctr" rtl="0" fontAlgn="ctr"/>
                      <a:r>
                        <a:rPr lang="en-US" sz="1000" b="0" i="0" u="none" strike="noStrike">
                          <a:solidFill>
                            <a:srgbClr val="000000"/>
                          </a:solidFill>
                          <a:latin typeface="Arial"/>
                        </a:rPr>
                        <a:t>49660</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D7E4BC"/>
                    </a:solidFill>
                  </a:tcPr>
                </a:tc>
              </a:tr>
              <a:tr h="260571">
                <a:tc>
                  <a:txBody>
                    <a:bodyPr/>
                    <a:lstStyle/>
                    <a:p>
                      <a:pPr algn="ctr" rtl="0" fontAlgn="ctr"/>
                      <a:r>
                        <a:rPr lang="mn-MN" sz="1000" b="0" i="0" u="none" strike="noStrike">
                          <a:solidFill>
                            <a:srgbClr val="000000"/>
                          </a:solidFill>
                          <a:latin typeface="Arial"/>
                        </a:rPr>
                        <a:t>Баянжаргалан сум</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104372</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4207</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2407</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158</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57553</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1000" b="0" i="0" u="none" strike="noStrike">
                          <a:solidFill>
                            <a:srgbClr val="000000"/>
                          </a:solidFill>
                          <a:latin typeface="Arial"/>
                        </a:rPr>
                        <a:t>40047</a:t>
                      </a:r>
                    </a:p>
                  </a:txBody>
                  <a:tcPr marL="9525" marR="9525" marT="9525"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60571">
                <a:tc>
                  <a:txBody>
                    <a:bodyPr/>
                    <a:lstStyle/>
                    <a:p>
                      <a:pPr algn="ctr" fontAlgn="b"/>
                      <a:r>
                        <a:rPr lang="mn-MN" sz="1000" b="1" i="0" u="none" strike="noStrike">
                          <a:latin typeface="Arial"/>
                        </a:rPr>
                        <a:t>Нийт </a:t>
                      </a:r>
                    </a:p>
                  </a:txBody>
                  <a:tcPr marL="9525" marR="9525" marT="9525" marB="0" anchor="b">
                    <a:lnL>
                      <a:noFill/>
                    </a:lnL>
                    <a:lnR>
                      <a:noFill/>
                    </a:lnR>
                    <a:lnT w="6350" cap="flat" cmpd="sng" algn="ctr">
                      <a:solidFill>
                        <a:srgbClr val="D3D3D3"/>
                      </a:solidFill>
                      <a:prstDash val="solid"/>
                      <a:round/>
                      <a:headEnd type="none" w="med" len="med"/>
                      <a:tailEnd type="none" w="med" len="med"/>
                    </a:lnT>
                    <a:lnB>
                      <a:noFill/>
                    </a:lnB>
                    <a:solidFill>
                      <a:srgbClr val="75923C"/>
                    </a:solidFill>
                  </a:tcPr>
                </a:tc>
                <a:tc>
                  <a:txBody>
                    <a:bodyPr/>
                    <a:lstStyle/>
                    <a:p>
                      <a:pPr algn="ctr" fontAlgn="b"/>
                      <a:r>
                        <a:rPr lang="en-US" sz="1000" b="1" i="0" u="none" strike="noStrike">
                          <a:latin typeface="Arial"/>
                        </a:rPr>
                        <a:t>3059855</a:t>
                      </a:r>
                    </a:p>
                  </a:txBody>
                  <a:tcPr marL="9525" marR="9525" marT="9525" marB="0" anchor="b">
                    <a:lnL>
                      <a:noFill/>
                    </a:lnL>
                    <a:lnR>
                      <a:noFill/>
                    </a:lnR>
                    <a:lnT w="6350" cap="flat" cmpd="sng" algn="ctr">
                      <a:solidFill>
                        <a:srgbClr val="D3D3D3"/>
                      </a:solidFill>
                      <a:prstDash val="solid"/>
                      <a:round/>
                      <a:headEnd type="none" w="med" len="med"/>
                      <a:tailEnd type="none" w="med" len="med"/>
                    </a:lnT>
                    <a:lnB>
                      <a:noFill/>
                    </a:lnB>
                    <a:solidFill>
                      <a:srgbClr val="75923C"/>
                    </a:solidFill>
                  </a:tcPr>
                </a:tc>
                <a:tc>
                  <a:txBody>
                    <a:bodyPr/>
                    <a:lstStyle/>
                    <a:p>
                      <a:pPr algn="ctr" fontAlgn="b"/>
                      <a:r>
                        <a:rPr lang="en-US" sz="1000" b="1" i="0" u="none" strike="noStrike">
                          <a:latin typeface="Arial"/>
                        </a:rPr>
                        <a:t>137045</a:t>
                      </a:r>
                    </a:p>
                  </a:txBody>
                  <a:tcPr marL="9525" marR="9525" marT="9525" marB="0" anchor="b">
                    <a:lnL>
                      <a:noFill/>
                    </a:lnL>
                    <a:lnR>
                      <a:noFill/>
                    </a:lnR>
                    <a:lnT w="6350" cap="flat" cmpd="sng" algn="ctr">
                      <a:solidFill>
                        <a:srgbClr val="D3D3D3"/>
                      </a:solidFill>
                      <a:prstDash val="solid"/>
                      <a:round/>
                      <a:headEnd type="none" w="med" len="med"/>
                      <a:tailEnd type="none" w="med" len="med"/>
                    </a:lnT>
                    <a:lnB>
                      <a:noFill/>
                    </a:lnB>
                    <a:solidFill>
                      <a:srgbClr val="75923C"/>
                    </a:solidFill>
                  </a:tcPr>
                </a:tc>
                <a:tc>
                  <a:txBody>
                    <a:bodyPr/>
                    <a:lstStyle/>
                    <a:p>
                      <a:pPr algn="ctr" fontAlgn="b"/>
                      <a:r>
                        <a:rPr lang="en-US" sz="1000" b="1" i="0" u="none" strike="noStrike">
                          <a:latin typeface="Arial"/>
                        </a:rPr>
                        <a:t>62695</a:t>
                      </a:r>
                    </a:p>
                  </a:txBody>
                  <a:tcPr marL="9525" marR="9525" marT="9525" marB="0" anchor="b">
                    <a:lnL>
                      <a:noFill/>
                    </a:lnL>
                    <a:lnR>
                      <a:noFill/>
                    </a:lnR>
                    <a:lnT w="6350" cap="flat" cmpd="sng" algn="ctr">
                      <a:solidFill>
                        <a:srgbClr val="D3D3D3"/>
                      </a:solidFill>
                      <a:prstDash val="solid"/>
                      <a:round/>
                      <a:headEnd type="none" w="med" len="med"/>
                      <a:tailEnd type="none" w="med" len="med"/>
                    </a:lnT>
                    <a:lnB>
                      <a:noFill/>
                    </a:lnB>
                    <a:solidFill>
                      <a:srgbClr val="75923C"/>
                    </a:solidFill>
                  </a:tcPr>
                </a:tc>
                <a:tc>
                  <a:txBody>
                    <a:bodyPr/>
                    <a:lstStyle/>
                    <a:p>
                      <a:pPr algn="ctr" fontAlgn="b"/>
                      <a:r>
                        <a:rPr lang="en-US" sz="1000" b="1" i="0" u="none" strike="noStrike">
                          <a:latin typeface="Arial"/>
                        </a:rPr>
                        <a:t>33859</a:t>
                      </a:r>
                    </a:p>
                  </a:txBody>
                  <a:tcPr marL="9525" marR="9525" marT="9525" marB="0" anchor="b">
                    <a:lnL>
                      <a:noFill/>
                    </a:lnL>
                    <a:lnR>
                      <a:noFill/>
                    </a:lnR>
                    <a:lnT w="6350" cap="flat" cmpd="sng" algn="ctr">
                      <a:solidFill>
                        <a:srgbClr val="D3D3D3"/>
                      </a:solidFill>
                      <a:prstDash val="solid"/>
                      <a:round/>
                      <a:headEnd type="none" w="med" len="med"/>
                      <a:tailEnd type="none" w="med" len="med"/>
                    </a:lnT>
                    <a:lnB>
                      <a:noFill/>
                    </a:lnB>
                    <a:solidFill>
                      <a:srgbClr val="75923C"/>
                    </a:solidFill>
                  </a:tcPr>
                </a:tc>
                <a:tc>
                  <a:txBody>
                    <a:bodyPr/>
                    <a:lstStyle/>
                    <a:p>
                      <a:pPr algn="ctr" fontAlgn="b"/>
                      <a:r>
                        <a:rPr lang="en-US" sz="1000" b="1" i="0" u="none" strike="noStrike">
                          <a:latin typeface="Arial"/>
                        </a:rPr>
                        <a:t>1437137</a:t>
                      </a:r>
                    </a:p>
                  </a:txBody>
                  <a:tcPr marL="9525" marR="9525" marT="9525" marB="0" anchor="b">
                    <a:lnL>
                      <a:noFill/>
                    </a:lnL>
                    <a:lnR>
                      <a:noFill/>
                    </a:lnR>
                    <a:lnT w="6350" cap="flat" cmpd="sng" algn="ctr">
                      <a:solidFill>
                        <a:srgbClr val="D3D3D3"/>
                      </a:solidFill>
                      <a:prstDash val="solid"/>
                      <a:round/>
                      <a:headEnd type="none" w="med" len="med"/>
                      <a:tailEnd type="none" w="med" len="med"/>
                    </a:lnT>
                    <a:lnB>
                      <a:noFill/>
                    </a:lnB>
                    <a:solidFill>
                      <a:srgbClr val="75923C"/>
                    </a:solidFill>
                  </a:tcPr>
                </a:tc>
                <a:tc>
                  <a:txBody>
                    <a:bodyPr/>
                    <a:lstStyle/>
                    <a:p>
                      <a:pPr algn="ctr" fontAlgn="b"/>
                      <a:r>
                        <a:rPr lang="en-US" sz="1000" b="1" i="0" u="none" strike="noStrike" dirty="0">
                          <a:latin typeface="Arial"/>
                        </a:rPr>
                        <a:t>1389119</a:t>
                      </a:r>
                    </a:p>
                  </a:txBody>
                  <a:tcPr marL="9525" marR="9525" marT="9525" marB="0" anchor="b">
                    <a:lnL>
                      <a:noFill/>
                    </a:lnL>
                    <a:lnR>
                      <a:noFill/>
                    </a:lnR>
                    <a:lnT w="6350" cap="flat" cmpd="sng" algn="ctr">
                      <a:solidFill>
                        <a:srgbClr val="D3D3D3"/>
                      </a:solidFill>
                      <a:prstDash val="solid"/>
                      <a:round/>
                      <a:headEnd type="none" w="med" len="med"/>
                      <a:tailEnd type="none" w="med" len="med"/>
                    </a:lnT>
                    <a:lnB>
                      <a:noFill/>
                    </a:lnB>
                    <a:solidFill>
                      <a:srgbClr val="75923C"/>
                    </a:solidFill>
                  </a:tcPr>
                </a:tc>
              </a:tr>
            </a:tbl>
          </a:graphicData>
        </a:graphic>
      </p:graphicFrame>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graphicFrame>
        <p:nvGraphicFramePr>
          <p:cNvPr id="5" name="Chart 4"/>
          <p:cNvGraphicFramePr/>
          <p:nvPr/>
        </p:nvGraphicFramePr>
        <p:xfrm>
          <a:off x="1463040" y="1123406"/>
          <a:ext cx="6858000" cy="49769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graphicFrame>
        <p:nvGraphicFramePr>
          <p:cNvPr id="6" name="Chart 5"/>
          <p:cNvGraphicFramePr/>
          <p:nvPr/>
        </p:nvGraphicFramePr>
        <p:xfrm>
          <a:off x="1593669" y="1005839"/>
          <a:ext cx="6035040" cy="56562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pic>
        <p:nvPicPr>
          <p:cNvPr id="5" name="Picture 4" descr="aduu.jpg"/>
          <p:cNvPicPr>
            <a:picLocks noChangeAspect="1"/>
          </p:cNvPicPr>
          <p:nvPr/>
        </p:nvPicPr>
        <p:blipFill>
          <a:blip r:embed="rId3" cstate="print"/>
          <a:srcRect t="5294" r="35189" b="18618"/>
          <a:stretch>
            <a:fillRect/>
          </a:stretch>
        </p:blipFill>
        <p:spPr>
          <a:xfrm>
            <a:off x="1175658" y="1528354"/>
            <a:ext cx="7406640" cy="4689566"/>
          </a:xfrm>
          <a:prstGeom prst="rect">
            <a:avLst/>
          </a:prstGeom>
        </p:spPr>
      </p:pic>
      <p:sp>
        <p:nvSpPr>
          <p:cNvPr id="6" name="Title 5"/>
          <p:cNvSpPr>
            <a:spLocks noGrp="1"/>
          </p:cNvSpPr>
          <p:nvPr>
            <p:ph type="title"/>
          </p:nvPr>
        </p:nvSpPr>
        <p:spPr>
          <a:xfrm>
            <a:off x="1436914" y="1058091"/>
            <a:ext cx="7078436" cy="509452"/>
          </a:xfrm>
        </p:spPr>
        <p:txBody>
          <a:bodyPr>
            <a:normAutofit/>
          </a:bodyPr>
          <a:lstStyle/>
          <a:p>
            <a:r>
              <a:rPr lang="mn-MN" sz="1800" b="1" dirty="0" smtClean="0">
                <a:latin typeface="Arial" pitchFamily="34" charset="0"/>
                <a:cs typeface="Arial" pitchFamily="34" charset="0"/>
              </a:rPr>
              <a:t>Адууны тоо, сумаар, мянган толгой</a:t>
            </a:r>
            <a:endParaRPr lang="en-US" sz="1800" b="1" dirty="0">
              <a:latin typeface="Arial" pitchFamily="34" charset="0"/>
              <a:cs typeface="Arial" pitchFamily="34" charset="0"/>
            </a:endParaRPr>
          </a:p>
        </p:txBody>
      </p:sp>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6691" y="5094514"/>
            <a:ext cx="7504612" cy="1378132"/>
          </a:xfrm>
        </p:spPr>
        <p:txBody>
          <a:bodyPr>
            <a:normAutofit/>
          </a:bodyPr>
          <a:lstStyle/>
          <a:p>
            <a:pPr algn="just"/>
            <a:r>
              <a:rPr lang="mn-MN" sz="1800" dirty="0" smtClean="0">
                <a:latin typeface="Arial" pitchFamily="34" charset="0"/>
                <a:cs typeface="Arial" pitchFamily="34" charset="0"/>
              </a:rPr>
              <a:t>      Нийт хүн амын өсөлтыг сүүлийн 5 жилээр авч үзвэл 2012-2014 онуудад  хүн амын тоо 0,4-0,5 хувиар буурч байсан бол 2014-2016 онуудад 1,3-1,6 хувиар өссөн эерэг үзүүлэлттэй байна. Нийт хүн амын 49,7 хувь нь эмэгтэйчүүд, 50,3 хувь нь эрэгтэйчүүд байна.</a:t>
            </a:r>
            <a:endParaRPr lang="en-US" sz="1800" dirty="0">
              <a:latin typeface="Arial" pitchFamily="34" charset="0"/>
              <a:cs typeface="Arial" pitchFamily="34" charset="0"/>
            </a:endParaRPr>
          </a:p>
        </p:txBody>
      </p:sp>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Arial Mon" panose="020B0500000000000000" pitchFamily="34" charset="0"/>
              </a:rPr>
              <a:t>Д</a:t>
            </a:r>
            <a:r>
              <a:rPr lang="mn-MN" i="1" dirty="0">
                <a:solidFill>
                  <a:schemeClr val="tx1"/>
                </a:solidFill>
                <a:latin typeface="Arial Mon" panose="020B0500000000000000" pitchFamily="34" charset="0"/>
              </a:rPr>
              <a:t>ундговь аймгийн статистикийн хэлтэс</a:t>
            </a:r>
            <a:endParaRPr lang="en-US" i="1" dirty="0">
              <a:solidFill>
                <a:schemeClr val="tx1"/>
              </a:solidFill>
              <a:latin typeface="Arial Mon" panose="020B0500000000000000"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xmlns="" val="4228007664"/>
              </p:ext>
            </p:extLst>
          </p:nvPr>
        </p:nvGraphicFramePr>
        <p:xfrm>
          <a:off x="1787611" y="1227438"/>
          <a:ext cx="6203092" cy="36255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sp>
        <p:nvSpPr>
          <p:cNvPr id="6" name="Title 5"/>
          <p:cNvSpPr txBox="1">
            <a:spLocks/>
          </p:cNvSpPr>
          <p:nvPr/>
        </p:nvSpPr>
        <p:spPr>
          <a:xfrm>
            <a:off x="1436914" y="1058091"/>
            <a:ext cx="7078436" cy="50945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mn-MN" sz="1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Үхрийн тоо, сумаар, мянган толгой</a:t>
            </a:r>
            <a:endParaRPr kumimoji="0" lang="en-US" sz="1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7" name="Picture 6" descr="uher.jpg"/>
          <p:cNvPicPr>
            <a:picLocks noChangeAspect="1"/>
          </p:cNvPicPr>
          <p:nvPr/>
        </p:nvPicPr>
        <p:blipFill>
          <a:blip r:embed="rId3" cstate="print"/>
          <a:srcRect l="180" t="5916" r="22980" b="19018"/>
          <a:stretch>
            <a:fillRect/>
          </a:stretch>
        </p:blipFill>
        <p:spPr>
          <a:xfrm>
            <a:off x="1384663" y="1802674"/>
            <a:ext cx="7132320" cy="4389120"/>
          </a:xfrm>
          <a:prstGeom prst="rect">
            <a:avLst/>
          </a:prstGeom>
        </p:spPr>
      </p:pic>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pic>
        <p:nvPicPr>
          <p:cNvPr id="3" name="Picture 2" descr="temee.jpg"/>
          <p:cNvPicPr>
            <a:picLocks noChangeAspect="1"/>
          </p:cNvPicPr>
          <p:nvPr/>
        </p:nvPicPr>
        <p:blipFill>
          <a:blip r:embed="rId3" cstate="print"/>
          <a:srcRect t="4824" r="23370" b="19291"/>
          <a:stretch>
            <a:fillRect/>
          </a:stretch>
        </p:blipFill>
        <p:spPr>
          <a:xfrm>
            <a:off x="1227909" y="1632857"/>
            <a:ext cx="7406639" cy="4480560"/>
          </a:xfrm>
          <a:prstGeom prst="rect">
            <a:avLst/>
          </a:prstGeom>
        </p:spPr>
      </p:pic>
      <p:sp>
        <p:nvSpPr>
          <p:cNvPr id="5" name="Title 5"/>
          <p:cNvSpPr txBox="1">
            <a:spLocks/>
          </p:cNvSpPr>
          <p:nvPr/>
        </p:nvSpPr>
        <p:spPr>
          <a:xfrm>
            <a:off x="1436914" y="1058091"/>
            <a:ext cx="7078436" cy="50945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mn-MN" sz="1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Тэмээний тоо, сумаар, мянган толгой</a:t>
            </a:r>
            <a:endParaRPr kumimoji="0" lang="en-US" sz="1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sp>
        <p:nvSpPr>
          <p:cNvPr id="3" name="Title 5"/>
          <p:cNvSpPr txBox="1">
            <a:spLocks/>
          </p:cNvSpPr>
          <p:nvPr/>
        </p:nvSpPr>
        <p:spPr>
          <a:xfrm>
            <a:off x="1436914" y="1058091"/>
            <a:ext cx="7078436" cy="50945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mn-MN" sz="1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Хонины тоо, сумаар, мянган толгой</a:t>
            </a:r>
            <a:endParaRPr kumimoji="0" lang="en-US" sz="1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5" name="Picture 4" descr="honi.jpg"/>
          <p:cNvPicPr>
            <a:picLocks noChangeAspect="1"/>
          </p:cNvPicPr>
          <p:nvPr/>
        </p:nvPicPr>
        <p:blipFill>
          <a:blip r:embed="rId3" cstate="print"/>
          <a:srcRect t="5370" r="23143" b="19019"/>
          <a:stretch>
            <a:fillRect/>
          </a:stretch>
        </p:blipFill>
        <p:spPr>
          <a:xfrm>
            <a:off x="1188720" y="1750422"/>
            <a:ext cx="7210697" cy="4402183"/>
          </a:xfrm>
          <a:prstGeom prst="rect">
            <a:avLst/>
          </a:prstGeom>
        </p:spPr>
      </p:pic>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sp>
        <p:nvSpPr>
          <p:cNvPr id="3" name="Title 5"/>
          <p:cNvSpPr txBox="1">
            <a:spLocks/>
          </p:cNvSpPr>
          <p:nvPr/>
        </p:nvSpPr>
        <p:spPr>
          <a:xfrm>
            <a:off x="1436914" y="1058091"/>
            <a:ext cx="7078436" cy="50945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mn-MN" sz="1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Ямааны тоо, сумаар, мянган толгой</a:t>
            </a:r>
            <a:endParaRPr kumimoji="0" lang="en-US" sz="1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5" name="Picture 4" descr="yamaa.jpg"/>
          <p:cNvPicPr>
            <a:picLocks noChangeAspect="1"/>
          </p:cNvPicPr>
          <p:nvPr/>
        </p:nvPicPr>
        <p:blipFill>
          <a:blip r:embed="rId3" cstate="print"/>
          <a:srcRect t="5370" r="23000" b="19019"/>
          <a:stretch>
            <a:fillRect/>
          </a:stretch>
        </p:blipFill>
        <p:spPr>
          <a:xfrm>
            <a:off x="1280159" y="1724298"/>
            <a:ext cx="7236823" cy="4402182"/>
          </a:xfrm>
          <a:prstGeom prst="rect">
            <a:avLst/>
          </a:prstGeom>
        </p:spPr>
      </p:pic>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graphicFrame>
        <p:nvGraphicFramePr>
          <p:cNvPr id="6" name="Table 5"/>
          <p:cNvGraphicFramePr>
            <a:graphicFrameLocks noGrp="1"/>
          </p:cNvGraphicFramePr>
          <p:nvPr/>
        </p:nvGraphicFramePr>
        <p:xfrm>
          <a:off x="1227909" y="1123401"/>
          <a:ext cx="7106193" cy="4872450"/>
        </p:xfrm>
        <a:graphic>
          <a:graphicData uri="http://schemas.openxmlformats.org/drawingml/2006/table">
            <a:tbl>
              <a:tblPr/>
              <a:tblGrid>
                <a:gridCol w="1505948"/>
                <a:gridCol w="1708672"/>
                <a:gridCol w="1448028"/>
                <a:gridCol w="1585589"/>
                <a:gridCol w="857956"/>
              </a:tblGrid>
              <a:tr h="242843">
                <a:tc gridSpan="5">
                  <a:txBody>
                    <a:bodyPr/>
                    <a:lstStyle/>
                    <a:p>
                      <a:pPr algn="ctr" fontAlgn="b"/>
                      <a:r>
                        <a:rPr lang="ru-RU" sz="1200" b="0" i="0" u="none" strike="noStrike">
                          <a:latin typeface="Arial"/>
                        </a:rPr>
                        <a:t>Хамгийн олон мал тоолуулсан сум, баг</a:t>
                      </a:r>
                    </a:p>
                  </a:txBody>
                  <a:tcPr marL="8449" marR="8449" marT="8449" marB="0" anchor="b">
                    <a:lnL>
                      <a:noFill/>
                    </a:lnL>
                    <a:lnR>
                      <a:noFill/>
                    </a:lnR>
                    <a:lnT>
                      <a:noFill/>
                    </a:lnT>
                    <a:lnB>
                      <a:noFill/>
                    </a:lnB>
                    <a:solidFill>
                      <a:srgbClr val="93CDD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2487">
                <a:tc gridSpan="5">
                  <a:txBody>
                    <a:bodyPr/>
                    <a:lstStyle/>
                    <a:p>
                      <a:pPr algn="ctr" fontAlgn="b"/>
                      <a:r>
                        <a:rPr lang="mn-MN" sz="1100" b="1" i="0" u="none" strike="noStrike">
                          <a:solidFill>
                            <a:srgbClr val="3F3151"/>
                          </a:solidFill>
                          <a:latin typeface="Arial"/>
                        </a:rPr>
                        <a:t>нийт малын тоогоор, мян.толгой</a:t>
                      </a:r>
                    </a:p>
                  </a:txBody>
                  <a:tcPr marL="8449" marR="8449" marT="844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2250">
                <a:tc>
                  <a:txBody>
                    <a:bodyPr/>
                    <a:lstStyle/>
                    <a:p>
                      <a:pPr algn="ctr" fontAlgn="b"/>
                      <a:r>
                        <a:rPr lang="mn-MN" sz="900" b="0" i="0" u="none" strike="noStrike">
                          <a:solidFill>
                            <a:srgbClr val="000000"/>
                          </a:solidFill>
                          <a:latin typeface="Arial"/>
                        </a:rPr>
                        <a:t>сумын түвшинд</a:t>
                      </a:r>
                    </a:p>
                  </a:txBody>
                  <a:tcPr marL="8449" marR="8449" marT="844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тоо</a:t>
                      </a:r>
                    </a:p>
                  </a:txBody>
                  <a:tcPr marL="8449" marR="8449" marT="8449"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rtl="0" fontAlgn="ctr"/>
                      <a:r>
                        <a:rPr lang="mn-MN" sz="900" b="0" i="0" u="none" strike="noStrike">
                          <a:solidFill>
                            <a:srgbClr val="000000"/>
                          </a:solidFill>
                          <a:latin typeface="Arial"/>
                        </a:rPr>
                        <a:t>багийн түвшинд</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Нийт мал</a:t>
                      </a:r>
                    </a:p>
                  </a:txBody>
                  <a:tcPr marL="8449" marR="8449" marT="8449"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тоо</a:t>
                      </a:r>
                    </a:p>
                  </a:txBody>
                  <a:tcPr marL="8449" marR="8449" marT="844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92250">
                <a:tc>
                  <a:txBody>
                    <a:bodyPr/>
                    <a:lstStyle/>
                    <a:p>
                      <a:pPr algn="ctr" rtl="0" fontAlgn="ctr"/>
                      <a:r>
                        <a:rPr lang="mn-MN" sz="900" b="0" i="0" u="none" strike="noStrike">
                          <a:solidFill>
                            <a:srgbClr val="000000"/>
                          </a:solidFill>
                          <a:latin typeface="Arial"/>
                        </a:rPr>
                        <a:t>Эрдэнэдалай сум</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ctr"/>
                      <a:r>
                        <a:rPr lang="en-US" sz="900" b="0" i="0" u="none" strike="noStrike">
                          <a:solidFill>
                            <a:srgbClr val="000000"/>
                          </a:solidFill>
                          <a:latin typeface="Arial"/>
                        </a:rPr>
                        <a:t>                         467,978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Эрдэнэдалай сум</a:t>
                      </a:r>
                    </a:p>
                  </a:txBody>
                  <a:tcPr marL="8449" marR="8449" marT="8449"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mn-MN" sz="900" b="0" i="0" u="none" strike="noStrike">
                          <a:solidFill>
                            <a:srgbClr val="000000"/>
                          </a:solidFill>
                          <a:latin typeface="Arial"/>
                        </a:rPr>
                        <a:t>4-р баг, Рашаант </a:t>
                      </a:r>
                    </a:p>
                  </a:txBody>
                  <a:tcPr marL="8449" marR="8449" marT="8449"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900" b="0" i="0" u="none" strike="noStrike">
                          <a:solidFill>
                            <a:srgbClr val="000000"/>
                          </a:solidFill>
                          <a:latin typeface="Arial"/>
                        </a:rPr>
                        <a:t>      114,168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192250">
                <a:tc>
                  <a:txBody>
                    <a:bodyPr/>
                    <a:lstStyle/>
                    <a:p>
                      <a:pPr algn="ctr" rtl="0" fontAlgn="ctr"/>
                      <a:r>
                        <a:rPr lang="mn-MN" sz="900" b="0" i="0" u="none" strike="noStrike">
                          <a:solidFill>
                            <a:srgbClr val="000000"/>
                          </a:solidFill>
                          <a:latin typeface="Arial"/>
                        </a:rPr>
                        <a:t>Сайнцагаан сум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l" rtl="0" fontAlgn="ctr"/>
                      <a:r>
                        <a:rPr lang="en-US" sz="900" b="0" i="0" u="none" strike="noStrike">
                          <a:solidFill>
                            <a:srgbClr val="000000"/>
                          </a:solidFill>
                          <a:latin typeface="Arial"/>
                        </a:rPr>
                        <a:t>                         332,331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Эрдэнэдалай сум</a:t>
                      </a:r>
                    </a:p>
                  </a:txBody>
                  <a:tcPr marL="8449" marR="8449" marT="8449"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5-р баг, Цагаан-Овоо </a:t>
                      </a:r>
                    </a:p>
                  </a:txBody>
                  <a:tcPr marL="8449" marR="8449" marT="8449"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90,063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192250">
                <a:tc>
                  <a:txBody>
                    <a:bodyPr/>
                    <a:lstStyle/>
                    <a:p>
                      <a:pPr algn="ctr" rtl="0" fontAlgn="ctr"/>
                      <a:r>
                        <a:rPr lang="mn-MN" sz="900" b="0" i="0" u="none" strike="noStrike">
                          <a:solidFill>
                            <a:srgbClr val="000000"/>
                          </a:solidFill>
                          <a:latin typeface="Arial"/>
                        </a:rPr>
                        <a:t>Адаацаг сум</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l" rtl="0" fontAlgn="ctr"/>
                      <a:r>
                        <a:rPr lang="en-US" sz="900" b="0" i="0" u="none" strike="noStrike">
                          <a:solidFill>
                            <a:srgbClr val="000000"/>
                          </a:solidFill>
                          <a:latin typeface="Arial"/>
                        </a:rPr>
                        <a:t>                         241,855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Сайнцагаан сум </a:t>
                      </a:r>
                    </a:p>
                  </a:txBody>
                  <a:tcPr marL="8449" marR="8449" marT="8449" marB="0" anchor="b">
                    <a:lnL w="6350" cap="flat" cmpd="sng" algn="ctr">
                      <a:solidFill>
                        <a:srgbClr val="D3D3D3"/>
                      </a:solidFill>
                      <a:prstDash val="solid"/>
                      <a:round/>
                      <a:headEnd type="none" w="med" len="med"/>
                      <a:tailEnd type="none" w="med" len="med"/>
                    </a:lnL>
                    <a:lnR>
                      <a:noFill/>
                    </a:lnR>
                    <a:lnT>
                      <a:noFill/>
                    </a:lnT>
                    <a:lnB>
                      <a:noFill/>
                    </a:lnB>
                  </a:tcPr>
                </a:tc>
                <a:tc>
                  <a:txBody>
                    <a:bodyPr/>
                    <a:lstStyle/>
                    <a:p>
                      <a:pPr algn="ctr" fontAlgn="b"/>
                      <a:r>
                        <a:rPr lang="mn-MN" sz="900" b="0" i="0" u="none" strike="noStrike">
                          <a:solidFill>
                            <a:srgbClr val="000000"/>
                          </a:solidFill>
                          <a:latin typeface="Arial"/>
                        </a:rPr>
                        <a:t>2-р баг, Тэвш</a:t>
                      </a:r>
                    </a:p>
                  </a:txBody>
                  <a:tcPr marL="8449" marR="8449" marT="8449" marB="0" anchor="b">
                    <a:lnL>
                      <a:noFill/>
                    </a:lnL>
                    <a:lnR w="6350" cap="flat" cmpd="sng" algn="ctr">
                      <a:solidFill>
                        <a:srgbClr val="D3D3D3"/>
                      </a:solidFill>
                      <a:prstDash val="solid"/>
                      <a:round/>
                      <a:headEnd type="none" w="med" len="med"/>
                      <a:tailEnd type="none" w="med" len="med"/>
                    </a:lnR>
                    <a:lnT>
                      <a:noFill/>
                    </a:lnT>
                    <a:lnB>
                      <a:noFill/>
                    </a:lnB>
                  </a:tcPr>
                </a:tc>
                <a:tc>
                  <a:txBody>
                    <a:bodyPr/>
                    <a:lstStyle/>
                    <a:p>
                      <a:pPr algn="ctr" rtl="0" fontAlgn="ctr"/>
                      <a:r>
                        <a:rPr lang="en-US" sz="900" b="0" i="0" u="none" strike="noStrike">
                          <a:solidFill>
                            <a:srgbClr val="000000"/>
                          </a:solidFill>
                          <a:latin typeface="Arial"/>
                        </a:rPr>
                        <a:t>       83,973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192250">
                <a:tc>
                  <a:txBody>
                    <a:bodyPr/>
                    <a:lstStyle/>
                    <a:p>
                      <a:pPr algn="ctr" rtl="0" fontAlgn="ctr"/>
                      <a:r>
                        <a:rPr lang="mn-MN" sz="900" b="0" i="0" u="none" strike="noStrike">
                          <a:solidFill>
                            <a:srgbClr val="000000"/>
                          </a:solidFill>
                          <a:latin typeface="Arial"/>
                        </a:rPr>
                        <a:t>Өлзийт сум</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l" rtl="0" fontAlgn="ctr"/>
                      <a:r>
                        <a:rPr lang="en-US" sz="900" b="0" i="0" u="none" strike="noStrike">
                          <a:solidFill>
                            <a:srgbClr val="000000"/>
                          </a:solidFill>
                          <a:latin typeface="Arial"/>
                        </a:rPr>
                        <a:t>                         236,713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Сайнцагаан сум </a:t>
                      </a:r>
                    </a:p>
                  </a:txBody>
                  <a:tcPr marL="8449" marR="8449" marT="8449"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4-р баг, Үйзэн </a:t>
                      </a:r>
                    </a:p>
                  </a:txBody>
                  <a:tcPr marL="8449" marR="8449" marT="8449"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77,210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192250">
                <a:tc>
                  <a:txBody>
                    <a:bodyPr/>
                    <a:lstStyle/>
                    <a:p>
                      <a:pPr algn="ctr" rtl="0" fontAlgn="ctr"/>
                      <a:r>
                        <a:rPr lang="mn-MN" sz="900" b="0" i="0" u="none" strike="noStrike">
                          <a:solidFill>
                            <a:srgbClr val="000000"/>
                          </a:solidFill>
                          <a:latin typeface="Arial"/>
                        </a:rPr>
                        <a:t>Гурвансайхан сум</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900" b="0" i="0" u="none" strike="noStrike">
                          <a:solidFill>
                            <a:srgbClr val="000000"/>
                          </a:solidFill>
                          <a:latin typeface="Arial"/>
                        </a:rPr>
                        <a:t>                         222,079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Сайнцагаан сум </a:t>
                      </a:r>
                    </a:p>
                  </a:txBody>
                  <a:tcPr marL="8449" marR="8449" marT="8449" marB="0" anchor="b">
                    <a:lnL w="6350" cap="flat" cmpd="sng" algn="ctr">
                      <a:solidFill>
                        <a:srgbClr val="D3D3D3"/>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3-р баг, Далай</a:t>
                      </a:r>
                    </a:p>
                  </a:txBody>
                  <a:tcPr marL="8449" marR="8449" marT="8449" marB="0" anchor="b">
                    <a:lnL>
                      <a:noFill/>
                    </a:lnL>
                    <a:lnR w="6350" cap="flat" cmpd="sng" algn="ctr">
                      <a:solidFill>
                        <a:srgbClr val="D3D3D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73,011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629">
                <a:tc>
                  <a:txBody>
                    <a:bodyPr/>
                    <a:lstStyle/>
                    <a:p>
                      <a:pPr algn="l" fontAlgn="b"/>
                      <a:endParaRPr lang="en-US" sz="1000" b="0" i="0" u="none" strike="noStrike">
                        <a:latin typeface="Arial"/>
                      </a:endParaRPr>
                    </a:p>
                  </a:txBody>
                  <a:tcPr marL="8449" marR="8449" marT="84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449" marR="8449" marT="84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449" marR="8449" marT="84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449" marR="8449" marT="84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449" marR="8449" marT="8449" marB="0" anchor="b">
                    <a:lnL>
                      <a:noFill/>
                    </a:lnL>
                    <a:lnR>
                      <a:noFill/>
                    </a:lnR>
                    <a:lnT w="6350" cap="flat" cmpd="sng" algn="ctr">
                      <a:solidFill>
                        <a:srgbClr val="000000"/>
                      </a:solidFill>
                      <a:prstDash val="solid"/>
                      <a:round/>
                      <a:headEnd type="none" w="med" len="med"/>
                      <a:tailEnd type="none" w="med" len="med"/>
                    </a:lnT>
                    <a:lnB>
                      <a:noFill/>
                    </a:lnB>
                  </a:tcPr>
                </a:tc>
              </a:tr>
              <a:tr h="212487">
                <a:tc gridSpan="5">
                  <a:txBody>
                    <a:bodyPr/>
                    <a:lstStyle/>
                    <a:p>
                      <a:pPr algn="ctr" fontAlgn="b"/>
                      <a:r>
                        <a:rPr lang="mn-MN" sz="1100" b="1" i="0" u="none" strike="noStrike">
                          <a:solidFill>
                            <a:srgbClr val="3F3151"/>
                          </a:solidFill>
                          <a:latin typeface="Arial"/>
                        </a:rPr>
                        <a:t>Адууны тоогоор, мян.толгой</a:t>
                      </a:r>
                    </a:p>
                  </a:txBody>
                  <a:tcPr marL="8449" marR="8449" marT="844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2250">
                <a:tc>
                  <a:txBody>
                    <a:bodyPr/>
                    <a:lstStyle/>
                    <a:p>
                      <a:pPr algn="ctr" fontAlgn="b"/>
                      <a:r>
                        <a:rPr lang="mn-MN" sz="900" b="0" i="0" u="none" strike="noStrike">
                          <a:solidFill>
                            <a:srgbClr val="000000"/>
                          </a:solidFill>
                          <a:latin typeface="Arial"/>
                        </a:rPr>
                        <a:t> сумын түвшинд </a:t>
                      </a:r>
                    </a:p>
                  </a:txBody>
                  <a:tcPr marL="8449" marR="8449" marT="8449" marB="0" anchor="b">
                    <a:lnL>
                      <a:noFill/>
                    </a:lnL>
                    <a:lnR>
                      <a:noFill/>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тоо </a:t>
                      </a:r>
                    </a:p>
                  </a:txBody>
                  <a:tcPr marL="8449" marR="8449" marT="8449"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mn-MN" sz="900" b="0" i="0" u="none" strike="noStrike">
                          <a:solidFill>
                            <a:srgbClr val="000000"/>
                          </a:solidFill>
                          <a:latin typeface="Arial"/>
                        </a:rPr>
                        <a:t> багийн түвшинд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 Нийт мал </a:t>
                      </a:r>
                    </a:p>
                  </a:txBody>
                  <a:tcPr marL="8449" marR="8449" marT="8449"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 тоо </a:t>
                      </a:r>
                    </a:p>
                  </a:txBody>
                  <a:tcPr marL="8449" marR="8449" marT="8449" marB="0" anchor="b">
                    <a:lnL>
                      <a:noFill/>
                    </a:lnL>
                    <a:lnR>
                      <a:noFill/>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192250">
                <a:tc>
                  <a:txBody>
                    <a:bodyPr/>
                    <a:lstStyle/>
                    <a:p>
                      <a:pPr algn="ctr" rtl="0" fontAlgn="ctr"/>
                      <a:r>
                        <a:rPr lang="mn-MN" sz="900" b="0" i="0" u="none" strike="noStrike">
                          <a:solidFill>
                            <a:srgbClr val="000000"/>
                          </a:solidFill>
                          <a:latin typeface="Arial"/>
                        </a:rPr>
                        <a:t> Эрдэнэдалай сум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20,123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Сайнцагаан сум  </a:t>
                      </a:r>
                    </a:p>
                  </a:txBody>
                  <a:tcPr marL="8449" marR="8449" marT="8449"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mn-MN" sz="900" b="0" i="0" u="none" strike="noStrike">
                          <a:solidFill>
                            <a:srgbClr val="000000"/>
                          </a:solidFill>
                          <a:latin typeface="Arial"/>
                        </a:rPr>
                        <a:t> 2-р баг, Тэвш </a:t>
                      </a:r>
                    </a:p>
                  </a:txBody>
                  <a:tcPr marL="8449" marR="8449" marT="8449"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900" b="0" i="0" u="none" strike="noStrike">
                          <a:solidFill>
                            <a:srgbClr val="000000"/>
                          </a:solidFill>
                          <a:latin typeface="Arial"/>
                        </a:rPr>
                        <a:t>         6,130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192250">
                <a:tc>
                  <a:txBody>
                    <a:bodyPr/>
                    <a:lstStyle/>
                    <a:p>
                      <a:pPr algn="ctr" rtl="0" fontAlgn="ctr"/>
                      <a:r>
                        <a:rPr lang="mn-MN" sz="900" b="0" i="0" u="none" strike="noStrike">
                          <a:solidFill>
                            <a:srgbClr val="000000"/>
                          </a:solidFill>
                          <a:latin typeface="Arial"/>
                        </a:rPr>
                        <a:t> Сайнцагаан сум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en-US" sz="900" b="0" i="0" u="none" strike="noStrike">
                          <a:solidFill>
                            <a:srgbClr val="000000"/>
                          </a:solidFill>
                          <a:latin typeface="Arial"/>
                        </a:rPr>
                        <a:t>                           16,866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Эрдэнэдалай сум </a:t>
                      </a:r>
                    </a:p>
                  </a:txBody>
                  <a:tcPr marL="8449" marR="8449" marT="8449"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 4-р баг, Рашаант  </a:t>
                      </a:r>
                    </a:p>
                  </a:txBody>
                  <a:tcPr marL="8449" marR="8449" marT="8449"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5,479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192250">
                <a:tc>
                  <a:txBody>
                    <a:bodyPr/>
                    <a:lstStyle/>
                    <a:p>
                      <a:pPr algn="ctr" rtl="0" fontAlgn="ctr"/>
                      <a:r>
                        <a:rPr lang="mn-MN" sz="900" b="0" i="0" u="none" strike="noStrike">
                          <a:solidFill>
                            <a:srgbClr val="000000"/>
                          </a:solidFill>
                          <a:latin typeface="Arial"/>
                        </a:rPr>
                        <a:t> Адаацаг сум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13,270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Өндөршил сум </a:t>
                      </a:r>
                    </a:p>
                  </a:txBody>
                  <a:tcPr marL="8449" marR="8449" marT="8449" marB="0" anchor="b">
                    <a:lnL w="6350" cap="flat" cmpd="sng" algn="ctr">
                      <a:solidFill>
                        <a:srgbClr val="D3D3D3"/>
                      </a:solidFill>
                      <a:prstDash val="solid"/>
                      <a:round/>
                      <a:headEnd type="none" w="med" len="med"/>
                      <a:tailEnd type="none" w="med" len="med"/>
                    </a:lnL>
                    <a:lnR>
                      <a:noFill/>
                    </a:lnR>
                    <a:lnT>
                      <a:noFill/>
                    </a:lnT>
                    <a:lnB>
                      <a:noFill/>
                    </a:lnB>
                  </a:tcPr>
                </a:tc>
                <a:tc>
                  <a:txBody>
                    <a:bodyPr/>
                    <a:lstStyle/>
                    <a:p>
                      <a:pPr algn="ctr" fontAlgn="b"/>
                      <a:r>
                        <a:rPr lang="mn-MN" sz="900" b="0" i="0" u="none" strike="noStrike">
                          <a:solidFill>
                            <a:srgbClr val="000000"/>
                          </a:solidFill>
                          <a:latin typeface="Arial"/>
                        </a:rPr>
                        <a:t> 2-р баг, Талын нар  </a:t>
                      </a:r>
                    </a:p>
                  </a:txBody>
                  <a:tcPr marL="8449" marR="8449" marT="8449" marB="0" anchor="b">
                    <a:lnL>
                      <a:noFill/>
                    </a:lnL>
                    <a:lnR w="6350" cap="flat" cmpd="sng" algn="ctr">
                      <a:solidFill>
                        <a:srgbClr val="D3D3D3"/>
                      </a:solidFill>
                      <a:prstDash val="solid"/>
                      <a:round/>
                      <a:headEnd type="none" w="med" len="med"/>
                      <a:tailEnd type="none" w="med" len="med"/>
                    </a:lnR>
                    <a:lnT>
                      <a:noFill/>
                    </a:lnT>
                    <a:lnB>
                      <a:noFill/>
                    </a:lnB>
                  </a:tcPr>
                </a:tc>
                <a:tc>
                  <a:txBody>
                    <a:bodyPr/>
                    <a:lstStyle/>
                    <a:p>
                      <a:pPr algn="ctr" rtl="0" fontAlgn="ctr"/>
                      <a:r>
                        <a:rPr lang="en-US" sz="900" b="0" i="0" u="none" strike="noStrike">
                          <a:solidFill>
                            <a:srgbClr val="000000"/>
                          </a:solidFill>
                          <a:latin typeface="Arial"/>
                        </a:rPr>
                        <a:t>         4,768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192250">
                <a:tc>
                  <a:txBody>
                    <a:bodyPr/>
                    <a:lstStyle/>
                    <a:p>
                      <a:pPr algn="ctr" rtl="0" fontAlgn="ctr"/>
                      <a:r>
                        <a:rPr lang="mn-MN" sz="900" b="0" i="0" u="none" strike="noStrike">
                          <a:solidFill>
                            <a:srgbClr val="000000"/>
                          </a:solidFill>
                          <a:latin typeface="Arial"/>
                        </a:rPr>
                        <a:t> Хулд сум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en-US" sz="900" b="0" i="0" u="none" strike="noStrike">
                          <a:solidFill>
                            <a:srgbClr val="000000"/>
                          </a:solidFill>
                          <a:latin typeface="Arial"/>
                        </a:rPr>
                        <a:t>                           10,229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Луус сум </a:t>
                      </a:r>
                    </a:p>
                  </a:txBody>
                  <a:tcPr marL="8449" marR="8449" marT="8449"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 1-р баг, Суварга </a:t>
                      </a:r>
                    </a:p>
                  </a:txBody>
                  <a:tcPr marL="8449" marR="8449" marT="8449"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3,804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192250">
                <a:tc>
                  <a:txBody>
                    <a:bodyPr/>
                    <a:lstStyle/>
                    <a:p>
                      <a:pPr algn="ctr" rtl="0" fontAlgn="ctr"/>
                      <a:r>
                        <a:rPr lang="mn-MN" sz="900" b="0" i="0" u="none" strike="noStrike">
                          <a:solidFill>
                            <a:srgbClr val="000000"/>
                          </a:solidFill>
                          <a:latin typeface="Arial"/>
                        </a:rPr>
                        <a:t> Дэрэн сум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9,874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Эрдэнэдалай сум </a:t>
                      </a:r>
                    </a:p>
                  </a:txBody>
                  <a:tcPr marL="8449" marR="8449" marT="8449" marB="0" anchor="b">
                    <a:lnL w="6350" cap="flat" cmpd="sng" algn="ctr">
                      <a:solidFill>
                        <a:srgbClr val="D3D3D3"/>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5-р баг, Цагаан-Овоо  </a:t>
                      </a:r>
                    </a:p>
                  </a:txBody>
                  <a:tcPr marL="8449" marR="8449" marT="8449" marB="0" anchor="b">
                    <a:lnL>
                      <a:noFill/>
                    </a:lnL>
                    <a:lnR w="6350" cap="flat" cmpd="sng" algn="ctr">
                      <a:solidFill>
                        <a:srgbClr val="D3D3D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3,709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629">
                <a:tc>
                  <a:txBody>
                    <a:bodyPr/>
                    <a:lstStyle/>
                    <a:p>
                      <a:pPr algn="l" fontAlgn="b"/>
                      <a:endParaRPr lang="en-US" sz="1000" b="0" i="0" u="none" strike="noStrike">
                        <a:latin typeface="Arial"/>
                      </a:endParaRPr>
                    </a:p>
                  </a:txBody>
                  <a:tcPr marL="8449" marR="8449" marT="84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449" marR="8449" marT="84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449" marR="8449" marT="84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449" marR="8449" marT="844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449" marR="8449" marT="8449" marB="0" anchor="b">
                    <a:lnL>
                      <a:noFill/>
                    </a:lnL>
                    <a:lnR>
                      <a:noFill/>
                    </a:lnR>
                    <a:lnT w="6350" cap="flat" cmpd="sng" algn="ctr">
                      <a:solidFill>
                        <a:srgbClr val="000000"/>
                      </a:solidFill>
                      <a:prstDash val="solid"/>
                      <a:round/>
                      <a:headEnd type="none" w="med" len="med"/>
                      <a:tailEnd type="none" w="med" len="med"/>
                    </a:lnT>
                    <a:lnB>
                      <a:noFill/>
                    </a:lnB>
                  </a:tcPr>
                </a:tc>
              </a:tr>
              <a:tr h="212487">
                <a:tc gridSpan="5">
                  <a:txBody>
                    <a:bodyPr/>
                    <a:lstStyle/>
                    <a:p>
                      <a:pPr algn="ctr" fontAlgn="b"/>
                      <a:r>
                        <a:rPr lang="mn-MN" sz="1100" b="1" i="0" u="none" strike="noStrike">
                          <a:solidFill>
                            <a:srgbClr val="3F3151"/>
                          </a:solidFill>
                          <a:latin typeface="Arial"/>
                        </a:rPr>
                        <a:t>Үхрийн тоогоор, мян.толгой</a:t>
                      </a:r>
                    </a:p>
                  </a:txBody>
                  <a:tcPr marL="8449" marR="8449" marT="8449"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2250">
                <a:tc>
                  <a:txBody>
                    <a:bodyPr/>
                    <a:lstStyle/>
                    <a:p>
                      <a:pPr algn="ctr" fontAlgn="b"/>
                      <a:r>
                        <a:rPr lang="mn-MN" sz="900" b="0" i="0" u="none" strike="noStrike">
                          <a:solidFill>
                            <a:srgbClr val="000000"/>
                          </a:solidFill>
                          <a:latin typeface="Arial"/>
                        </a:rPr>
                        <a:t> сумын түвшинд </a:t>
                      </a:r>
                    </a:p>
                  </a:txBody>
                  <a:tcPr marL="8449" marR="8449" marT="8449" marB="0" anchor="b">
                    <a:lnL>
                      <a:noFill/>
                    </a:lnL>
                    <a:lnR>
                      <a:noFill/>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тоо </a:t>
                      </a:r>
                    </a:p>
                  </a:txBody>
                  <a:tcPr marL="8449" marR="8449" marT="8449"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mn-MN" sz="900" b="0" i="0" u="none" strike="noStrike">
                          <a:solidFill>
                            <a:srgbClr val="000000"/>
                          </a:solidFill>
                          <a:latin typeface="Arial"/>
                        </a:rPr>
                        <a:t> багийн түвшинд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 Нийт мал </a:t>
                      </a:r>
                    </a:p>
                  </a:txBody>
                  <a:tcPr marL="8449" marR="8449" marT="8449"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 тоо </a:t>
                      </a:r>
                    </a:p>
                  </a:txBody>
                  <a:tcPr marL="8449" marR="8449" marT="8449" marB="0" anchor="b">
                    <a:lnL>
                      <a:noFill/>
                    </a:lnL>
                    <a:lnR>
                      <a:noFill/>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192250">
                <a:tc>
                  <a:txBody>
                    <a:bodyPr/>
                    <a:lstStyle/>
                    <a:p>
                      <a:pPr algn="ctr" rtl="0" fontAlgn="ctr"/>
                      <a:r>
                        <a:rPr lang="mn-MN" sz="900" b="0" i="0" u="none" strike="noStrike">
                          <a:solidFill>
                            <a:srgbClr val="000000"/>
                          </a:solidFill>
                          <a:latin typeface="Arial"/>
                        </a:rPr>
                        <a:t> Эрдэнэдалай сум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14,973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Эрдэнэдалай сум </a:t>
                      </a:r>
                    </a:p>
                  </a:txBody>
                  <a:tcPr marL="8449" marR="8449" marT="8449"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mn-MN" sz="900" b="0" i="0" u="none" strike="noStrike">
                          <a:solidFill>
                            <a:srgbClr val="000000"/>
                          </a:solidFill>
                          <a:latin typeface="Arial"/>
                        </a:rPr>
                        <a:t> 4-р баг, Рашаант  </a:t>
                      </a:r>
                    </a:p>
                  </a:txBody>
                  <a:tcPr marL="8449" marR="8449" marT="8449"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900" b="0" i="0" u="none" strike="noStrike">
                          <a:solidFill>
                            <a:srgbClr val="000000"/>
                          </a:solidFill>
                          <a:latin typeface="Arial"/>
                        </a:rPr>
                        <a:t>         4,284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192250">
                <a:tc>
                  <a:txBody>
                    <a:bodyPr/>
                    <a:lstStyle/>
                    <a:p>
                      <a:pPr algn="ctr" rtl="0" fontAlgn="ctr"/>
                      <a:r>
                        <a:rPr lang="mn-MN" sz="900" b="0" i="0" u="none" strike="noStrike">
                          <a:solidFill>
                            <a:srgbClr val="000000"/>
                          </a:solidFill>
                          <a:latin typeface="Arial"/>
                        </a:rPr>
                        <a:t> Адаацаг сум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en-US" sz="900" b="0" i="0" u="none" strike="noStrike">
                          <a:solidFill>
                            <a:srgbClr val="000000"/>
                          </a:solidFill>
                          <a:latin typeface="Arial"/>
                        </a:rPr>
                        <a:t>                             6,920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Эрдэнэдалай сум </a:t>
                      </a:r>
                    </a:p>
                  </a:txBody>
                  <a:tcPr marL="8449" marR="8449" marT="8449"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 5-р баг, Цагаан-Овоо  </a:t>
                      </a:r>
                    </a:p>
                  </a:txBody>
                  <a:tcPr marL="8449" marR="8449" marT="8449"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2,178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338638">
                <a:tc>
                  <a:txBody>
                    <a:bodyPr/>
                    <a:lstStyle/>
                    <a:p>
                      <a:pPr algn="ctr" rtl="0" fontAlgn="ctr"/>
                      <a:r>
                        <a:rPr lang="mn-MN" sz="900" b="0" i="0" u="none" strike="noStrike">
                          <a:solidFill>
                            <a:srgbClr val="000000"/>
                          </a:solidFill>
                          <a:latin typeface="Arial"/>
                        </a:rPr>
                        <a:t> Сайнцагаан сум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6,299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Эрдэнэдалай сум </a:t>
                      </a:r>
                    </a:p>
                  </a:txBody>
                  <a:tcPr marL="8449" marR="8449" marT="8449" marB="0" anchor="b">
                    <a:lnL w="6350" cap="flat" cmpd="sng" algn="ctr">
                      <a:solidFill>
                        <a:srgbClr val="D3D3D3"/>
                      </a:solidFill>
                      <a:prstDash val="solid"/>
                      <a:round/>
                      <a:headEnd type="none" w="med" len="med"/>
                      <a:tailEnd type="none" w="med" len="med"/>
                    </a:lnL>
                    <a:lnR>
                      <a:noFill/>
                    </a:lnR>
                    <a:lnT>
                      <a:noFill/>
                    </a:lnT>
                    <a:lnB>
                      <a:noFill/>
                    </a:lnB>
                  </a:tcPr>
                </a:tc>
                <a:tc>
                  <a:txBody>
                    <a:bodyPr/>
                    <a:lstStyle/>
                    <a:p>
                      <a:pPr algn="ctr" fontAlgn="b"/>
                      <a:r>
                        <a:rPr lang="mn-MN" sz="900" b="0" i="0" u="none" strike="noStrike">
                          <a:solidFill>
                            <a:srgbClr val="000000"/>
                          </a:solidFill>
                          <a:latin typeface="Arial"/>
                        </a:rPr>
                        <a:t> 6-р баг, Сангийн далай  </a:t>
                      </a:r>
                    </a:p>
                  </a:txBody>
                  <a:tcPr marL="8449" marR="8449" marT="8449" marB="0" anchor="b">
                    <a:lnL>
                      <a:noFill/>
                    </a:lnL>
                    <a:lnR w="6350" cap="flat" cmpd="sng" algn="ctr">
                      <a:solidFill>
                        <a:srgbClr val="D3D3D3"/>
                      </a:solidFill>
                      <a:prstDash val="solid"/>
                      <a:round/>
                      <a:headEnd type="none" w="med" len="med"/>
                      <a:tailEnd type="none" w="med" len="med"/>
                    </a:lnR>
                    <a:lnT>
                      <a:noFill/>
                    </a:lnT>
                    <a:lnB>
                      <a:noFill/>
                    </a:lnB>
                  </a:tcPr>
                </a:tc>
                <a:tc>
                  <a:txBody>
                    <a:bodyPr/>
                    <a:lstStyle/>
                    <a:p>
                      <a:pPr algn="ctr" rtl="0" fontAlgn="ctr"/>
                      <a:r>
                        <a:rPr lang="en-US" sz="900" b="0" i="0" u="none" strike="noStrike">
                          <a:solidFill>
                            <a:srgbClr val="000000"/>
                          </a:solidFill>
                          <a:latin typeface="Arial"/>
                        </a:rPr>
                        <a:t>         2,103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192250">
                <a:tc>
                  <a:txBody>
                    <a:bodyPr/>
                    <a:lstStyle/>
                    <a:p>
                      <a:pPr algn="ctr" rtl="0" fontAlgn="ctr"/>
                      <a:r>
                        <a:rPr lang="mn-MN" sz="900" b="0" i="0" u="none" strike="noStrike">
                          <a:solidFill>
                            <a:srgbClr val="000000"/>
                          </a:solidFill>
                          <a:latin typeface="Arial"/>
                        </a:rPr>
                        <a:t> Дэрэн сум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en-US" sz="900" b="0" i="0" u="none" strike="noStrike">
                          <a:solidFill>
                            <a:srgbClr val="000000"/>
                          </a:solidFill>
                          <a:latin typeface="Arial"/>
                        </a:rPr>
                        <a:t>                             4,610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Эрдэнэдалай сум </a:t>
                      </a:r>
                    </a:p>
                  </a:txBody>
                  <a:tcPr marL="8449" marR="8449" marT="8449"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 3-р баг, Тэнгэлэг  </a:t>
                      </a:r>
                    </a:p>
                  </a:txBody>
                  <a:tcPr marL="8449" marR="8449" marT="8449"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2,079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192250">
                <a:tc>
                  <a:txBody>
                    <a:bodyPr/>
                    <a:lstStyle/>
                    <a:p>
                      <a:pPr algn="ctr" rtl="0" fontAlgn="ctr"/>
                      <a:r>
                        <a:rPr lang="mn-MN" sz="900" b="0" i="0" u="none" strike="noStrike">
                          <a:solidFill>
                            <a:srgbClr val="000000"/>
                          </a:solidFill>
                          <a:latin typeface="Arial"/>
                        </a:rPr>
                        <a:t> Дэлгэрцогт сум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4,244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Дэлгэрцогт сум </a:t>
                      </a:r>
                    </a:p>
                  </a:txBody>
                  <a:tcPr marL="8449" marR="8449" marT="8449" marB="0" anchor="b">
                    <a:lnL w="6350" cap="flat" cmpd="sng" algn="ctr">
                      <a:solidFill>
                        <a:srgbClr val="D3D3D3"/>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2-р баг, Цахиурт </a:t>
                      </a:r>
                    </a:p>
                  </a:txBody>
                  <a:tcPr marL="8449" marR="8449" marT="8449" marB="0" anchor="b">
                    <a:lnL>
                      <a:noFill/>
                    </a:lnL>
                    <a:lnR w="6350" cap="flat" cmpd="sng" algn="ctr">
                      <a:solidFill>
                        <a:srgbClr val="D3D3D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dirty="0">
                          <a:solidFill>
                            <a:srgbClr val="000000"/>
                          </a:solidFill>
                          <a:latin typeface="Arial"/>
                        </a:rPr>
                        <a:t>         2,014 </a:t>
                      </a:r>
                    </a:p>
                  </a:txBody>
                  <a:tcPr marL="8449" marR="8449" marT="8449"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solidFill>
                  <a:schemeClr val="tx1"/>
                </a:solidFill>
              </a:rPr>
              <a:t>2016 оны жилийн эцсийн мал тооллогын дүн</a:t>
            </a:r>
            <a:endParaRPr lang="en-US" dirty="0">
              <a:solidFill>
                <a:schemeClr val="tx1"/>
              </a:solidFill>
            </a:endParaRPr>
          </a:p>
        </p:txBody>
      </p:sp>
      <p:graphicFrame>
        <p:nvGraphicFramePr>
          <p:cNvPr id="3" name="Table 2"/>
          <p:cNvGraphicFramePr>
            <a:graphicFrameLocks noGrp="1"/>
          </p:cNvGraphicFramePr>
          <p:nvPr/>
        </p:nvGraphicFramePr>
        <p:xfrm>
          <a:off x="1358538" y="1162592"/>
          <a:ext cx="7001691" cy="5016138"/>
        </p:xfrm>
        <a:graphic>
          <a:graphicData uri="http://schemas.openxmlformats.org/drawingml/2006/table">
            <a:tbl>
              <a:tblPr/>
              <a:tblGrid>
                <a:gridCol w="1483802"/>
                <a:gridCol w="1683544"/>
                <a:gridCol w="1426733"/>
                <a:gridCol w="1562272"/>
                <a:gridCol w="845340"/>
              </a:tblGrid>
              <a:tr h="256143">
                <a:tc gridSpan="5">
                  <a:txBody>
                    <a:bodyPr/>
                    <a:lstStyle/>
                    <a:p>
                      <a:pPr algn="ctr" fontAlgn="b"/>
                      <a:r>
                        <a:rPr lang="ru-RU" sz="1300" b="0" i="0" u="none" strike="noStrike">
                          <a:latin typeface="Arial"/>
                        </a:rPr>
                        <a:t>Хамгийн олон мал тоолуулсан сум, баг</a:t>
                      </a:r>
                    </a:p>
                  </a:txBody>
                  <a:tcPr marL="8647" marR="8647" marT="8647" marB="0" anchor="b">
                    <a:lnL>
                      <a:noFill/>
                    </a:lnL>
                    <a:lnR>
                      <a:noFill/>
                    </a:lnR>
                    <a:lnT>
                      <a:noFill/>
                    </a:lnT>
                    <a:lnB>
                      <a:noFill/>
                    </a:lnB>
                    <a:solidFill>
                      <a:srgbClr val="93CDD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6143">
                <a:tc gridSpan="5">
                  <a:txBody>
                    <a:bodyPr/>
                    <a:lstStyle/>
                    <a:p>
                      <a:pPr algn="ctr" fontAlgn="b"/>
                      <a:r>
                        <a:rPr lang="mn-MN" sz="1100" b="1" i="0" u="none" strike="noStrike">
                          <a:solidFill>
                            <a:srgbClr val="3F3151"/>
                          </a:solidFill>
                          <a:latin typeface="Arial"/>
                        </a:rPr>
                        <a:t>Тэмээний тоогоор, мян.толгой</a:t>
                      </a:r>
                    </a:p>
                  </a:txBody>
                  <a:tcPr marL="8647" marR="8647" marT="864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2780">
                <a:tc>
                  <a:txBody>
                    <a:bodyPr/>
                    <a:lstStyle/>
                    <a:p>
                      <a:pPr algn="ctr" fontAlgn="b"/>
                      <a:r>
                        <a:rPr lang="mn-MN" sz="900" b="0" i="0" u="none" strike="noStrike">
                          <a:solidFill>
                            <a:srgbClr val="000000"/>
                          </a:solidFill>
                          <a:latin typeface="Arial"/>
                        </a:rPr>
                        <a:t> сумын түвшинд </a:t>
                      </a:r>
                    </a:p>
                  </a:txBody>
                  <a:tcPr marL="8647" marR="8647" marT="8647" marB="0" anchor="b">
                    <a:lnL>
                      <a:noFill/>
                    </a:lnL>
                    <a:lnR>
                      <a:noFill/>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тоо </a:t>
                      </a:r>
                    </a:p>
                  </a:txBody>
                  <a:tcPr marL="8647" marR="8647" marT="8647"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mn-MN" sz="900" b="0" i="0" u="none" strike="noStrike">
                          <a:solidFill>
                            <a:srgbClr val="000000"/>
                          </a:solidFill>
                          <a:latin typeface="Arial"/>
                        </a:rPr>
                        <a:t> багийн түвшинд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 Нийт мал </a:t>
                      </a:r>
                    </a:p>
                  </a:txBody>
                  <a:tcPr marL="8647" marR="8647" marT="8647"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 тоо </a:t>
                      </a:r>
                    </a:p>
                  </a:txBody>
                  <a:tcPr marL="8647" marR="8647" marT="8647" marB="0" anchor="b">
                    <a:lnL>
                      <a:noFill/>
                    </a:lnL>
                    <a:lnR>
                      <a:noFill/>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202780">
                <a:tc>
                  <a:txBody>
                    <a:bodyPr/>
                    <a:lstStyle/>
                    <a:p>
                      <a:pPr algn="ctr" rtl="0" fontAlgn="ctr"/>
                      <a:r>
                        <a:rPr lang="mn-MN" sz="900" b="0" i="0" u="none" strike="noStrike">
                          <a:solidFill>
                            <a:srgbClr val="000000"/>
                          </a:solidFill>
                          <a:latin typeface="Arial"/>
                        </a:rPr>
                        <a:t> Өлзийт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10,920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Хулд сум </a:t>
                      </a:r>
                    </a:p>
                  </a:txBody>
                  <a:tcPr marL="8647" marR="8647" marT="8647"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mn-MN" sz="900" b="0" i="0" u="none" strike="noStrike">
                          <a:solidFill>
                            <a:srgbClr val="000000"/>
                          </a:solidFill>
                          <a:latin typeface="Arial"/>
                        </a:rPr>
                        <a:t> 2-р баг, Олдох  </a:t>
                      </a:r>
                    </a:p>
                  </a:txBody>
                  <a:tcPr marL="8647" marR="8647" marT="8647"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900" b="0" i="0" u="none" strike="noStrike">
                          <a:solidFill>
                            <a:srgbClr val="000000"/>
                          </a:solidFill>
                          <a:latin typeface="Arial"/>
                        </a:rPr>
                        <a:t>         4,179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02780">
                <a:tc>
                  <a:txBody>
                    <a:bodyPr/>
                    <a:lstStyle/>
                    <a:p>
                      <a:pPr algn="ctr" rtl="0" fontAlgn="ctr"/>
                      <a:r>
                        <a:rPr lang="mn-MN" sz="900" b="0" i="0" u="none" strike="noStrike">
                          <a:solidFill>
                            <a:srgbClr val="000000"/>
                          </a:solidFill>
                          <a:latin typeface="Arial"/>
                        </a:rPr>
                        <a:t> Хулд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en-US" sz="900" b="0" i="0" u="none" strike="noStrike">
                          <a:solidFill>
                            <a:srgbClr val="000000"/>
                          </a:solidFill>
                          <a:latin typeface="Arial"/>
                        </a:rPr>
                        <a:t>                             5,559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Өлзийт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 2-р баг, Буянт-2 </a:t>
                      </a:r>
                    </a:p>
                  </a:txBody>
                  <a:tcPr marL="8647" marR="8647" marT="8647"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3,383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202780">
                <a:tc>
                  <a:txBody>
                    <a:bodyPr/>
                    <a:lstStyle/>
                    <a:p>
                      <a:pPr algn="ctr" rtl="0" fontAlgn="ctr"/>
                      <a:r>
                        <a:rPr lang="mn-MN" sz="900" b="0" i="0" u="none" strike="noStrike">
                          <a:solidFill>
                            <a:srgbClr val="000000"/>
                          </a:solidFill>
                          <a:latin typeface="Arial"/>
                        </a:rPr>
                        <a:t> Дэлгэрхангай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4,645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Өлзийт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a:noFill/>
                    </a:lnB>
                  </a:tcPr>
                </a:tc>
                <a:tc>
                  <a:txBody>
                    <a:bodyPr/>
                    <a:lstStyle/>
                    <a:p>
                      <a:pPr algn="ctr" fontAlgn="b"/>
                      <a:r>
                        <a:rPr lang="mn-MN" sz="900" b="0" i="0" u="none" strike="noStrike">
                          <a:solidFill>
                            <a:srgbClr val="000000"/>
                          </a:solidFill>
                          <a:latin typeface="Arial"/>
                        </a:rPr>
                        <a:t> 5-р баг, Дэрт-2  </a:t>
                      </a:r>
                    </a:p>
                  </a:txBody>
                  <a:tcPr marL="8647" marR="8647" marT="8647" marB="0" anchor="b">
                    <a:lnL>
                      <a:noFill/>
                    </a:lnL>
                    <a:lnR w="6350" cap="flat" cmpd="sng" algn="ctr">
                      <a:solidFill>
                        <a:srgbClr val="D3D3D3"/>
                      </a:solidFill>
                      <a:prstDash val="solid"/>
                      <a:round/>
                      <a:headEnd type="none" w="med" len="med"/>
                      <a:tailEnd type="none" w="med" len="med"/>
                    </a:lnR>
                    <a:lnT>
                      <a:noFill/>
                    </a:lnT>
                    <a:lnB>
                      <a:noFill/>
                    </a:lnB>
                  </a:tcPr>
                </a:tc>
                <a:tc>
                  <a:txBody>
                    <a:bodyPr/>
                    <a:lstStyle/>
                    <a:p>
                      <a:pPr algn="ctr" rtl="0" fontAlgn="ctr"/>
                      <a:r>
                        <a:rPr lang="en-US" sz="900" b="0" i="0" u="none" strike="noStrike">
                          <a:solidFill>
                            <a:srgbClr val="000000"/>
                          </a:solidFill>
                          <a:latin typeface="Arial"/>
                        </a:rPr>
                        <a:t>         2,263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02780">
                <a:tc>
                  <a:txBody>
                    <a:bodyPr/>
                    <a:lstStyle/>
                    <a:p>
                      <a:pPr algn="ctr" rtl="0" fontAlgn="ctr"/>
                      <a:r>
                        <a:rPr lang="mn-MN" sz="900" b="0" i="0" u="none" strike="noStrike">
                          <a:solidFill>
                            <a:srgbClr val="000000"/>
                          </a:solidFill>
                          <a:latin typeface="Arial"/>
                        </a:rPr>
                        <a:t> Өндөршил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en-US" sz="900" b="0" i="0" u="none" strike="noStrike">
                          <a:solidFill>
                            <a:srgbClr val="000000"/>
                          </a:solidFill>
                          <a:latin typeface="Arial"/>
                        </a:rPr>
                        <a:t>                             2,054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Дэлгэрхангай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 1-р баг, Толь  </a:t>
                      </a:r>
                    </a:p>
                  </a:txBody>
                  <a:tcPr marL="8647" marR="8647" marT="8647"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2,149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202780">
                <a:tc>
                  <a:txBody>
                    <a:bodyPr/>
                    <a:lstStyle/>
                    <a:p>
                      <a:pPr algn="ctr" rtl="0" fontAlgn="ctr"/>
                      <a:r>
                        <a:rPr lang="mn-MN" sz="900" b="0" i="0" u="none" strike="noStrike">
                          <a:solidFill>
                            <a:srgbClr val="000000"/>
                          </a:solidFill>
                          <a:latin typeface="Arial"/>
                        </a:rPr>
                        <a:t> Гурвансайхан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1,894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Өлзийт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1-р баг, Буянт-1  </a:t>
                      </a:r>
                    </a:p>
                  </a:txBody>
                  <a:tcPr marL="8647" marR="8647" marT="8647" marB="0" anchor="b">
                    <a:lnL>
                      <a:noFill/>
                    </a:lnL>
                    <a:lnR w="6350" cap="flat" cmpd="sng" algn="ctr">
                      <a:solidFill>
                        <a:srgbClr val="D3D3D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2,048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780">
                <a:tc>
                  <a:txBody>
                    <a:bodyPr/>
                    <a:lstStyle/>
                    <a:p>
                      <a:pPr algn="l" fontAlgn="b"/>
                      <a:endParaRPr lang="en-US" sz="1000" b="0" i="0" u="none" strike="noStrike">
                        <a:latin typeface="Arial"/>
                      </a:endParaRPr>
                    </a:p>
                  </a:txBody>
                  <a:tcPr marL="8647" marR="8647" marT="86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647" marR="8647" marT="86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647" marR="8647" marT="86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647" marR="8647" marT="86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647" marR="8647" marT="8647" marB="0" anchor="b">
                    <a:lnL>
                      <a:noFill/>
                    </a:lnL>
                    <a:lnR>
                      <a:noFill/>
                    </a:lnR>
                    <a:lnT w="6350" cap="flat" cmpd="sng" algn="ctr">
                      <a:solidFill>
                        <a:srgbClr val="000000"/>
                      </a:solidFill>
                      <a:prstDash val="solid"/>
                      <a:round/>
                      <a:headEnd type="none" w="med" len="med"/>
                      <a:tailEnd type="none" w="med" len="med"/>
                    </a:lnT>
                    <a:lnB>
                      <a:noFill/>
                    </a:lnB>
                  </a:tcPr>
                </a:tc>
              </a:tr>
              <a:tr h="224126">
                <a:tc gridSpan="5">
                  <a:txBody>
                    <a:bodyPr/>
                    <a:lstStyle/>
                    <a:p>
                      <a:pPr algn="ctr" fontAlgn="b"/>
                      <a:r>
                        <a:rPr lang="mn-MN" sz="1100" b="1" i="0" u="none" strike="noStrike">
                          <a:solidFill>
                            <a:srgbClr val="3F3151"/>
                          </a:solidFill>
                          <a:latin typeface="Arial"/>
                        </a:rPr>
                        <a:t>Хонины тоогоор, мян.толгой</a:t>
                      </a:r>
                    </a:p>
                  </a:txBody>
                  <a:tcPr marL="8647" marR="8647" marT="864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2780">
                <a:tc>
                  <a:txBody>
                    <a:bodyPr/>
                    <a:lstStyle/>
                    <a:p>
                      <a:pPr algn="ctr" fontAlgn="b"/>
                      <a:r>
                        <a:rPr lang="mn-MN" sz="900" b="0" i="0" u="none" strike="noStrike">
                          <a:solidFill>
                            <a:srgbClr val="000000"/>
                          </a:solidFill>
                          <a:latin typeface="Arial"/>
                        </a:rPr>
                        <a:t> сумын түвшинд </a:t>
                      </a:r>
                    </a:p>
                  </a:txBody>
                  <a:tcPr marL="8647" marR="8647" marT="8647" marB="0" anchor="b">
                    <a:lnL>
                      <a:noFill/>
                    </a:lnL>
                    <a:lnR>
                      <a:noFill/>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тоо </a:t>
                      </a:r>
                    </a:p>
                  </a:txBody>
                  <a:tcPr marL="8647" marR="8647" marT="8647"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mn-MN" sz="900" b="0" i="0" u="none" strike="noStrike">
                          <a:solidFill>
                            <a:srgbClr val="000000"/>
                          </a:solidFill>
                          <a:latin typeface="Arial"/>
                        </a:rPr>
                        <a:t> багийн түвшинд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 Нийт мал </a:t>
                      </a:r>
                    </a:p>
                  </a:txBody>
                  <a:tcPr marL="8647" marR="8647" marT="8647"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 тоо </a:t>
                      </a:r>
                    </a:p>
                  </a:txBody>
                  <a:tcPr marL="8647" marR="8647" marT="8647" marB="0" anchor="b">
                    <a:lnL>
                      <a:noFill/>
                    </a:lnL>
                    <a:lnR>
                      <a:noFill/>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202780">
                <a:tc>
                  <a:txBody>
                    <a:bodyPr/>
                    <a:lstStyle/>
                    <a:p>
                      <a:pPr algn="ctr" rtl="0" fontAlgn="ctr"/>
                      <a:r>
                        <a:rPr lang="mn-MN" sz="900" b="0" i="0" u="none" strike="noStrike">
                          <a:solidFill>
                            <a:srgbClr val="000000"/>
                          </a:solidFill>
                          <a:latin typeface="Arial"/>
                        </a:rPr>
                        <a:t> Эрдэнэдалай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222,549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Эрдэнэдалай сум </a:t>
                      </a:r>
                    </a:p>
                  </a:txBody>
                  <a:tcPr marL="8647" marR="8647" marT="8647"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mn-MN" sz="900" b="0" i="0" u="none" strike="noStrike">
                          <a:solidFill>
                            <a:srgbClr val="000000"/>
                          </a:solidFill>
                          <a:latin typeface="Arial"/>
                        </a:rPr>
                        <a:t> 4-р баг, Рашаант  </a:t>
                      </a:r>
                    </a:p>
                  </a:txBody>
                  <a:tcPr marL="8647" marR="8647" marT="8647"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900" b="0" i="0" u="none" strike="noStrike">
                          <a:solidFill>
                            <a:srgbClr val="000000"/>
                          </a:solidFill>
                          <a:latin typeface="Arial"/>
                        </a:rPr>
                        <a:t>       59,060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02780">
                <a:tc>
                  <a:txBody>
                    <a:bodyPr/>
                    <a:lstStyle/>
                    <a:p>
                      <a:pPr algn="ctr" rtl="0" fontAlgn="ctr"/>
                      <a:r>
                        <a:rPr lang="mn-MN" sz="900" b="0" i="0" u="none" strike="noStrike">
                          <a:solidFill>
                            <a:srgbClr val="000000"/>
                          </a:solidFill>
                          <a:latin typeface="Arial"/>
                        </a:rPr>
                        <a:t> Сайнцагаан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en-US" sz="900" b="0" i="0" u="none" strike="noStrike">
                          <a:solidFill>
                            <a:srgbClr val="000000"/>
                          </a:solidFill>
                          <a:latin typeface="Arial"/>
                        </a:rPr>
                        <a:t>                         154,964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Эрдэнэдалай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 5-р баг, Цагаан-Овоо  </a:t>
                      </a:r>
                    </a:p>
                  </a:txBody>
                  <a:tcPr marL="8647" marR="8647" marT="8647"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46,735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202780">
                <a:tc>
                  <a:txBody>
                    <a:bodyPr/>
                    <a:lstStyle/>
                    <a:p>
                      <a:pPr algn="ctr" rtl="0" fontAlgn="ctr"/>
                      <a:r>
                        <a:rPr lang="mn-MN" sz="900" b="0" i="0" u="none" strike="noStrike">
                          <a:solidFill>
                            <a:srgbClr val="000000"/>
                          </a:solidFill>
                          <a:latin typeface="Arial"/>
                        </a:rPr>
                        <a:t> Гурвансайхан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120,211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Сайнцагаан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a:noFill/>
                    </a:lnB>
                  </a:tcPr>
                </a:tc>
                <a:tc>
                  <a:txBody>
                    <a:bodyPr/>
                    <a:lstStyle/>
                    <a:p>
                      <a:pPr algn="ctr" fontAlgn="b"/>
                      <a:r>
                        <a:rPr lang="mn-MN" sz="900" b="0" i="0" u="none" strike="noStrike">
                          <a:solidFill>
                            <a:srgbClr val="000000"/>
                          </a:solidFill>
                          <a:latin typeface="Arial"/>
                        </a:rPr>
                        <a:t> 2-р баг, Тэвш </a:t>
                      </a:r>
                    </a:p>
                  </a:txBody>
                  <a:tcPr marL="8647" marR="8647" marT="8647" marB="0" anchor="b">
                    <a:lnL>
                      <a:noFill/>
                    </a:lnL>
                    <a:lnR w="6350" cap="flat" cmpd="sng" algn="ctr">
                      <a:solidFill>
                        <a:srgbClr val="D3D3D3"/>
                      </a:solidFill>
                      <a:prstDash val="solid"/>
                      <a:round/>
                      <a:headEnd type="none" w="med" len="med"/>
                      <a:tailEnd type="none" w="med" len="med"/>
                    </a:lnR>
                    <a:lnT>
                      <a:noFill/>
                    </a:lnT>
                    <a:lnB>
                      <a:noFill/>
                    </a:lnB>
                  </a:tcPr>
                </a:tc>
                <a:tc>
                  <a:txBody>
                    <a:bodyPr/>
                    <a:lstStyle/>
                    <a:p>
                      <a:pPr algn="ctr" rtl="0" fontAlgn="ctr"/>
                      <a:r>
                        <a:rPr lang="en-US" sz="900" b="0" i="0" u="none" strike="noStrike">
                          <a:solidFill>
                            <a:srgbClr val="000000"/>
                          </a:solidFill>
                          <a:latin typeface="Arial"/>
                        </a:rPr>
                        <a:t>       40,886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02780">
                <a:tc>
                  <a:txBody>
                    <a:bodyPr/>
                    <a:lstStyle/>
                    <a:p>
                      <a:pPr algn="ctr" rtl="0" fontAlgn="ctr"/>
                      <a:r>
                        <a:rPr lang="mn-MN" sz="900" b="0" i="0" u="none" strike="noStrike">
                          <a:solidFill>
                            <a:srgbClr val="000000"/>
                          </a:solidFill>
                          <a:latin typeface="Arial"/>
                        </a:rPr>
                        <a:t> Адаацаг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en-US" sz="900" b="0" i="0" u="none" strike="noStrike">
                          <a:solidFill>
                            <a:srgbClr val="000000"/>
                          </a:solidFill>
                          <a:latin typeface="Arial"/>
                        </a:rPr>
                        <a:t>                         108,021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Өндөршил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 1-р баг, Цог  </a:t>
                      </a:r>
                    </a:p>
                  </a:txBody>
                  <a:tcPr marL="8647" marR="8647" marT="8647"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38,091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202780">
                <a:tc>
                  <a:txBody>
                    <a:bodyPr/>
                    <a:lstStyle/>
                    <a:p>
                      <a:pPr algn="ctr" rtl="0" fontAlgn="ctr"/>
                      <a:r>
                        <a:rPr lang="mn-MN" sz="900" b="0" i="0" u="none" strike="noStrike">
                          <a:solidFill>
                            <a:srgbClr val="000000"/>
                          </a:solidFill>
                          <a:latin typeface="Arial"/>
                        </a:rPr>
                        <a:t> Хулд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106,338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Сайнцагаан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4-р баг, Үйзэн  </a:t>
                      </a:r>
                    </a:p>
                  </a:txBody>
                  <a:tcPr marL="8647" marR="8647" marT="8647" marB="0" anchor="b">
                    <a:lnL>
                      <a:noFill/>
                    </a:lnL>
                    <a:lnR w="6350" cap="flat" cmpd="sng" algn="ctr">
                      <a:solidFill>
                        <a:srgbClr val="D3D3D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36,565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780">
                <a:tc>
                  <a:txBody>
                    <a:bodyPr/>
                    <a:lstStyle/>
                    <a:p>
                      <a:pPr algn="l" fontAlgn="b"/>
                      <a:endParaRPr lang="en-US" sz="1000" b="0" i="0" u="none" strike="noStrike">
                        <a:latin typeface="Arial"/>
                      </a:endParaRPr>
                    </a:p>
                  </a:txBody>
                  <a:tcPr marL="8647" marR="8647" marT="86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647" marR="8647" marT="86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647" marR="8647" marT="86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647" marR="8647" marT="864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Arial"/>
                      </a:endParaRPr>
                    </a:p>
                  </a:txBody>
                  <a:tcPr marL="8647" marR="8647" marT="8647" marB="0" anchor="b">
                    <a:lnL>
                      <a:noFill/>
                    </a:lnL>
                    <a:lnR>
                      <a:noFill/>
                    </a:lnR>
                    <a:lnT w="6350" cap="flat" cmpd="sng" algn="ctr">
                      <a:solidFill>
                        <a:srgbClr val="000000"/>
                      </a:solidFill>
                      <a:prstDash val="solid"/>
                      <a:round/>
                      <a:headEnd type="none" w="med" len="med"/>
                      <a:tailEnd type="none" w="med" len="med"/>
                    </a:lnT>
                    <a:lnB>
                      <a:noFill/>
                    </a:lnB>
                  </a:tcPr>
                </a:tc>
              </a:tr>
              <a:tr h="224126">
                <a:tc gridSpan="5">
                  <a:txBody>
                    <a:bodyPr/>
                    <a:lstStyle/>
                    <a:p>
                      <a:pPr algn="ctr" fontAlgn="b"/>
                      <a:r>
                        <a:rPr lang="mn-MN" sz="1100" b="1" i="0" u="none" strike="noStrike">
                          <a:solidFill>
                            <a:srgbClr val="3F3151"/>
                          </a:solidFill>
                          <a:latin typeface="Arial"/>
                        </a:rPr>
                        <a:t>Ямааны тоогоор, мян.толгой</a:t>
                      </a:r>
                    </a:p>
                  </a:txBody>
                  <a:tcPr marL="8647" marR="8647" marT="8647"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2780">
                <a:tc>
                  <a:txBody>
                    <a:bodyPr/>
                    <a:lstStyle/>
                    <a:p>
                      <a:pPr algn="ctr" fontAlgn="b"/>
                      <a:r>
                        <a:rPr lang="mn-MN" sz="900" b="0" i="0" u="none" strike="noStrike">
                          <a:solidFill>
                            <a:srgbClr val="000000"/>
                          </a:solidFill>
                          <a:latin typeface="Arial"/>
                        </a:rPr>
                        <a:t> сумын түвшинд </a:t>
                      </a:r>
                    </a:p>
                  </a:txBody>
                  <a:tcPr marL="8647" marR="8647" marT="8647" marB="0" anchor="b">
                    <a:lnL>
                      <a:noFill/>
                    </a:lnL>
                    <a:lnR>
                      <a:noFill/>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тоо </a:t>
                      </a:r>
                    </a:p>
                  </a:txBody>
                  <a:tcPr marL="8647" marR="8647" marT="8647"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mn-MN" sz="900" b="0" i="0" u="none" strike="noStrike">
                          <a:solidFill>
                            <a:srgbClr val="000000"/>
                          </a:solidFill>
                          <a:latin typeface="Arial"/>
                        </a:rPr>
                        <a:t> багийн түвшинд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 Нийт мал </a:t>
                      </a:r>
                    </a:p>
                  </a:txBody>
                  <a:tcPr marL="8647" marR="8647" marT="8647"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b"/>
                      <a:r>
                        <a:rPr lang="mn-MN" sz="900" b="0" i="0" u="none" strike="noStrike">
                          <a:latin typeface="Arial"/>
                        </a:rPr>
                        <a:t> тоо </a:t>
                      </a:r>
                    </a:p>
                  </a:txBody>
                  <a:tcPr marL="8647" marR="8647" marT="8647" marB="0" anchor="b">
                    <a:lnL>
                      <a:noFill/>
                    </a:lnL>
                    <a:lnR>
                      <a:noFill/>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202780">
                <a:tc>
                  <a:txBody>
                    <a:bodyPr/>
                    <a:lstStyle/>
                    <a:p>
                      <a:pPr algn="ctr" rtl="0" fontAlgn="ctr"/>
                      <a:r>
                        <a:rPr lang="mn-MN" sz="900" b="0" i="0" u="none" strike="noStrike">
                          <a:solidFill>
                            <a:srgbClr val="000000"/>
                          </a:solidFill>
                          <a:latin typeface="Arial"/>
                        </a:rPr>
                        <a:t> Эрдэнэдалай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208,752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Эрдэнэдалай сум </a:t>
                      </a:r>
                    </a:p>
                  </a:txBody>
                  <a:tcPr marL="8647" marR="8647" marT="8647" marB="0" anchor="b">
                    <a:lnL w="6350" cap="flat" cmpd="sng" algn="ctr">
                      <a:solidFill>
                        <a:srgbClr val="D3D3D3"/>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mn-MN" sz="900" b="0" i="0" u="none" strike="noStrike">
                          <a:solidFill>
                            <a:srgbClr val="000000"/>
                          </a:solidFill>
                          <a:latin typeface="Arial"/>
                        </a:rPr>
                        <a:t> 4-р баг, Рашаант  </a:t>
                      </a:r>
                    </a:p>
                  </a:txBody>
                  <a:tcPr marL="8647" marR="8647" marT="8647" marB="0" anchor="b">
                    <a:lnL>
                      <a:noFill/>
                    </a:lnL>
                    <a:lnR w="6350" cap="flat" cmpd="sng" algn="ctr">
                      <a:solidFill>
                        <a:srgbClr val="D3D3D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n-US" sz="900" b="0" i="0" u="none" strike="noStrike">
                          <a:solidFill>
                            <a:srgbClr val="000000"/>
                          </a:solidFill>
                          <a:latin typeface="Arial"/>
                        </a:rPr>
                        <a:t>       45,143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02780">
                <a:tc>
                  <a:txBody>
                    <a:bodyPr/>
                    <a:lstStyle/>
                    <a:p>
                      <a:pPr algn="ctr" rtl="0" fontAlgn="ctr"/>
                      <a:r>
                        <a:rPr lang="mn-MN" sz="900" b="0" i="0" u="none" strike="noStrike">
                          <a:solidFill>
                            <a:srgbClr val="000000"/>
                          </a:solidFill>
                          <a:latin typeface="Arial"/>
                        </a:rPr>
                        <a:t> Сайнцагаан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en-US" sz="900" b="0" i="0" u="none" strike="noStrike">
                          <a:solidFill>
                            <a:srgbClr val="000000"/>
                          </a:solidFill>
                          <a:latin typeface="Arial"/>
                        </a:rPr>
                        <a:t>                         152,770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Эрдэнэдалай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 5-р баг, Цагаан-Овоо  </a:t>
                      </a:r>
                    </a:p>
                  </a:txBody>
                  <a:tcPr marL="8647" marR="8647" marT="8647"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37,116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202780">
                <a:tc>
                  <a:txBody>
                    <a:bodyPr/>
                    <a:lstStyle/>
                    <a:p>
                      <a:pPr algn="ctr" rtl="0" fontAlgn="ctr"/>
                      <a:r>
                        <a:rPr lang="mn-MN" sz="900" b="0" i="0" u="none" strike="noStrike">
                          <a:solidFill>
                            <a:srgbClr val="000000"/>
                          </a:solidFill>
                          <a:latin typeface="Arial"/>
                        </a:rPr>
                        <a:t> Өлзийт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113,932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Сайнцагаан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a:noFill/>
                    </a:lnB>
                  </a:tcPr>
                </a:tc>
                <a:tc>
                  <a:txBody>
                    <a:bodyPr/>
                    <a:lstStyle/>
                    <a:p>
                      <a:pPr algn="ctr" fontAlgn="b"/>
                      <a:r>
                        <a:rPr lang="mn-MN" sz="900" b="0" i="0" u="none" strike="noStrike">
                          <a:solidFill>
                            <a:srgbClr val="000000"/>
                          </a:solidFill>
                          <a:latin typeface="Arial"/>
                        </a:rPr>
                        <a:t> 4-р баг, Үйзэн  </a:t>
                      </a:r>
                    </a:p>
                  </a:txBody>
                  <a:tcPr marL="8647" marR="8647" marT="8647" marB="0" anchor="b">
                    <a:lnL>
                      <a:noFill/>
                    </a:lnL>
                    <a:lnR w="6350" cap="flat" cmpd="sng" algn="ctr">
                      <a:solidFill>
                        <a:srgbClr val="D3D3D3"/>
                      </a:solidFill>
                      <a:prstDash val="solid"/>
                      <a:round/>
                      <a:headEnd type="none" w="med" len="med"/>
                      <a:tailEnd type="none" w="med" len="med"/>
                    </a:lnR>
                    <a:lnT>
                      <a:noFill/>
                    </a:lnT>
                    <a:lnB>
                      <a:noFill/>
                    </a:lnB>
                  </a:tcPr>
                </a:tc>
                <a:tc>
                  <a:txBody>
                    <a:bodyPr/>
                    <a:lstStyle/>
                    <a:p>
                      <a:pPr algn="ctr" rtl="0" fontAlgn="ctr"/>
                      <a:r>
                        <a:rPr lang="en-US" sz="900" b="0" i="0" u="none" strike="noStrike">
                          <a:solidFill>
                            <a:srgbClr val="000000"/>
                          </a:solidFill>
                          <a:latin typeface="Arial"/>
                        </a:rPr>
                        <a:t>       35,642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tcPr>
                </a:tc>
              </a:tr>
              <a:tr h="202780">
                <a:tc>
                  <a:txBody>
                    <a:bodyPr/>
                    <a:lstStyle/>
                    <a:p>
                      <a:pPr algn="ctr" rtl="0" fontAlgn="ctr"/>
                      <a:r>
                        <a:rPr lang="mn-MN" sz="900" b="0" i="0" u="none" strike="noStrike">
                          <a:solidFill>
                            <a:srgbClr val="000000"/>
                          </a:solidFill>
                          <a:latin typeface="Arial"/>
                        </a:rPr>
                        <a:t> Адаацаг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rtl="0" fontAlgn="ctr"/>
                      <a:r>
                        <a:rPr lang="en-US" sz="900" b="0" i="0" u="none" strike="noStrike">
                          <a:solidFill>
                            <a:srgbClr val="000000"/>
                          </a:solidFill>
                          <a:latin typeface="Arial"/>
                        </a:rPr>
                        <a:t>                         112,742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c>
                  <a:txBody>
                    <a:bodyPr/>
                    <a:lstStyle/>
                    <a:p>
                      <a:pPr algn="ctr" fontAlgn="b"/>
                      <a:r>
                        <a:rPr lang="mn-MN" sz="900" b="0" i="0" u="none" strike="noStrike">
                          <a:solidFill>
                            <a:srgbClr val="000000"/>
                          </a:solidFill>
                          <a:latin typeface="Arial"/>
                        </a:rPr>
                        <a:t> Сайнцагаан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a:noFill/>
                    </a:lnB>
                    <a:solidFill>
                      <a:srgbClr val="93CDDD"/>
                    </a:solidFill>
                  </a:tcPr>
                </a:tc>
                <a:tc>
                  <a:txBody>
                    <a:bodyPr/>
                    <a:lstStyle/>
                    <a:p>
                      <a:pPr algn="ctr" fontAlgn="b"/>
                      <a:r>
                        <a:rPr lang="mn-MN" sz="900" b="0" i="0" u="none" strike="noStrike">
                          <a:solidFill>
                            <a:srgbClr val="000000"/>
                          </a:solidFill>
                          <a:latin typeface="Arial"/>
                        </a:rPr>
                        <a:t> 2-р баг, Тэвш </a:t>
                      </a:r>
                    </a:p>
                  </a:txBody>
                  <a:tcPr marL="8647" marR="8647" marT="8647" marB="0" anchor="b">
                    <a:lnL>
                      <a:noFill/>
                    </a:lnL>
                    <a:lnR w="6350" cap="flat" cmpd="sng" algn="ctr">
                      <a:solidFill>
                        <a:srgbClr val="D3D3D3"/>
                      </a:solidFill>
                      <a:prstDash val="solid"/>
                      <a:round/>
                      <a:headEnd type="none" w="med" len="med"/>
                      <a:tailEnd type="none" w="med" len="med"/>
                    </a:lnR>
                    <a:lnT>
                      <a:noFill/>
                    </a:lnT>
                    <a:lnB>
                      <a:noFill/>
                    </a:lnB>
                    <a:solidFill>
                      <a:srgbClr val="93CDDD"/>
                    </a:solidFill>
                  </a:tcPr>
                </a:tc>
                <a:tc>
                  <a:txBody>
                    <a:bodyPr/>
                    <a:lstStyle/>
                    <a:p>
                      <a:pPr algn="ctr" rtl="0" fontAlgn="ctr"/>
                      <a:r>
                        <a:rPr lang="en-US" sz="900" b="0" i="0" u="none" strike="noStrike">
                          <a:solidFill>
                            <a:srgbClr val="000000"/>
                          </a:solidFill>
                          <a:latin typeface="Arial"/>
                        </a:rPr>
                        <a:t>       34,895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3CDDD"/>
                    </a:solidFill>
                  </a:tcPr>
                </a:tc>
              </a:tr>
              <a:tr h="202780">
                <a:tc>
                  <a:txBody>
                    <a:bodyPr/>
                    <a:lstStyle/>
                    <a:p>
                      <a:pPr algn="ctr" rtl="0" fontAlgn="ctr"/>
                      <a:r>
                        <a:rPr lang="mn-MN" sz="900" b="0" i="0" u="none" strike="noStrike">
                          <a:solidFill>
                            <a:srgbClr val="000000"/>
                          </a:solidFill>
                          <a:latin typeface="Arial"/>
                        </a:rPr>
                        <a:t> Хулд сум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97,069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Эрдэнэдалай сум </a:t>
                      </a:r>
                    </a:p>
                  </a:txBody>
                  <a:tcPr marL="8647" marR="8647" marT="8647" marB="0" anchor="b">
                    <a:lnL w="6350" cap="flat" cmpd="sng" algn="ctr">
                      <a:solidFill>
                        <a:srgbClr val="D3D3D3"/>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mn-MN" sz="900" b="0" i="0" u="none" strike="noStrike">
                          <a:solidFill>
                            <a:srgbClr val="000000"/>
                          </a:solidFill>
                          <a:latin typeface="Arial"/>
                        </a:rPr>
                        <a:t> 2-р баг, Өнгөт  </a:t>
                      </a:r>
                    </a:p>
                  </a:txBody>
                  <a:tcPr marL="8647" marR="8647" marT="8647" marB="0" anchor="b">
                    <a:lnL>
                      <a:noFill/>
                    </a:lnL>
                    <a:lnR w="6350" cap="flat" cmpd="sng" algn="ctr">
                      <a:solidFill>
                        <a:srgbClr val="D3D3D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dirty="0">
                          <a:solidFill>
                            <a:srgbClr val="000000"/>
                          </a:solidFill>
                          <a:latin typeface="Arial"/>
                        </a:rPr>
                        <a:t>       33,179 </a:t>
                      </a:r>
                    </a:p>
                  </a:txBody>
                  <a:tcPr marL="8647" marR="8647" marT="8647"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graphicFrame>
        <p:nvGraphicFramePr>
          <p:cNvPr id="3" name="Table 2"/>
          <p:cNvGraphicFramePr>
            <a:graphicFrameLocks noGrp="1"/>
          </p:cNvGraphicFramePr>
          <p:nvPr/>
        </p:nvGraphicFramePr>
        <p:xfrm>
          <a:off x="1254034" y="1280166"/>
          <a:ext cx="7119256" cy="4585062"/>
        </p:xfrm>
        <a:graphic>
          <a:graphicData uri="http://schemas.openxmlformats.org/drawingml/2006/table">
            <a:tbl>
              <a:tblPr/>
              <a:tblGrid>
                <a:gridCol w="393976"/>
                <a:gridCol w="387818"/>
                <a:gridCol w="360118"/>
                <a:gridCol w="360118"/>
                <a:gridCol w="360118"/>
                <a:gridCol w="360118"/>
                <a:gridCol w="360118"/>
                <a:gridCol w="360118"/>
                <a:gridCol w="360118"/>
                <a:gridCol w="455533"/>
                <a:gridCol w="452457"/>
                <a:gridCol w="360118"/>
                <a:gridCol w="360118"/>
                <a:gridCol w="360118"/>
                <a:gridCol w="360118"/>
                <a:gridCol w="360118"/>
                <a:gridCol w="369352"/>
                <a:gridCol w="369352"/>
                <a:gridCol w="369352"/>
              </a:tblGrid>
              <a:tr h="205739">
                <a:tc gridSpan="17">
                  <a:txBody>
                    <a:bodyPr/>
                    <a:lstStyle/>
                    <a:p>
                      <a:pPr algn="ctr" fontAlgn="b"/>
                      <a:r>
                        <a:rPr lang="en-US" sz="1000" b="0" i="0" u="none" strike="noStrike" dirty="0">
                          <a:latin typeface="Arial Mon"/>
                        </a:rPr>
                        <a:t>2016 </a:t>
                      </a:r>
                      <a:r>
                        <a:rPr lang="en-US" sz="1000" b="0" i="0" u="none" strike="noStrike" dirty="0" err="1">
                          <a:latin typeface="Arial Mon"/>
                        </a:rPr>
                        <a:t>îíû</a:t>
                      </a:r>
                      <a:r>
                        <a:rPr lang="en-US" sz="1000" b="0" i="0" u="none" strike="noStrike" dirty="0">
                          <a:latin typeface="Arial Mon"/>
                        </a:rPr>
                        <a:t> </a:t>
                      </a:r>
                      <a:r>
                        <a:rPr lang="en-US" sz="1000" b="0" i="0" u="none" strike="noStrike" dirty="0" err="1">
                          <a:latin typeface="Arial Mon"/>
                        </a:rPr>
                        <a:t>èðãýäèéí</a:t>
                      </a:r>
                      <a:r>
                        <a:rPr lang="en-US" sz="1000" b="0" i="0" u="none" strike="noStrike" dirty="0">
                          <a:latin typeface="Arial Mon"/>
                        </a:rPr>
                        <a:t> </a:t>
                      </a:r>
                      <a:r>
                        <a:rPr lang="en-US" sz="1000" b="0" i="0" u="none" strike="noStrike" dirty="0" err="1">
                          <a:latin typeface="Arial Mon"/>
                        </a:rPr>
                        <a:t>áîëîí</a:t>
                      </a:r>
                      <a:r>
                        <a:rPr lang="en-US" sz="1000" b="0" i="0" u="none" strike="noStrike" dirty="0">
                          <a:latin typeface="Arial Mon"/>
                        </a:rPr>
                        <a:t> </a:t>
                      </a:r>
                      <a:r>
                        <a:rPr lang="en-US" sz="1000" b="0" i="0" u="none" strike="noStrike" dirty="0" err="1">
                          <a:latin typeface="Arial Mon"/>
                        </a:rPr>
                        <a:t>ìàë÷èí</a:t>
                      </a:r>
                      <a:r>
                        <a:rPr lang="en-US" sz="1000" b="0" i="0" u="none" strike="noStrike" dirty="0">
                          <a:latin typeface="Arial Mon"/>
                        </a:rPr>
                        <a:t> º</a:t>
                      </a:r>
                      <a:r>
                        <a:rPr lang="en-US" sz="1000" b="0" i="0" u="none" strike="noStrike" dirty="0" err="1">
                          <a:latin typeface="Arial Mon"/>
                        </a:rPr>
                        <a:t>ðõèéí</a:t>
                      </a:r>
                      <a:r>
                        <a:rPr lang="en-US" sz="1000" b="0" i="0" u="none" strike="noStrike" dirty="0">
                          <a:latin typeface="Arial Mon"/>
                        </a:rPr>
                        <a:t>  </a:t>
                      </a:r>
                      <a:r>
                        <a:rPr lang="en-US" sz="1000" b="0" i="0" u="none" strike="noStrike" dirty="0" err="1">
                          <a:latin typeface="Arial Mon"/>
                        </a:rPr>
                        <a:t>ìàëûí</a:t>
                      </a:r>
                      <a:r>
                        <a:rPr lang="en-US" sz="1000" b="0" i="0" u="none" strike="noStrike" dirty="0">
                          <a:latin typeface="Arial Mon"/>
                        </a:rPr>
                        <a:t> </a:t>
                      </a:r>
                      <a:r>
                        <a:rPr lang="en-US" sz="1000" b="0" i="0" u="none" strike="noStrike" dirty="0" err="1">
                          <a:latin typeface="Arial Mon"/>
                        </a:rPr>
                        <a:t>á¿ëýãëýëò</a:t>
                      </a:r>
                      <a:r>
                        <a:rPr lang="en-US" sz="1000" b="0" i="0" u="none" strike="noStrike" dirty="0">
                          <a:latin typeface="Arial Mon"/>
                        </a:rPr>
                        <a:t>   /º</a:t>
                      </a:r>
                      <a:r>
                        <a:rPr lang="en-US" sz="1000" b="0" i="0" u="none" strike="noStrike" dirty="0" err="1">
                          <a:latin typeface="Arial Mon"/>
                        </a:rPr>
                        <a:t>ðõ</a:t>
                      </a:r>
                      <a:r>
                        <a:rPr lang="en-US" sz="1000" b="0" i="0" u="none" strike="noStrike" dirty="0">
                          <a:latin typeface="Arial Mon"/>
                        </a:rPr>
                        <a:t>ººð /</a:t>
                      </a:r>
                    </a:p>
                  </a:txBody>
                  <a:tcPr marL="8106" marR="8106" marT="8106"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latin typeface="Calibri"/>
                      </a:endParaRPr>
                    </a:p>
                  </a:txBody>
                  <a:tcPr marL="8106" marR="8106" marT="8106" marB="0" anchor="b">
                    <a:lnL>
                      <a:noFill/>
                    </a:lnL>
                    <a:lnR>
                      <a:noFill/>
                    </a:lnR>
                    <a:lnT>
                      <a:noFill/>
                    </a:lnT>
                    <a:lnB>
                      <a:noFill/>
                    </a:lnB>
                  </a:tcPr>
                </a:tc>
                <a:tc>
                  <a:txBody>
                    <a:bodyPr/>
                    <a:lstStyle/>
                    <a:p>
                      <a:pPr algn="l" fontAlgn="b"/>
                      <a:endParaRPr lang="en-US" sz="900" b="0" i="0" u="none" strike="noStrike">
                        <a:latin typeface="Calibri"/>
                      </a:endParaRPr>
                    </a:p>
                  </a:txBody>
                  <a:tcPr marL="8106" marR="8106" marT="8106" marB="0" anchor="b">
                    <a:lnL>
                      <a:noFill/>
                    </a:lnL>
                    <a:lnR>
                      <a:noFill/>
                    </a:lnR>
                    <a:lnT>
                      <a:noFill/>
                    </a:lnT>
                    <a:lnB>
                      <a:noFill/>
                    </a:lnB>
                  </a:tcPr>
                </a:tc>
              </a:tr>
              <a:tr h="195943">
                <a:tc gridSpan="6">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latin typeface="Arial Mon"/>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latin typeface="Calibri"/>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latin typeface="Calibri"/>
                      </a:endParaRPr>
                    </a:p>
                  </a:txBody>
                  <a:tcPr marL="8106" marR="8106" marT="8106" marB="0" anchor="b">
                    <a:lnL>
                      <a:noFill/>
                    </a:lnL>
                    <a:lnR>
                      <a:noFill/>
                    </a:lnR>
                    <a:lnT>
                      <a:noFill/>
                    </a:lnT>
                    <a:lnB w="6350" cap="flat" cmpd="sng" algn="ctr">
                      <a:solidFill>
                        <a:srgbClr val="000000"/>
                      </a:solidFill>
                      <a:prstDash val="solid"/>
                      <a:round/>
                      <a:headEnd type="none" w="med" len="med"/>
                      <a:tailEnd type="none" w="med" len="med"/>
                    </a:lnB>
                  </a:tcPr>
                </a:tc>
              </a:tr>
              <a:tr h="195943">
                <a:tc rowSpan="2">
                  <a:txBody>
                    <a:bodyPr/>
                    <a:lstStyle/>
                    <a:p>
                      <a:pPr algn="ctr" fontAlgn="ctr"/>
                      <a:r>
                        <a:rPr lang="en-US" sz="900" b="0" i="0" u="none" strike="noStrike">
                          <a:latin typeface="Arial Mon"/>
                        </a:rPr>
                        <a:t>Ñóìä</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gridSpan="9">
                  <a:txBody>
                    <a:bodyPr/>
                    <a:lstStyle/>
                    <a:p>
                      <a:pPr algn="ctr" fontAlgn="b"/>
                      <a:r>
                        <a:rPr lang="en-US" sz="900" b="0" i="0" u="none" strike="noStrike">
                          <a:latin typeface="Arial Mon"/>
                        </a:rPr>
                        <a:t>Èðãýäèéí ìàëûí á¿ëýãëýëò</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9">
                  <a:txBody>
                    <a:bodyPr/>
                    <a:lstStyle/>
                    <a:p>
                      <a:pPr algn="ctr" fontAlgn="b"/>
                      <a:r>
                        <a:rPr lang="en-US" sz="900" b="0" i="0" u="none" strike="noStrike">
                          <a:latin typeface="Arial Mon"/>
                        </a:rPr>
                        <a:t>Ìàë÷èí ºðõèéí ìàëûí á¿ëýãëýëò</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2349">
                <a:tc vMerge="1">
                  <a:txBody>
                    <a:bodyPr/>
                    <a:lstStyle/>
                    <a:p>
                      <a:endParaRPr lang="en-US"/>
                    </a:p>
                  </a:txBody>
                  <a:tcPr/>
                </a:tc>
                <a:tc>
                  <a:txBody>
                    <a:bodyPr/>
                    <a:lstStyle/>
                    <a:p>
                      <a:pPr algn="ctr" fontAlgn="ctr"/>
                      <a:r>
                        <a:rPr lang="en-US" sz="900" b="0" i="0" u="none" strike="noStrike">
                          <a:latin typeface="Arial Mon"/>
                        </a:rPr>
                        <a:t>Á¿ãä</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50 õ¿ðòýë ìàëòàé</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51-100 ìàëòàé</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101-200 ìàëòàé</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201-500 ìàëòàé</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501-999 ìàëòàé</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mn-MN" sz="900" b="0" i="0" u="none" strike="noStrike">
                          <a:latin typeface="Arial Mon"/>
                        </a:rPr>
                        <a:t>1000-1499 малтай</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mn-MN" sz="900" b="0" i="0" u="none" strike="noStrike">
                          <a:latin typeface="Arial Mon"/>
                        </a:rPr>
                        <a:t>1500-2000 малтай</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mn-MN" sz="900" b="0" i="0" u="none" strike="noStrike">
                          <a:latin typeface="Arial Mon"/>
                        </a:rPr>
                        <a:t>2000-аас дээш малтай</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Á¿ãä</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50 õ¿ðòýë ìàëòàé</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51-100 ìàëòàé</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101-200 ìàëòàé</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201-500 ìàëòàé</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501-999 ìàëòàé</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mn-MN" sz="900" b="0" i="0" u="none" strike="noStrike">
                          <a:latin typeface="Arial Mon"/>
                        </a:rPr>
                        <a:t>1000-1499 малтай</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mn-MN" sz="900" b="0" i="0" u="none" strike="noStrike">
                          <a:latin typeface="Arial Mon"/>
                        </a:rPr>
                        <a:t>1500-2000 малтай</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mn-MN" sz="900" b="0" i="0" u="none" strike="noStrike">
                          <a:latin typeface="Arial Mon"/>
                        </a:rPr>
                        <a:t>2000-аас дээш малтай</a:t>
                      </a:r>
                    </a:p>
                  </a:txBody>
                  <a:tcPr marL="8106" marR="8106" marT="81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5943">
                <a:tc>
                  <a:txBody>
                    <a:bodyPr/>
                    <a:lstStyle/>
                    <a:p>
                      <a:pPr algn="ctr" fontAlgn="ctr"/>
                      <a:r>
                        <a:rPr lang="mn-MN" sz="700" b="0" i="0" u="none" strike="noStrike">
                          <a:latin typeface="Arial Mon"/>
                        </a:rPr>
                        <a:t>Сц</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  945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117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106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198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315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152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772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55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148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295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148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943">
                <a:tc>
                  <a:txBody>
                    <a:bodyPr/>
                    <a:lstStyle/>
                    <a:p>
                      <a:pPr algn="ctr" fontAlgn="ctr"/>
                      <a:r>
                        <a:rPr lang="mn-MN" sz="700" b="0" i="0" u="none" strike="noStrike">
                          <a:latin typeface="Arial Mon"/>
                        </a:rPr>
                        <a:t>Ад</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  599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35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45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135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230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109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30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493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13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24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105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202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105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30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5943">
                <a:tc>
                  <a:txBody>
                    <a:bodyPr/>
                    <a:lstStyle/>
                    <a:p>
                      <a:pPr algn="ctr" fontAlgn="ctr"/>
                      <a:r>
                        <a:rPr lang="mn-MN" sz="700" b="0" i="0" u="none" strike="noStrike">
                          <a:latin typeface="Arial Mon"/>
                        </a:rPr>
                        <a:t>Бж</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  268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27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51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72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52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197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50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943">
                <a:tc>
                  <a:txBody>
                    <a:bodyPr/>
                    <a:lstStyle/>
                    <a:p>
                      <a:pPr algn="ctr" fontAlgn="ctr"/>
                      <a:r>
                        <a:rPr lang="mn-MN" sz="700" b="0" i="0" u="none" strike="noStrike">
                          <a:latin typeface="Arial Mon"/>
                        </a:rPr>
                        <a:t>Гу</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  380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51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42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52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107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78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38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277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21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38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82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73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38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5943">
                <a:tc>
                  <a:txBody>
                    <a:bodyPr/>
                    <a:lstStyle/>
                    <a:p>
                      <a:pPr algn="ctr" fontAlgn="ctr"/>
                      <a:r>
                        <a:rPr lang="mn-MN" sz="700" b="0" i="0" u="none" strike="noStrike">
                          <a:latin typeface="Arial Mon"/>
                        </a:rPr>
                        <a:t>Гс</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  485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53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147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114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422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38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134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113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943">
                <a:tc>
                  <a:txBody>
                    <a:bodyPr/>
                    <a:lstStyle/>
                    <a:p>
                      <a:pPr algn="ctr" fontAlgn="ctr"/>
                      <a:r>
                        <a:rPr lang="mn-MN" sz="700" b="0" i="0" u="none" strike="noStrike">
                          <a:latin typeface="Arial Mon"/>
                        </a:rPr>
                        <a:t>Дх</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  516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58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51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136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200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59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347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27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75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170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57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900" b="0" i="0" u="none" strike="noStrike">
                          <a:latin typeface="Calibri"/>
                        </a:rPr>
                        <a:t>0</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5943">
                <a:tc>
                  <a:txBody>
                    <a:bodyPr/>
                    <a:lstStyle/>
                    <a:p>
                      <a:pPr algn="ctr" fontAlgn="ctr"/>
                      <a:r>
                        <a:rPr lang="mn-MN" sz="700" b="0" i="0" u="none" strike="noStrike">
                          <a:latin typeface="Arial Mon"/>
                        </a:rPr>
                        <a:t>Дц</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  414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46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94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127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353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23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75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122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943">
                <a:tc>
                  <a:txBody>
                    <a:bodyPr/>
                    <a:lstStyle/>
                    <a:p>
                      <a:pPr algn="ctr" fontAlgn="ctr"/>
                      <a:r>
                        <a:rPr lang="mn-MN" sz="700" b="0" i="0" u="none" strike="noStrike">
                          <a:latin typeface="Arial Mon"/>
                        </a:rPr>
                        <a:t>Дн</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  456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30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50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78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141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103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40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412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18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35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65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138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102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40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5943">
                <a:tc>
                  <a:txBody>
                    <a:bodyPr/>
                    <a:lstStyle/>
                    <a:p>
                      <a:pPr algn="ctr" fontAlgn="ctr"/>
                      <a:r>
                        <a:rPr lang="mn-MN" sz="700" b="0" i="0" u="none" strike="noStrike">
                          <a:latin typeface="Arial Mon"/>
                        </a:rPr>
                        <a:t>Лс</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  389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32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71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140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96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335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15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52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136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95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Calibri"/>
                        </a:rPr>
                        <a:t>0</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943">
                <a:tc>
                  <a:txBody>
                    <a:bodyPr/>
                    <a:lstStyle/>
                    <a:p>
                      <a:pPr algn="ctr" fontAlgn="ctr"/>
                      <a:r>
                        <a:rPr lang="mn-MN" sz="700" b="0" i="0" u="none" strike="noStrike">
                          <a:latin typeface="Arial Mon"/>
                        </a:rPr>
                        <a:t>Өл</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  568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45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59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114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160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141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43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502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19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39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100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155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140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43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5943">
                <a:tc>
                  <a:txBody>
                    <a:bodyPr/>
                    <a:lstStyle/>
                    <a:p>
                      <a:pPr algn="ctr" fontAlgn="ctr"/>
                      <a:r>
                        <a:rPr lang="mn-MN" sz="700" b="0" i="0" u="none" strike="noStrike">
                          <a:latin typeface="Arial Mon"/>
                        </a:rPr>
                        <a:t>Өш</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  330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29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106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230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91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54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943">
                <a:tc>
                  <a:txBody>
                    <a:bodyPr/>
                    <a:lstStyle/>
                    <a:p>
                      <a:pPr algn="ctr" fontAlgn="ctr"/>
                      <a:r>
                        <a:rPr lang="mn-MN" sz="700" b="0" i="0" u="none" strike="noStrike">
                          <a:latin typeface="Arial Mon"/>
                        </a:rPr>
                        <a:t>Со</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  473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42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49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107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171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87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900" b="0" i="0" u="none" strike="noStrike">
                          <a:latin typeface="Calibri"/>
                        </a:rPr>
                        <a:t>0</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390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16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29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82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162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84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900" b="0" i="0" u="none" strike="noStrike">
                          <a:latin typeface="Calibri"/>
                        </a:rPr>
                        <a:t>0</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5943">
                <a:tc>
                  <a:txBody>
                    <a:bodyPr/>
                    <a:lstStyle/>
                    <a:p>
                      <a:pPr algn="ctr" fontAlgn="ctr"/>
                      <a:r>
                        <a:rPr lang="mn-MN" sz="700" b="0" i="0" u="none" strike="noStrike">
                          <a:latin typeface="Arial Mon"/>
                        </a:rPr>
                        <a:t>Хд</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  522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24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101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191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121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449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10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74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175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118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latin typeface="Calibri"/>
                        </a:rPr>
                        <a:t>0</a:t>
                      </a:r>
                    </a:p>
                  </a:txBody>
                  <a:tcPr marL="8106" marR="8106" marT="81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943">
                <a:tc>
                  <a:txBody>
                    <a:bodyPr/>
                    <a:lstStyle/>
                    <a:p>
                      <a:pPr algn="ctr" fontAlgn="ctr"/>
                      <a:r>
                        <a:rPr lang="mn-MN" sz="700" b="0" i="0" u="none" strike="noStrike">
                          <a:latin typeface="Arial Mon"/>
                        </a:rPr>
                        <a:t>Цд</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  287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30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23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62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91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54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250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18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52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83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53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18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900" b="0" i="0" u="none" strike="noStrike">
                          <a:solidFill>
                            <a:srgbClr val="000000"/>
                          </a:solidFill>
                          <a:latin typeface="Arial"/>
                        </a:rPr>
                        <a:t>  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195943">
                <a:tc>
                  <a:txBody>
                    <a:bodyPr/>
                    <a:lstStyle/>
                    <a:p>
                      <a:pPr algn="ctr" fontAlgn="ctr"/>
                      <a:r>
                        <a:rPr lang="mn-MN" sz="700" b="0" i="0" u="none" strike="noStrike">
                          <a:latin typeface="Arial Mon"/>
                        </a:rPr>
                        <a:t>Эд</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 1 315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172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152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235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437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244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1161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latin typeface="Arial Mon"/>
                        </a:rPr>
                        <a:t>127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116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194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407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242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49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20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latin typeface="Arial"/>
                        </a:rPr>
                        <a:t>  6</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943">
                <a:tc>
                  <a:txBody>
                    <a:bodyPr/>
                    <a:lstStyle/>
                    <a:p>
                      <a:pPr algn="ctr" fontAlgn="ctr"/>
                      <a:r>
                        <a:rPr lang="en-US" sz="700" b="0" i="0" u="none" strike="noStrike">
                          <a:latin typeface="Arial Mon"/>
                        </a:rPr>
                        <a:t>Ä¿í</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7947</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791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813</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1565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2635</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1538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462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91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52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solidFill>
                            <a:srgbClr val="000000"/>
                          </a:solidFill>
                          <a:latin typeface="Calibri"/>
                        </a:rPr>
                        <a:t>6590</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394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511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1168</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2414</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1501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461</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a:latin typeface="Arial Mon"/>
                        </a:rPr>
                        <a:t>89</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ctr"/>
                      <a:r>
                        <a:rPr lang="en-US" sz="900" b="0" i="0" u="none" strike="noStrike" dirty="0">
                          <a:latin typeface="Arial Mon"/>
                        </a:rPr>
                        <a:t>52</a:t>
                      </a:r>
                    </a:p>
                  </a:txBody>
                  <a:tcPr marL="8106" marR="8106" marT="81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bl>
          </a:graphicData>
        </a:graphic>
      </p:graphicFrame>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graphicFrame>
        <p:nvGraphicFramePr>
          <p:cNvPr id="3" name="Chart 2"/>
          <p:cNvGraphicFramePr/>
          <p:nvPr/>
        </p:nvGraphicFramePr>
        <p:xfrm>
          <a:off x="1306286" y="1214846"/>
          <a:ext cx="6910251" cy="355309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1085850" y="4728121"/>
            <a:ext cx="7886700" cy="1325563"/>
          </a:xfrm>
        </p:spPr>
        <p:txBody>
          <a:bodyPr>
            <a:normAutofit fontScale="90000"/>
          </a:bodyPr>
          <a:lstStyle/>
          <a:p>
            <a:r>
              <a:rPr lang="mn-MN" sz="1600" dirty="0" smtClean="0">
                <a:latin typeface="Arial" pitchFamily="34" charset="0"/>
                <a:cs typeface="Arial" pitchFamily="34" charset="0"/>
              </a:rPr>
              <a:t>Аймгийн хэмжээнд шинээр 71 мянгат малчин төрж нийт малчин өрхийн 7.0 хувийг 1000-1499 малтай өрх, 1.4 хувийг 1500-2000 малтай өрх, 0.8 хувийг 2000-аас дээш малтай өрх эзэлж байна. Үүний дотор 3000-аас дээш малтай өрх аймгийн хэжээнд 8 малчин өрх байна. Харин нийт малчин өрхийн 6.0 хувийг 50 хүртэл малтай, 7.8 хувийг 51-100 малтай өрх, 17.7 хувийг 101-200 малтай өрх, 36.6 хувийг 201-500 малтай өрх, 22.8 хувийг 501-999 малтай малчин өрх эзэлж байна.</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graphicFrame>
        <p:nvGraphicFramePr>
          <p:cNvPr id="7" name="Chart 6"/>
          <p:cNvGraphicFramePr/>
          <p:nvPr/>
        </p:nvGraphicFramePr>
        <p:xfrm>
          <a:off x="1332412" y="1371601"/>
          <a:ext cx="6831874" cy="37490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pic>
        <p:nvPicPr>
          <p:cNvPr id="3" name="Picture 2" descr="200.jpg"/>
          <p:cNvPicPr>
            <a:picLocks noChangeAspect="1"/>
          </p:cNvPicPr>
          <p:nvPr/>
        </p:nvPicPr>
        <p:blipFill>
          <a:blip r:embed="rId3" cstate="print"/>
          <a:srcRect t="5916" r="23000" b="19291"/>
          <a:stretch>
            <a:fillRect/>
          </a:stretch>
        </p:blipFill>
        <p:spPr>
          <a:xfrm>
            <a:off x="1254034" y="1345474"/>
            <a:ext cx="7197635" cy="4389120"/>
          </a:xfrm>
          <a:prstGeom prst="rect">
            <a:avLst/>
          </a:prstGeom>
        </p:spPr>
      </p:pic>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3341" y="5082746"/>
            <a:ext cx="4415480" cy="1389900"/>
          </a:xfrm>
        </p:spPr>
        <p:txBody>
          <a:bodyPr>
            <a:normAutofit/>
          </a:bodyPr>
          <a:lstStyle/>
          <a:p>
            <a:pPr algn="just"/>
            <a:r>
              <a:rPr lang="mn-MN" sz="1400" dirty="0" smtClean="0">
                <a:latin typeface="Arial" pitchFamily="34" charset="0"/>
                <a:cs typeface="Arial" pitchFamily="34" charset="0"/>
              </a:rPr>
              <a:t>Нийт хүн амыг нас  хүйсийн суваргаас харахад 0-39 насны хүн амд эрэгтэйчүүдийн эзлэх хувь илүү байхад 40 дээш насныханд эмэгтэйчүүдийн эзлэх хувь их байна. Аймгийн хэмжээнд 70 дээш насны 1562 өндөр настан байгаагийн 59,3 хувь нь эмэгтэйчүүд байна.</a:t>
            </a:r>
            <a:endParaRPr lang="en-US" sz="1400" dirty="0">
              <a:latin typeface="Arial" pitchFamily="34" charset="0"/>
              <a:cs typeface="Arial" pitchFamily="34" charset="0"/>
            </a:endParaRPr>
          </a:p>
        </p:txBody>
      </p:sp>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Arial Mon" panose="020B0500000000000000" pitchFamily="34" charset="0"/>
              </a:rPr>
              <a:t>Д</a:t>
            </a:r>
            <a:r>
              <a:rPr lang="mn-MN" i="1" dirty="0">
                <a:solidFill>
                  <a:schemeClr val="tx1"/>
                </a:solidFill>
                <a:latin typeface="Arial Mon" panose="020B0500000000000000" pitchFamily="34" charset="0"/>
              </a:rPr>
              <a:t>ундговь аймгийн статистикийн хэлтэс</a:t>
            </a:r>
            <a:endParaRPr lang="en-US" i="1" dirty="0">
              <a:solidFill>
                <a:schemeClr val="tx1"/>
              </a:solidFill>
              <a:latin typeface="Arial Mon" panose="020B0500000000000000"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xmlns="" val="2177056042"/>
              </p:ext>
            </p:extLst>
          </p:nvPr>
        </p:nvGraphicFramePr>
        <p:xfrm>
          <a:off x="1848339" y="1400432"/>
          <a:ext cx="4857262" cy="2776151"/>
        </p:xfrm>
        <a:graphic>
          <a:graphicData uri="http://schemas.openxmlformats.org/drawingml/2006/chart">
            <c:chart xmlns:c="http://schemas.openxmlformats.org/drawingml/2006/chart" xmlns:r="http://schemas.openxmlformats.org/officeDocument/2006/relationships" r:id="rId2"/>
          </a:graphicData>
        </a:graphic>
      </p:graphicFrame>
      <p:sp>
        <p:nvSpPr>
          <p:cNvPr id="7" name="Subtitle 2"/>
          <p:cNvSpPr txBox="1">
            <a:spLocks/>
          </p:cNvSpPr>
          <p:nvPr/>
        </p:nvSpPr>
        <p:spPr>
          <a:xfrm>
            <a:off x="2034746" y="1029731"/>
            <a:ext cx="4415481" cy="205946"/>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mn-MN" sz="1800" dirty="0" smtClean="0">
                <a:latin typeface="Arial" pitchFamily="34" charset="0"/>
                <a:cs typeface="Arial" pitchFamily="34" charset="0"/>
              </a:rPr>
              <a:t>      </a:t>
            </a:r>
            <a:endParaRPr lang="en-US" sz="1800" dirty="0">
              <a:latin typeface="Arial" pitchFamily="34" charset="0"/>
              <a:cs typeface="Arial" pitchFamily="34" charset="0"/>
            </a:endParaRPr>
          </a:p>
        </p:txBody>
      </p:sp>
      <p:sp>
        <p:nvSpPr>
          <p:cNvPr id="8" name="Subtitle 2"/>
          <p:cNvSpPr txBox="1">
            <a:spLocks/>
          </p:cNvSpPr>
          <p:nvPr/>
        </p:nvSpPr>
        <p:spPr>
          <a:xfrm>
            <a:off x="2364258" y="1029731"/>
            <a:ext cx="3344563" cy="370701"/>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mn-MN" sz="1800" dirty="0" smtClean="0">
                <a:latin typeface="Arial" pitchFamily="34" charset="0"/>
                <a:cs typeface="Arial" pitchFamily="34" charset="0"/>
              </a:rPr>
              <a:t>      Хүн амын нас хүйсийн суварга</a:t>
            </a:r>
            <a:endParaRPr lang="en-US" sz="1800" dirty="0">
              <a:latin typeface="Arial" pitchFamily="34" charset="0"/>
              <a:cs typeface="Arial" pitchFamily="34" charset="0"/>
            </a:endParaRPr>
          </a:p>
        </p:txBody>
      </p:sp>
      <p:sp>
        <p:nvSpPr>
          <p:cNvPr id="9" name="Subtitle 2"/>
          <p:cNvSpPr txBox="1">
            <a:spLocks/>
          </p:cNvSpPr>
          <p:nvPr/>
        </p:nvSpPr>
        <p:spPr>
          <a:xfrm>
            <a:off x="6631459" y="1400432"/>
            <a:ext cx="1861752" cy="450609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mn-MN" sz="1400" dirty="0" smtClean="0">
                <a:latin typeface="Arial" pitchFamily="34" charset="0"/>
                <a:cs typeface="Arial" pitchFamily="34" charset="0"/>
              </a:rPr>
              <a:t>2016 оны эцсээр аймгийн хэмжээнд 100-с дээш насны 3 өндөр настан байгаа бөгөөд 3-лаа эмэгтэй хүн байна. </a:t>
            </a:r>
          </a:p>
          <a:p>
            <a:pPr marL="285750" indent="-285750" algn="just">
              <a:buFontTx/>
              <a:buChar char="-"/>
            </a:pPr>
            <a:r>
              <a:rPr lang="en-US" sz="1400" dirty="0" err="1" smtClean="0">
                <a:latin typeface="Arial Mon" panose="020B0500000000000000" pitchFamily="34" charset="0"/>
                <a:cs typeface="Arial" pitchFamily="34" charset="0"/>
              </a:rPr>
              <a:t>ßäàìæàâ</a:t>
            </a:r>
            <a:r>
              <a:rPr lang="mn-MN" sz="1400" dirty="0" smtClean="0">
                <a:latin typeface="Arial Mon" panose="020B0500000000000000" pitchFamily="34" charset="0"/>
                <a:cs typeface="Arial" pitchFamily="34" charset="0"/>
              </a:rPr>
              <a:t>ын</a:t>
            </a:r>
            <a:r>
              <a:rPr lang="en-US" sz="1400" dirty="0" smtClean="0">
                <a:latin typeface="Arial Mon" panose="020B0500000000000000" pitchFamily="34" charset="0"/>
                <a:cs typeface="Arial" pitchFamily="34" charset="0"/>
              </a:rPr>
              <a:t> </a:t>
            </a:r>
            <a:r>
              <a:rPr lang="en-US" sz="1400" dirty="0" err="1" smtClean="0">
                <a:latin typeface="Arial Mon" panose="020B0500000000000000" pitchFamily="34" charset="0"/>
                <a:cs typeface="Arial" pitchFamily="34" charset="0"/>
              </a:rPr>
              <a:t>Áàäàìæàâ</a:t>
            </a:r>
            <a:r>
              <a:rPr lang="mn-MN" sz="1400" dirty="0" smtClean="0">
                <a:latin typeface="Arial Mon" panose="020B0500000000000000" pitchFamily="34" charset="0"/>
                <a:cs typeface="Arial" pitchFamily="34" charset="0"/>
              </a:rPr>
              <a:t> 102 настай -Сайнцагаан сум 9 баг</a:t>
            </a:r>
          </a:p>
          <a:p>
            <a:pPr marL="285750" indent="-285750" algn="just">
              <a:buFontTx/>
              <a:buChar char="-"/>
            </a:pPr>
            <a:r>
              <a:rPr lang="en-US" sz="1400" dirty="0" err="1">
                <a:latin typeface="Arial Mon" panose="020B0500000000000000" pitchFamily="34" charset="0"/>
                <a:cs typeface="Arial" pitchFamily="34" charset="0"/>
              </a:rPr>
              <a:t>Äóëàì</a:t>
            </a:r>
            <a:r>
              <a:rPr lang="en-US" sz="1400" dirty="0">
                <a:latin typeface="Arial Mon" panose="020B0500000000000000" pitchFamily="34" charset="0"/>
                <a:cs typeface="Arial" pitchFamily="34" charset="0"/>
              </a:rPr>
              <a:t> </a:t>
            </a:r>
            <a:r>
              <a:rPr lang="en-US" sz="1400" dirty="0" err="1" smtClean="0">
                <a:latin typeface="Arial Mon" panose="020B0500000000000000" pitchFamily="34" charset="0"/>
                <a:cs typeface="Arial" pitchFamily="34" charset="0"/>
              </a:rPr>
              <a:t>Ïàãàìñ</a:t>
            </a:r>
            <a:r>
              <a:rPr lang="mn-MN" sz="1400" dirty="0" smtClean="0">
                <a:latin typeface="Arial Mon" panose="020B0500000000000000" pitchFamily="34" charset="0"/>
                <a:cs typeface="Arial" pitchFamily="34" charset="0"/>
              </a:rPr>
              <a:t>ү</a:t>
            </a:r>
            <a:r>
              <a:rPr lang="en-US" sz="1400" dirty="0" err="1" smtClean="0">
                <a:latin typeface="Arial Mon" panose="020B0500000000000000" pitchFamily="34" charset="0"/>
                <a:cs typeface="Arial" pitchFamily="34" charset="0"/>
              </a:rPr>
              <a:t>ðýí</a:t>
            </a:r>
            <a:r>
              <a:rPr lang="mn-MN" sz="1400" dirty="0" smtClean="0">
                <a:latin typeface="Arial Mon" panose="020B0500000000000000" pitchFamily="34" charset="0"/>
                <a:cs typeface="Arial" pitchFamily="34" charset="0"/>
              </a:rPr>
              <a:t> 102 настай Дэрэн сум 3 баг</a:t>
            </a:r>
          </a:p>
          <a:p>
            <a:pPr marL="285750" indent="-285750" algn="just">
              <a:buFontTx/>
              <a:buChar char="-"/>
            </a:pPr>
            <a:r>
              <a:rPr lang="en-US" sz="1400" dirty="0">
                <a:latin typeface="Arial Mon" panose="020B0500000000000000" pitchFamily="34" charset="0"/>
                <a:cs typeface="Arial" pitchFamily="34" charset="0"/>
              </a:rPr>
              <a:t> </a:t>
            </a:r>
            <a:r>
              <a:rPr lang="mn-MN" sz="1400" dirty="0" smtClean="0">
                <a:latin typeface="Arial Mon" panose="020B0500000000000000" pitchFamily="34" charset="0"/>
                <a:cs typeface="Arial" pitchFamily="34" charset="0"/>
              </a:rPr>
              <a:t>С</a:t>
            </a:r>
            <a:r>
              <a:rPr lang="en-US" sz="1400" dirty="0" err="1" smtClean="0">
                <a:latin typeface="Arial Mon" panose="020B0500000000000000" pitchFamily="34" charset="0"/>
                <a:cs typeface="Arial" pitchFamily="34" charset="0"/>
              </a:rPr>
              <a:t>àíçàé</a:t>
            </a:r>
            <a:r>
              <a:rPr lang="en-US" sz="1400" dirty="0" smtClean="0">
                <a:latin typeface="Arial Mon" panose="020B0500000000000000" pitchFamily="34" charset="0"/>
                <a:cs typeface="Arial" pitchFamily="34" charset="0"/>
              </a:rPr>
              <a:t> </a:t>
            </a:r>
            <a:r>
              <a:rPr lang="en-US" sz="1400" dirty="0" err="1" smtClean="0">
                <a:latin typeface="Arial Mon" panose="020B0500000000000000" pitchFamily="34" charset="0"/>
                <a:cs typeface="Arial" pitchFamily="34" charset="0"/>
              </a:rPr>
              <a:t>Áàíçðàã</a:t>
            </a:r>
            <a:r>
              <a:rPr lang="mn-MN" sz="1400" dirty="0" smtClean="0">
                <a:latin typeface="Arial Mon" panose="020B0500000000000000" pitchFamily="34" charset="0"/>
                <a:cs typeface="Arial" pitchFamily="34" charset="0"/>
              </a:rPr>
              <a:t>ч 103 настай –Дэрэн сум 4 баг</a:t>
            </a:r>
            <a:endParaRPr lang="en-US" sz="1400" dirty="0" smtClean="0">
              <a:latin typeface="Arial Mon" panose="020B0500000000000000" pitchFamily="34" charset="0"/>
              <a:cs typeface="Arial" pitchFamily="34" charset="0"/>
            </a:endParaRPr>
          </a:p>
          <a:p>
            <a:pPr marL="285750" indent="-285750" algn="just">
              <a:buFontTx/>
              <a:buChar char="-"/>
            </a:pPr>
            <a:r>
              <a:rPr lang="mn-MN" sz="1400" dirty="0" smtClean="0">
                <a:latin typeface="Arial Mon" panose="020B0500000000000000" pitchFamily="34" charset="0"/>
                <a:cs typeface="Arial" pitchFamily="34" charset="0"/>
              </a:rPr>
              <a:t>Цэрэндоржийн Цэдэн 100 настай – Сайхан-Овоо сум 4-р баг</a:t>
            </a:r>
            <a:endParaRPr lang="en-US" sz="1400" dirty="0">
              <a:latin typeface="Arial Mon" panose="020B0500000000000000" pitchFamily="34" charset="0"/>
              <a:cs typeface="Arial" pitchFamily="34" charset="0"/>
            </a:endParaRPr>
          </a:p>
        </p:txBody>
      </p:sp>
    </p:spTree>
    <p:extLst>
      <p:ext uri="{BB962C8B-B14F-4D97-AF65-F5344CB8AC3E}">
        <p14:creationId xmlns:p14="http://schemas.microsoft.com/office/powerpoint/2010/main" xmlns="" val="37982955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pic>
        <p:nvPicPr>
          <p:cNvPr id="3" name="Picture 2" descr="1000.jpg"/>
          <p:cNvPicPr>
            <a:picLocks noChangeAspect="1"/>
          </p:cNvPicPr>
          <p:nvPr/>
        </p:nvPicPr>
        <p:blipFill>
          <a:blip r:embed="rId3" cstate="print"/>
          <a:srcRect t="5370" r="23286" b="19019"/>
          <a:stretch>
            <a:fillRect/>
          </a:stretch>
        </p:blipFill>
        <p:spPr>
          <a:xfrm>
            <a:off x="1201783" y="1240971"/>
            <a:ext cx="7158445" cy="4872446"/>
          </a:xfrm>
          <a:prstGeom prst="rect">
            <a:avLst/>
          </a:prstGeom>
        </p:spPr>
      </p:pic>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graphicFrame>
        <p:nvGraphicFramePr>
          <p:cNvPr id="3" name="Chart 2"/>
          <p:cNvGraphicFramePr/>
          <p:nvPr/>
        </p:nvGraphicFramePr>
        <p:xfrm>
          <a:off x="1332411" y="1280161"/>
          <a:ext cx="6492240" cy="352044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1085850" y="4858749"/>
            <a:ext cx="7886700" cy="1325563"/>
          </a:xfrm>
        </p:spPr>
        <p:txBody>
          <a:bodyPr>
            <a:normAutofit/>
          </a:bodyPr>
          <a:lstStyle/>
          <a:p>
            <a:r>
              <a:rPr lang="mn-MN" sz="1800" dirty="0" smtClean="0">
                <a:latin typeface="Arial" pitchFamily="34" charset="0"/>
                <a:cs typeface="Arial" pitchFamily="34" charset="0"/>
              </a:rPr>
              <a:t>Малчин өрхийн тоо 2014 оноос 710 өрхөөс харин 2015 оноос 409 өрхөөр өссөн үзүүлэлттэй байна.</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user\Desktop\Untitled-1.jpg"/>
          <p:cNvPicPr>
            <a:picLocks noChangeAspect="1" noChangeArrowheads="1"/>
          </p:cNvPicPr>
          <p:nvPr/>
        </p:nvPicPr>
        <p:blipFill>
          <a:blip r:embed="rId3" cstate="print"/>
          <a:srcRect/>
          <a:stretch>
            <a:fillRect/>
          </a:stretch>
        </p:blipFill>
        <p:spPr bwMode="auto">
          <a:xfrm>
            <a:off x="0" y="0"/>
            <a:ext cx="9174278" cy="6858000"/>
          </a:xfrm>
          <a:prstGeom prst="rect">
            <a:avLst/>
          </a:prstGeom>
          <a:noFill/>
        </p:spPr>
      </p:pic>
      <p:sp>
        <p:nvSpPr>
          <p:cNvPr id="4101" name="Rectangle 6"/>
          <p:cNvSpPr>
            <a:spLocks noChangeArrowheads="1"/>
          </p:cNvSpPr>
          <p:nvPr/>
        </p:nvSpPr>
        <p:spPr bwMode="auto">
          <a:xfrm>
            <a:off x="1042988" y="4191000"/>
            <a:ext cx="7886700" cy="203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en-US">
                <a:latin typeface="Arial" charset="0"/>
                <a:cs typeface="Times New Roman" pitchFamily="18" charset="0"/>
              </a:rPr>
              <a:t>Эрүүл мэндийн газрын мэдээгээр аймгийн хэмжээнд </a:t>
            </a:r>
            <a:r>
              <a:rPr lang="mn-MN">
                <a:latin typeface="Arial" charset="0"/>
                <a:cs typeface="Times New Roman" pitchFamily="18" charset="0"/>
              </a:rPr>
              <a:t>2016 онд 955 эх төрсөн нь өнгөрсөн оны мөн үеэс 41 төрөлтөөр буурсан ба</a:t>
            </a:r>
            <a:r>
              <a:rPr lang="en-US">
                <a:latin typeface="Arial" charset="0"/>
                <a:cs typeface="Times New Roman" pitchFamily="18" charset="0"/>
              </a:rPr>
              <a:t> нийт төрсөн эхчүүдийн </a:t>
            </a:r>
            <a:r>
              <a:rPr lang="mn-MN">
                <a:latin typeface="Arial" charset="0"/>
                <a:cs typeface="Times New Roman" pitchFamily="18" charset="0"/>
              </a:rPr>
              <a:t>85,7</a:t>
            </a:r>
            <a:r>
              <a:rPr lang="en-US">
                <a:latin typeface="Arial" charset="0"/>
                <a:cs typeface="Times New Roman" pitchFamily="18" charset="0"/>
              </a:rPr>
              <a:t> хувь нь  аймгийн нэгдсэн эмнэлэгт төрсөн байна. Тус аймагт </a:t>
            </a:r>
            <a:r>
              <a:rPr lang="mn-MN">
                <a:latin typeface="Arial" charset="0"/>
                <a:cs typeface="Times New Roman" pitchFamily="18" charset="0"/>
              </a:rPr>
              <a:t>эхний 12 сарын </a:t>
            </a:r>
            <a:r>
              <a:rPr lang="en-US">
                <a:latin typeface="Arial" charset="0"/>
                <a:cs typeface="Times New Roman" pitchFamily="18" charset="0"/>
              </a:rPr>
              <a:t>байдлаар эхийн эндэгдэл гараагүй. </a:t>
            </a:r>
          </a:p>
          <a:p>
            <a:pPr algn="just"/>
            <a:r>
              <a:rPr lang="mn-MN">
                <a:latin typeface="Arial" charset="0"/>
                <a:cs typeface="Times New Roman" pitchFamily="18" charset="0"/>
              </a:rPr>
              <a:t>201</a:t>
            </a:r>
            <a:r>
              <a:rPr lang="en-US">
                <a:latin typeface="Arial" charset="0"/>
                <a:cs typeface="Times New Roman" pitchFamily="18" charset="0"/>
              </a:rPr>
              <a:t>6</a:t>
            </a:r>
            <a:r>
              <a:rPr lang="mn-MN">
                <a:latin typeface="Arial" charset="0"/>
                <a:cs typeface="Times New Roman" pitchFamily="18" charset="0"/>
              </a:rPr>
              <a:t> оны жилийн эцсийн байдлаар н</a:t>
            </a:r>
            <a:r>
              <a:rPr lang="en-US">
                <a:latin typeface="Arial" charset="0"/>
                <a:cs typeface="Times New Roman" pitchFamily="18" charset="0"/>
              </a:rPr>
              <a:t>ялхсын эндэгд</a:t>
            </a:r>
            <a:r>
              <a:rPr lang="mn-MN">
                <a:latin typeface="Arial" charset="0"/>
                <a:cs typeface="Times New Roman" pitchFamily="18" charset="0"/>
              </a:rPr>
              <a:t>э</a:t>
            </a:r>
            <a:r>
              <a:rPr lang="en-US">
                <a:latin typeface="Arial" charset="0"/>
                <a:cs typeface="Times New Roman" pitchFamily="18" charset="0"/>
              </a:rPr>
              <a:t>л 1</a:t>
            </a:r>
            <a:r>
              <a:rPr lang="mn-MN">
                <a:latin typeface="Arial" charset="0"/>
                <a:cs typeface="Times New Roman" pitchFamily="18" charset="0"/>
              </a:rPr>
              <a:t>6 тохиолдол, 1-5 хүртэлх насны хүүхдийн эндэгдэл 4 тохиолдол бүртгэгдсэн нь өнгөрсөн оны мөн үеэс нэмэгдсэн байна</a:t>
            </a:r>
            <a:r>
              <a:rPr lang="mn-MN" sz="1400">
                <a:latin typeface="Arial" charset="0"/>
                <a:cs typeface="Times New Roman" pitchFamily="18" charset="0"/>
              </a:rPr>
              <a:t>.</a:t>
            </a:r>
            <a:endParaRPr lang="en-US" sz="1000">
              <a:latin typeface="Times New Roman" pitchFamily="18" charset="0"/>
              <a:cs typeface="Times New Roman" pitchFamily="18" charset="0"/>
            </a:endParaRPr>
          </a:p>
        </p:txBody>
      </p:sp>
      <p:graphicFrame>
        <p:nvGraphicFramePr>
          <p:cNvPr id="3079" name="Chart 8"/>
          <p:cNvGraphicFramePr>
            <a:graphicFrameLocks/>
          </p:cNvGraphicFramePr>
          <p:nvPr/>
        </p:nvGraphicFramePr>
        <p:xfrm>
          <a:off x="1092200" y="1092200"/>
          <a:ext cx="3530600" cy="2997200"/>
        </p:xfrm>
        <a:graphic>
          <a:graphicData uri="http://schemas.openxmlformats.org/presentationml/2006/ole">
            <p:oleObj spid="_x0000_s2050" r:id="rId4" imgW="3529890" imgH="2999492" progId="Excel.Sheet.8">
              <p:embed/>
            </p:oleObj>
          </a:graphicData>
        </a:graphic>
      </p:graphicFrame>
      <p:graphicFrame>
        <p:nvGraphicFramePr>
          <p:cNvPr id="3080" name="Chart 10"/>
          <p:cNvGraphicFramePr>
            <a:graphicFrameLocks/>
          </p:cNvGraphicFramePr>
          <p:nvPr/>
        </p:nvGraphicFramePr>
        <p:xfrm>
          <a:off x="4745038" y="1092200"/>
          <a:ext cx="3544887" cy="2997200"/>
        </p:xfrm>
        <a:graphic>
          <a:graphicData uri="http://schemas.openxmlformats.org/presentationml/2006/ole">
            <p:oleObj spid="_x0000_s2051" r:id="rId5" imgW="3548180" imgH="2999492" progId="Excel.Sheet.8">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Users\user\Desktop\Untitled-1.jpg"/>
          <p:cNvPicPr>
            <a:picLocks noChangeAspect="1" noChangeArrowheads="1"/>
          </p:cNvPicPr>
          <p:nvPr/>
        </p:nvPicPr>
        <p:blipFill>
          <a:blip r:embed="rId3" cstate="print"/>
          <a:srcRect/>
          <a:stretch>
            <a:fillRect/>
          </a:stretch>
        </p:blipFill>
        <p:spPr bwMode="auto">
          <a:xfrm>
            <a:off x="0" y="0"/>
            <a:ext cx="9174278" cy="6858000"/>
          </a:xfrm>
          <a:prstGeom prst="rect">
            <a:avLst/>
          </a:prstGeom>
          <a:noFill/>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4110" name="Picture 2" descr="D:\SARIIN MEDEE\Hevleliin baga hural\2013.12\Information icon\3.jpg"/>
            <p:cNvPicPr>
              <a:picLocks noChangeAspect="1" noChangeArrowheads="1"/>
            </p:cNvPicPr>
            <p:nvPr/>
          </p:nvPicPr>
          <p:blipFill>
            <a:blip r:embed="rId4" cstate="print"/>
            <a:srcRect/>
            <a:stretch>
              <a:fillRect/>
            </a:stretch>
          </p:blipFill>
          <p:spPr bwMode="auto">
            <a:xfrm>
              <a:off x="4419600" y="4398963"/>
              <a:ext cx="533400" cy="366712"/>
            </a:xfrm>
            <a:prstGeom prst="rect">
              <a:avLst/>
            </a:prstGeom>
            <a:noFill/>
            <a:ln w="9525">
              <a:noFill/>
              <a:miter lim="800000"/>
              <a:headEnd/>
              <a:tailEnd/>
            </a:ln>
          </p:spPr>
        </p:pic>
      </p:grpSp>
      <p:sp>
        <p:nvSpPr>
          <p:cNvPr id="4106" name="Rectangle 4"/>
          <p:cNvSpPr txBox="1">
            <a:spLocks/>
          </p:cNvSpPr>
          <p:nvPr/>
        </p:nvSpPr>
        <p:spPr bwMode="auto">
          <a:xfrm>
            <a:off x="1066800" y="3733800"/>
            <a:ext cx="7696200" cy="2601913"/>
          </a:xfrm>
          <a:prstGeom prst="rect">
            <a:avLst/>
          </a:prstGeom>
          <a:noFill/>
          <a:ln w="9525">
            <a:noFill/>
            <a:miter lim="800000"/>
            <a:headEnd/>
            <a:tailEnd/>
          </a:ln>
        </p:spPr>
        <p:txBody>
          <a:bodyPr/>
          <a:lstStyle/>
          <a:p>
            <a:pPr indent="457200" algn="just"/>
            <a:r>
              <a:rPr lang="en-US" dirty="0">
                <a:latin typeface="Arial" charset="0"/>
                <a:cs typeface="Times New Roman" pitchFamily="18" charset="0"/>
              </a:rPr>
              <a:t>2016 </a:t>
            </a:r>
            <a:r>
              <a:rPr lang="mn-MN" dirty="0">
                <a:latin typeface="Arial" charset="0"/>
                <a:cs typeface="Times New Roman" pitchFamily="18" charset="0"/>
              </a:rPr>
              <a:t>онд</a:t>
            </a:r>
            <a:r>
              <a:rPr lang="en-US" dirty="0">
                <a:latin typeface="Arial" charset="0"/>
                <a:cs typeface="Times New Roman" pitchFamily="18" charset="0"/>
              </a:rPr>
              <a:t> </a:t>
            </a:r>
            <a:r>
              <a:rPr lang="mn-MN" dirty="0">
                <a:latin typeface="Arial" charset="0"/>
                <a:cs typeface="Times New Roman" pitchFamily="18" charset="0"/>
              </a:rPr>
              <a:t>эмнэлэгт</a:t>
            </a:r>
            <a:r>
              <a:rPr lang="en-US" dirty="0">
                <a:latin typeface="Arial" charset="0"/>
                <a:cs typeface="Times New Roman" pitchFamily="18" charset="0"/>
              </a:rPr>
              <a:t> </a:t>
            </a:r>
            <a:r>
              <a:rPr lang="en-US" dirty="0" err="1">
                <a:latin typeface="Arial" charset="0"/>
                <a:cs typeface="Times New Roman" pitchFamily="18" charset="0"/>
              </a:rPr>
              <a:t>шинээр</a:t>
            </a:r>
            <a:r>
              <a:rPr lang="en-US" dirty="0">
                <a:latin typeface="Arial" charset="0"/>
                <a:cs typeface="Times New Roman" pitchFamily="18" charset="0"/>
              </a:rPr>
              <a:t> </a:t>
            </a:r>
            <a:r>
              <a:rPr lang="mn-MN" dirty="0">
                <a:latin typeface="Arial" charset="0"/>
                <a:cs typeface="Times New Roman" pitchFamily="18" charset="0"/>
              </a:rPr>
              <a:t>11451 </a:t>
            </a:r>
            <a:r>
              <a:rPr lang="en-US" dirty="0" err="1">
                <a:latin typeface="Arial" charset="0"/>
                <a:cs typeface="Times New Roman" pitchFamily="18" charset="0"/>
              </a:rPr>
              <a:t>эмчлүүлэгч</a:t>
            </a:r>
            <a:r>
              <a:rPr lang="en-US" dirty="0">
                <a:latin typeface="Arial" charset="0"/>
                <a:cs typeface="Times New Roman" pitchFamily="18" charset="0"/>
              </a:rPr>
              <a:t> </a:t>
            </a:r>
            <a:r>
              <a:rPr lang="en-US" dirty="0" err="1">
                <a:latin typeface="Arial" charset="0"/>
                <a:cs typeface="Times New Roman" pitchFamily="18" charset="0"/>
              </a:rPr>
              <a:t>хэвтэж</a:t>
            </a:r>
            <a:r>
              <a:rPr lang="en-US" dirty="0">
                <a:latin typeface="Arial" charset="0"/>
                <a:cs typeface="Times New Roman" pitchFamily="18" charset="0"/>
              </a:rPr>
              <a:t> </a:t>
            </a:r>
            <a:r>
              <a:rPr lang="mn-MN" dirty="0">
                <a:latin typeface="Arial" charset="0"/>
                <a:cs typeface="Times New Roman" pitchFamily="18" charset="0"/>
              </a:rPr>
              <a:t>11363 </a:t>
            </a:r>
            <a:r>
              <a:rPr lang="en-US" dirty="0" err="1">
                <a:latin typeface="Arial" charset="0"/>
                <a:cs typeface="Times New Roman" pitchFamily="18" charset="0"/>
              </a:rPr>
              <a:t>эмчлүүлэгч</a:t>
            </a:r>
            <a:r>
              <a:rPr lang="en-US" dirty="0">
                <a:latin typeface="Arial" charset="0"/>
                <a:cs typeface="Times New Roman" pitchFamily="18" charset="0"/>
              </a:rPr>
              <a:t> </a:t>
            </a:r>
            <a:r>
              <a:rPr lang="en-US" dirty="0" err="1">
                <a:latin typeface="Arial" charset="0"/>
                <a:cs typeface="Times New Roman" pitchFamily="18" charset="0"/>
              </a:rPr>
              <a:t>эмнэлгээс</a:t>
            </a:r>
            <a:r>
              <a:rPr lang="en-US" dirty="0">
                <a:latin typeface="Arial" charset="0"/>
                <a:cs typeface="Times New Roman" pitchFamily="18" charset="0"/>
              </a:rPr>
              <a:t> </a:t>
            </a:r>
            <a:r>
              <a:rPr lang="en-US" dirty="0" err="1">
                <a:latin typeface="Arial" charset="0"/>
                <a:cs typeface="Times New Roman" pitchFamily="18" charset="0"/>
              </a:rPr>
              <a:t>гарсан</a:t>
            </a:r>
            <a:r>
              <a:rPr lang="en-US" dirty="0">
                <a:latin typeface="Arial" charset="0"/>
                <a:cs typeface="Times New Roman" pitchFamily="18" charset="0"/>
              </a:rPr>
              <a:t> </a:t>
            </a:r>
            <a:r>
              <a:rPr lang="en-US" dirty="0" err="1">
                <a:latin typeface="Arial" charset="0"/>
                <a:cs typeface="Times New Roman" pitchFamily="18" charset="0"/>
              </a:rPr>
              <a:t>бөгөөд</a:t>
            </a:r>
            <a:r>
              <a:rPr lang="en-US" dirty="0">
                <a:latin typeface="Arial" charset="0"/>
                <a:cs typeface="Times New Roman" pitchFamily="18" charset="0"/>
              </a:rPr>
              <a:t> </a:t>
            </a:r>
            <a:r>
              <a:rPr lang="en-US" dirty="0" err="1">
                <a:latin typeface="Arial" charset="0"/>
                <a:cs typeface="Times New Roman" pitchFamily="18" charset="0"/>
              </a:rPr>
              <a:t>нийт</a:t>
            </a:r>
            <a:r>
              <a:rPr lang="en-US" dirty="0">
                <a:latin typeface="Arial" charset="0"/>
                <a:cs typeface="Times New Roman" pitchFamily="18" charset="0"/>
              </a:rPr>
              <a:t> </a:t>
            </a:r>
            <a:r>
              <a:rPr lang="mn-MN" dirty="0">
                <a:latin typeface="Arial" charset="0"/>
                <a:cs typeface="Times New Roman" pitchFamily="18" charset="0"/>
              </a:rPr>
              <a:t>80294 </a:t>
            </a:r>
            <a:r>
              <a:rPr lang="en-US" dirty="0" err="1">
                <a:latin typeface="Arial" charset="0"/>
                <a:cs typeface="Times New Roman" pitchFamily="18" charset="0"/>
              </a:rPr>
              <a:t>ор</a:t>
            </a:r>
            <a:r>
              <a:rPr lang="en-US" dirty="0">
                <a:latin typeface="Arial" charset="0"/>
                <a:cs typeface="Times New Roman" pitchFamily="18" charset="0"/>
              </a:rPr>
              <a:t> </a:t>
            </a:r>
            <a:r>
              <a:rPr lang="en-US" dirty="0" err="1">
                <a:latin typeface="Arial" charset="0"/>
                <a:cs typeface="Times New Roman" pitchFamily="18" charset="0"/>
              </a:rPr>
              <a:t>хоног</a:t>
            </a:r>
            <a:r>
              <a:rPr lang="en-US" dirty="0">
                <a:latin typeface="Arial" charset="0"/>
                <a:cs typeface="Times New Roman" pitchFamily="18" charset="0"/>
              </a:rPr>
              <a:t> </a:t>
            </a:r>
            <a:r>
              <a:rPr lang="en-US" dirty="0" err="1">
                <a:latin typeface="Arial" charset="0"/>
                <a:cs typeface="Times New Roman" pitchFamily="18" charset="0"/>
              </a:rPr>
              <a:t>ашиглаж</a:t>
            </a:r>
            <a:r>
              <a:rPr lang="en-US" dirty="0">
                <a:latin typeface="Arial" charset="0"/>
                <a:cs typeface="Times New Roman" pitchFamily="18" charset="0"/>
              </a:rPr>
              <a:t>, </a:t>
            </a:r>
            <a:r>
              <a:rPr lang="en-US" dirty="0" err="1">
                <a:latin typeface="Arial" charset="0"/>
                <a:cs typeface="Times New Roman" pitchFamily="18" charset="0"/>
              </a:rPr>
              <a:t>дундаж</a:t>
            </a:r>
            <a:r>
              <a:rPr lang="en-US" dirty="0">
                <a:latin typeface="Arial" charset="0"/>
                <a:cs typeface="Times New Roman" pitchFamily="18" charset="0"/>
              </a:rPr>
              <a:t> </a:t>
            </a:r>
            <a:r>
              <a:rPr lang="en-US" dirty="0" err="1">
                <a:latin typeface="Arial" charset="0"/>
                <a:cs typeface="Times New Roman" pitchFamily="18" charset="0"/>
              </a:rPr>
              <a:t>ор</a:t>
            </a:r>
            <a:r>
              <a:rPr lang="en-US" dirty="0">
                <a:latin typeface="Arial" charset="0"/>
                <a:cs typeface="Times New Roman" pitchFamily="18" charset="0"/>
              </a:rPr>
              <a:t> </a:t>
            </a:r>
            <a:r>
              <a:rPr lang="en-US" dirty="0" err="1">
                <a:latin typeface="Arial" charset="0"/>
                <a:cs typeface="Times New Roman" pitchFamily="18" charset="0"/>
              </a:rPr>
              <a:t>хоног</a:t>
            </a:r>
            <a:r>
              <a:rPr lang="en-US" dirty="0">
                <a:latin typeface="Arial" charset="0"/>
                <a:cs typeface="Times New Roman" pitchFamily="18" charset="0"/>
              </a:rPr>
              <a:t> 7,</a:t>
            </a:r>
            <a:r>
              <a:rPr lang="mn-MN" dirty="0">
                <a:latin typeface="Arial" charset="0"/>
                <a:cs typeface="Times New Roman" pitchFamily="18" charset="0"/>
              </a:rPr>
              <a:t>1</a:t>
            </a:r>
            <a:r>
              <a:rPr lang="en-US" dirty="0">
                <a:latin typeface="Arial" charset="0"/>
                <a:cs typeface="Times New Roman" pitchFamily="18" charset="0"/>
              </a:rPr>
              <a:t> </a:t>
            </a:r>
            <a:r>
              <a:rPr lang="en-US" dirty="0" err="1">
                <a:latin typeface="Arial" charset="0"/>
                <a:cs typeface="Times New Roman" pitchFamily="18" charset="0"/>
              </a:rPr>
              <a:t>байна</a:t>
            </a:r>
            <a:r>
              <a:rPr lang="en-US" dirty="0">
                <a:latin typeface="Arial" charset="0"/>
                <a:cs typeface="Times New Roman" pitchFamily="18" charset="0"/>
              </a:rPr>
              <a:t>.</a:t>
            </a:r>
          </a:p>
          <a:p>
            <a:pPr indent="457200" algn="just"/>
            <a:r>
              <a:rPr lang="mn-MN" dirty="0">
                <a:latin typeface="Arial" charset="0"/>
                <a:cs typeface="Times New Roman" pitchFamily="18" charset="0"/>
              </a:rPr>
              <a:t>2016 оны </a:t>
            </a:r>
            <a:r>
              <a:rPr lang="en-US" dirty="0" err="1">
                <a:latin typeface="Arial" charset="0"/>
                <a:cs typeface="Times New Roman" pitchFamily="18" charset="0"/>
              </a:rPr>
              <a:t>байдлаар</a:t>
            </a:r>
            <a:r>
              <a:rPr lang="en-US" dirty="0">
                <a:latin typeface="Arial" charset="0"/>
                <a:cs typeface="Times New Roman" pitchFamily="18" charset="0"/>
              </a:rPr>
              <a:t> </a:t>
            </a:r>
            <a:r>
              <a:rPr lang="mn-MN" dirty="0">
                <a:latin typeface="Arial" charset="0"/>
                <a:cs typeface="Times New Roman" pitchFamily="18" charset="0"/>
              </a:rPr>
              <a:t>173239 </a:t>
            </a:r>
            <a:r>
              <a:rPr lang="en-US" dirty="0" err="1">
                <a:latin typeface="Arial" charset="0"/>
                <a:cs typeface="Times New Roman" pitchFamily="18" charset="0"/>
              </a:rPr>
              <a:t>амбулаторийн</a:t>
            </a:r>
            <a:r>
              <a:rPr lang="en-US" dirty="0">
                <a:latin typeface="Arial" charset="0"/>
                <a:cs typeface="Times New Roman" pitchFamily="18" charset="0"/>
              </a:rPr>
              <a:t> </a:t>
            </a:r>
            <a:r>
              <a:rPr lang="en-US" dirty="0" err="1">
                <a:latin typeface="Arial" charset="0"/>
                <a:cs typeface="Times New Roman" pitchFamily="18" charset="0"/>
              </a:rPr>
              <a:t>үзлэг</a:t>
            </a:r>
            <a:r>
              <a:rPr lang="en-US" dirty="0">
                <a:latin typeface="Arial" charset="0"/>
                <a:cs typeface="Times New Roman" pitchFamily="18" charset="0"/>
              </a:rPr>
              <a:t> </a:t>
            </a:r>
            <a:r>
              <a:rPr lang="en-US" dirty="0" err="1">
                <a:latin typeface="Arial" charset="0"/>
                <a:cs typeface="Times New Roman" pitchFamily="18" charset="0"/>
              </a:rPr>
              <a:t>бүртгэгдсэнээс</a:t>
            </a:r>
            <a:r>
              <a:rPr lang="en-US" dirty="0">
                <a:latin typeface="Arial" charset="0"/>
                <a:cs typeface="Times New Roman" pitchFamily="18" charset="0"/>
              </a:rPr>
              <a:t> </a:t>
            </a:r>
            <a:r>
              <a:rPr lang="en-US" dirty="0" err="1">
                <a:latin typeface="Arial" charset="0"/>
                <a:cs typeface="Times New Roman" pitchFamily="18" charset="0"/>
              </a:rPr>
              <a:t>урьдчилан</a:t>
            </a:r>
            <a:r>
              <a:rPr lang="en-US" dirty="0">
                <a:latin typeface="Arial" charset="0"/>
                <a:cs typeface="Times New Roman" pitchFamily="18" charset="0"/>
              </a:rPr>
              <a:t> </a:t>
            </a:r>
            <a:r>
              <a:rPr lang="en-US" dirty="0" err="1">
                <a:latin typeface="Arial" charset="0"/>
                <a:cs typeface="Times New Roman" pitchFamily="18" charset="0"/>
              </a:rPr>
              <a:t>сэргийлэх</a:t>
            </a:r>
            <a:r>
              <a:rPr lang="en-US" dirty="0">
                <a:latin typeface="Arial" charset="0"/>
                <a:cs typeface="Times New Roman" pitchFamily="18" charset="0"/>
              </a:rPr>
              <a:t> </a:t>
            </a:r>
            <a:r>
              <a:rPr lang="en-US" dirty="0" err="1">
                <a:latin typeface="Arial" charset="0"/>
                <a:cs typeface="Times New Roman" pitchFamily="18" charset="0"/>
              </a:rPr>
              <a:t>үзлэг</a:t>
            </a:r>
            <a:r>
              <a:rPr lang="en-US" dirty="0">
                <a:latin typeface="Arial" charset="0"/>
                <a:cs typeface="Times New Roman" pitchFamily="18" charset="0"/>
              </a:rPr>
              <a:t> </a:t>
            </a:r>
            <a:r>
              <a:rPr lang="mn-MN" dirty="0">
                <a:latin typeface="Arial" charset="0"/>
                <a:cs typeface="Times New Roman" pitchFamily="18" charset="0"/>
              </a:rPr>
              <a:t>36,5</a:t>
            </a:r>
            <a:r>
              <a:rPr lang="en-US" dirty="0">
                <a:latin typeface="Arial" charset="0"/>
                <a:cs typeface="Times New Roman" pitchFamily="18" charset="0"/>
              </a:rPr>
              <a:t>%, </a:t>
            </a:r>
            <a:r>
              <a:rPr lang="en-US" dirty="0" err="1" smtClean="0">
                <a:latin typeface="Arial" charset="0"/>
                <a:cs typeface="Times New Roman" pitchFamily="18" charset="0"/>
              </a:rPr>
              <a:t>амбулаторийн</a:t>
            </a:r>
            <a:r>
              <a:rPr lang="en-US" dirty="0" smtClean="0">
                <a:latin typeface="Arial" charset="0"/>
                <a:cs typeface="Times New Roman" pitchFamily="18" charset="0"/>
              </a:rPr>
              <a:t> </a:t>
            </a:r>
            <a:r>
              <a:rPr lang="en-US" dirty="0" err="1">
                <a:latin typeface="Arial" charset="0"/>
                <a:cs typeface="Times New Roman" pitchFamily="18" charset="0"/>
              </a:rPr>
              <a:t>үзлэг</a:t>
            </a:r>
            <a:r>
              <a:rPr lang="en-US" dirty="0">
                <a:latin typeface="Arial" charset="0"/>
                <a:cs typeface="Times New Roman" pitchFamily="18" charset="0"/>
              </a:rPr>
              <a:t> </a:t>
            </a:r>
            <a:r>
              <a:rPr lang="mn-MN" dirty="0">
                <a:latin typeface="Arial" charset="0"/>
                <a:cs typeface="Times New Roman" pitchFamily="18" charset="0"/>
              </a:rPr>
              <a:t>41,7</a:t>
            </a:r>
            <a:r>
              <a:rPr lang="en-US" dirty="0">
                <a:latin typeface="Arial" charset="0"/>
                <a:cs typeface="Times New Roman" pitchFamily="18" charset="0"/>
              </a:rPr>
              <a:t> %, </a:t>
            </a:r>
            <a:r>
              <a:rPr lang="en-US" dirty="0" err="1">
                <a:latin typeface="Arial" charset="0"/>
                <a:cs typeface="Times New Roman" pitchFamily="18" charset="0"/>
              </a:rPr>
              <a:t>идэвхитэй</a:t>
            </a:r>
            <a:r>
              <a:rPr lang="en-US" dirty="0">
                <a:latin typeface="Arial" charset="0"/>
                <a:cs typeface="Times New Roman" pitchFamily="18" charset="0"/>
              </a:rPr>
              <a:t> </a:t>
            </a:r>
            <a:r>
              <a:rPr lang="en-US" dirty="0" err="1">
                <a:latin typeface="Arial" charset="0"/>
                <a:cs typeface="Times New Roman" pitchFamily="18" charset="0"/>
              </a:rPr>
              <a:t>хяналт</a:t>
            </a:r>
            <a:r>
              <a:rPr lang="en-US" dirty="0">
                <a:latin typeface="Arial" charset="0"/>
                <a:cs typeface="Times New Roman" pitchFamily="18" charset="0"/>
              </a:rPr>
              <a:t> </a:t>
            </a:r>
            <a:r>
              <a:rPr lang="mn-MN" dirty="0">
                <a:latin typeface="Arial" charset="0"/>
                <a:cs typeface="Times New Roman" pitchFamily="18" charset="0"/>
              </a:rPr>
              <a:t>14,9</a:t>
            </a:r>
            <a:r>
              <a:rPr lang="en-US" dirty="0">
                <a:latin typeface="Arial" charset="0"/>
                <a:cs typeface="Times New Roman" pitchFamily="18" charset="0"/>
              </a:rPr>
              <a:t> %, </a:t>
            </a:r>
            <a:r>
              <a:rPr lang="en-US" dirty="0" err="1">
                <a:latin typeface="Arial" charset="0"/>
                <a:cs typeface="Times New Roman" pitchFamily="18" charset="0"/>
              </a:rPr>
              <a:t>гэрийн</a:t>
            </a:r>
            <a:r>
              <a:rPr lang="en-US" dirty="0">
                <a:latin typeface="Arial" charset="0"/>
                <a:cs typeface="Times New Roman" pitchFamily="18" charset="0"/>
              </a:rPr>
              <a:t> </a:t>
            </a:r>
            <a:r>
              <a:rPr lang="en-US" dirty="0" err="1">
                <a:latin typeface="Arial" charset="0"/>
                <a:cs typeface="Times New Roman" pitchFamily="18" charset="0"/>
              </a:rPr>
              <a:t>үзлэг</a:t>
            </a:r>
            <a:r>
              <a:rPr lang="en-US" dirty="0">
                <a:latin typeface="Arial" charset="0"/>
                <a:cs typeface="Times New Roman" pitchFamily="18" charset="0"/>
              </a:rPr>
              <a:t> </a:t>
            </a:r>
            <a:r>
              <a:rPr lang="mn-MN" dirty="0">
                <a:latin typeface="Arial" charset="0"/>
                <a:cs typeface="Times New Roman" pitchFamily="18" charset="0"/>
              </a:rPr>
              <a:t>6,9</a:t>
            </a:r>
            <a:r>
              <a:rPr lang="en-US" dirty="0">
                <a:latin typeface="Arial" charset="0"/>
                <a:cs typeface="Times New Roman" pitchFamily="18" charset="0"/>
              </a:rPr>
              <a:t> %- </a:t>
            </a:r>
            <a:r>
              <a:rPr lang="en-US" dirty="0" err="1">
                <a:latin typeface="Arial" charset="0"/>
                <a:cs typeface="Times New Roman" pitchFamily="18" charset="0"/>
              </a:rPr>
              <a:t>ийг</a:t>
            </a:r>
            <a:r>
              <a:rPr lang="en-US" dirty="0">
                <a:latin typeface="Arial" charset="0"/>
                <a:cs typeface="Times New Roman" pitchFamily="18" charset="0"/>
              </a:rPr>
              <a:t> </a:t>
            </a:r>
            <a:r>
              <a:rPr lang="en-US" dirty="0" err="1">
                <a:latin typeface="Arial" charset="0"/>
                <a:cs typeface="Times New Roman" pitchFamily="18" charset="0"/>
              </a:rPr>
              <a:t>эзэлж</a:t>
            </a:r>
            <a:r>
              <a:rPr lang="en-US" dirty="0">
                <a:latin typeface="Arial" charset="0"/>
                <a:cs typeface="Times New Roman" pitchFamily="18" charset="0"/>
              </a:rPr>
              <a:t> </a:t>
            </a:r>
            <a:r>
              <a:rPr lang="en-US" dirty="0" err="1">
                <a:latin typeface="Arial" charset="0"/>
                <a:cs typeface="Times New Roman" pitchFamily="18" charset="0"/>
              </a:rPr>
              <a:t>байна</a:t>
            </a:r>
            <a:r>
              <a:rPr lang="en-US" dirty="0">
                <a:latin typeface="Arial" charset="0"/>
                <a:cs typeface="Times New Roman" pitchFamily="18" charset="0"/>
              </a:rPr>
              <a:t>. </a:t>
            </a:r>
            <a:endParaRPr lang="mn-MN" dirty="0">
              <a:latin typeface="Arial" charset="0"/>
              <a:cs typeface="Times New Roman" pitchFamily="18" charset="0"/>
            </a:endParaRPr>
          </a:p>
          <a:p>
            <a:pPr indent="457200" algn="just"/>
            <a:r>
              <a:rPr lang="mn-MN" dirty="0">
                <a:latin typeface="Arial" charset="0"/>
                <a:cs typeface="Times New Roman" pitchFamily="18" charset="0"/>
              </a:rPr>
              <a:t>Нийт үзлэгт хамрагдсан хүмүүсийн 37,9 хувь нь эрэгтэй, 62,1 хувь нь эмэгтэй хүн байна.</a:t>
            </a:r>
            <a:endParaRPr lang="en-US" dirty="0">
              <a:latin typeface="Arial" charset="0"/>
              <a:cs typeface="Times New Roman" pitchFamily="18" charset="0"/>
            </a:endParaRPr>
          </a:p>
        </p:txBody>
      </p:sp>
      <p:graphicFrame>
        <p:nvGraphicFramePr>
          <p:cNvPr id="4108" name="Chart 15"/>
          <p:cNvGraphicFramePr>
            <a:graphicFrameLocks/>
          </p:cNvGraphicFramePr>
          <p:nvPr/>
        </p:nvGraphicFramePr>
        <p:xfrm>
          <a:off x="2029012" y="1302871"/>
          <a:ext cx="6578600" cy="2463800"/>
        </p:xfrm>
        <a:graphic>
          <a:graphicData uri="http://schemas.openxmlformats.org/presentationml/2006/ole">
            <p:oleObj spid="_x0000_s3075" r:id="rId5" imgW="6578154" imgH="2462997" progId="Excel.Sheet.8">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user\Desktop\Untitled-1.jpg"/>
          <p:cNvPicPr>
            <a:picLocks noChangeAspect="1" noChangeArrowheads="1"/>
          </p:cNvPicPr>
          <p:nvPr/>
        </p:nvPicPr>
        <p:blipFill>
          <a:blip r:embed="rId3" cstate="print"/>
          <a:srcRect/>
          <a:stretch>
            <a:fillRect/>
          </a:stretch>
        </p:blipFill>
        <p:spPr bwMode="auto">
          <a:xfrm>
            <a:off x="0" y="0"/>
            <a:ext cx="9174278" cy="6858000"/>
          </a:xfrm>
          <a:prstGeom prst="rect">
            <a:avLst/>
          </a:prstGeom>
          <a:noFill/>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5136" name="Picture 2" descr="D:\SARIIN MEDEE\Hevleliin baga hural\2013.12\Information icon\3.jpg"/>
            <p:cNvPicPr>
              <a:picLocks noChangeAspect="1" noChangeArrowheads="1"/>
            </p:cNvPicPr>
            <p:nvPr/>
          </p:nvPicPr>
          <p:blipFill>
            <a:blip r:embed="rId4" cstate="print"/>
            <a:srcRect/>
            <a:stretch>
              <a:fillRect/>
            </a:stretch>
          </p:blipFill>
          <p:spPr bwMode="auto">
            <a:xfrm>
              <a:off x="4419600" y="4398963"/>
              <a:ext cx="533400" cy="366712"/>
            </a:xfrm>
            <a:prstGeom prst="rect">
              <a:avLst/>
            </a:prstGeom>
            <a:noFill/>
            <a:ln w="9525">
              <a:noFill/>
              <a:miter lim="800000"/>
              <a:headEnd/>
              <a:tailEnd/>
            </a:ln>
          </p:spPr>
        </p:pic>
      </p:grpSp>
      <p:sp>
        <p:nvSpPr>
          <p:cNvPr id="17" name="Rectangle 4"/>
          <p:cNvSpPr txBox="1">
            <a:spLocks/>
          </p:cNvSpPr>
          <p:nvPr/>
        </p:nvSpPr>
        <p:spPr bwMode="auto">
          <a:xfrm>
            <a:off x="1057275" y="4422775"/>
            <a:ext cx="7839075" cy="205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indent="457200" algn="just"/>
            <a:r>
              <a:rPr lang="en-US" sz="1600">
                <a:latin typeface="Arial" charset="0"/>
                <a:cs typeface="Times New Roman" pitchFamily="18" charset="0"/>
              </a:rPr>
              <a:t>Аймгийн хэмжээнд </a:t>
            </a:r>
            <a:r>
              <a:rPr lang="mn-MN" sz="1600">
                <a:latin typeface="Arial" charset="0"/>
                <a:cs typeface="Times New Roman" pitchFamily="18" charset="0"/>
              </a:rPr>
              <a:t>2016 оны </a:t>
            </a:r>
            <a:r>
              <a:rPr lang="en-US" sz="1600">
                <a:latin typeface="Arial" charset="0"/>
                <a:cs typeface="Times New Roman" pitchFamily="18" charset="0"/>
              </a:rPr>
              <a:t>байдлаар халдварт өвчний  </a:t>
            </a:r>
            <a:r>
              <a:rPr lang="mn-MN" sz="1600">
                <a:latin typeface="Arial" charset="0"/>
                <a:cs typeface="Times New Roman" pitchFamily="18" charset="0"/>
              </a:rPr>
              <a:t>643 </a:t>
            </a:r>
            <a:r>
              <a:rPr lang="en-US" sz="1600">
                <a:latin typeface="Arial" charset="0"/>
                <a:cs typeface="Times New Roman" pitchFamily="18" charset="0"/>
              </a:rPr>
              <a:t>тохиолдол бүртгэгдээд байгаа нь урьд оны мөн үеэс </a:t>
            </a:r>
            <a:r>
              <a:rPr lang="mn-MN" sz="1600">
                <a:latin typeface="Arial" charset="0"/>
                <a:cs typeface="Times New Roman" pitchFamily="18" charset="0"/>
              </a:rPr>
              <a:t>131 </a:t>
            </a:r>
            <a:r>
              <a:rPr lang="en-US" sz="1600">
                <a:latin typeface="Arial" charset="0"/>
                <a:cs typeface="Times New Roman" pitchFamily="18" charset="0"/>
              </a:rPr>
              <a:t>тохиолдлоор </a:t>
            </a:r>
            <a:r>
              <a:rPr lang="mn-MN" sz="1600">
                <a:latin typeface="Arial" charset="0"/>
                <a:cs typeface="Times New Roman" pitchFamily="18" charset="0"/>
              </a:rPr>
              <a:t>нэмэгдэж,</a:t>
            </a:r>
            <a:r>
              <a:rPr lang="en-US" sz="1600">
                <a:latin typeface="Arial" charset="0"/>
                <a:cs typeface="Times New Roman" pitchFamily="18" charset="0"/>
              </a:rPr>
              <a:t>, 10000 хүн амд ногдох халдварт өвчнөөр өвчлөгчдийн тоо </a:t>
            </a:r>
            <a:r>
              <a:rPr lang="mn-MN" sz="1600">
                <a:latin typeface="Arial" charset="0"/>
                <a:cs typeface="Times New Roman" pitchFamily="18" charset="0"/>
              </a:rPr>
              <a:t>145 </a:t>
            </a:r>
            <a:r>
              <a:rPr lang="en-US" sz="1600">
                <a:latin typeface="Arial" charset="0"/>
                <a:cs typeface="Times New Roman" pitchFamily="18" charset="0"/>
              </a:rPr>
              <a:t>болж өмнөх оны мөн үеэс </a:t>
            </a:r>
            <a:r>
              <a:rPr lang="mn-MN" sz="1600">
                <a:latin typeface="Arial" charset="0"/>
                <a:cs typeface="Times New Roman" pitchFamily="18" charset="0"/>
              </a:rPr>
              <a:t>өссө</a:t>
            </a:r>
            <a:r>
              <a:rPr lang="en-US" sz="1600">
                <a:latin typeface="Arial" charset="0"/>
                <a:cs typeface="Times New Roman" pitchFamily="18" charset="0"/>
              </a:rPr>
              <a:t>н байна. </a:t>
            </a:r>
            <a:endParaRPr lang="en-US" sz="1100">
              <a:latin typeface="Times New Roman" pitchFamily="18" charset="0"/>
              <a:cs typeface="Times New Roman" pitchFamily="18" charset="0"/>
            </a:endParaRPr>
          </a:p>
          <a:p>
            <a:pPr indent="457200" algn="just"/>
            <a:r>
              <a:rPr lang="mn-MN" sz="1600">
                <a:latin typeface="Arial" charset="0"/>
                <a:cs typeface="Times New Roman" pitchFamily="18" charset="0"/>
              </a:rPr>
              <a:t>	</a:t>
            </a:r>
            <a:r>
              <a:rPr lang="en-US" sz="1600">
                <a:latin typeface="Arial" charset="0"/>
                <a:cs typeface="Times New Roman" pitchFamily="18" charset="0"/>
              </a:rPr>
              <a:t>Халдварт өвчнийг бүтцээр нь авч үзвэл </a:t>
            </a:r>
            <a:r>
              <a:rPr lang="mn-MN" sz="1600">
                <a:latin typeface="Arial" charset="0"/>
                <a:cs typeface="Times New Roman" pitchFamily="18" charset="0"/>
              </a:rPr>
              <a:t>бэ</a:t>
            </a:r>
            <a:r>
              <a:rPr lang="en-US" sz="1600">
                <a:latin typeface="Arial" charset="0"/>
                <a:cs typeface="Times New Roman" pitchFamily="18" charset="0"/>
              </a:rPr>
              <a:t>лгийн замын халдвар </a:t>
            </a:r>
            <a:r>
              <a:rPr lang="mn-MN" sz="1600">
                <a:latin typeface="Arial" charset="0"/>
                <a:cs typeface="Times New Roman" pitchFamily="18" charset="0"/>
              </a:rPr>
              <a:t>18,8</a:t>
            </a:r>
            <a:r>
              <a:rPr lang="en-US" sz="1600">
                <a:latin typeface="Arial" charset="0"/>
                <a:cs typeface="Times New Roman" pitchFamily="18" charset="0"/>
              </a:rPr>
              <a:t> хувь, </a:t>
            </a:r>
            <a:r>
              <a:rPr lang="mn-MN" sz="1600">
                <a:latin typeface="Arial" charset="0"/>
                <a:cs typeface="Times New Roman" pitchFamily="18" charset="0"/>
              </a:rPr>
              <a:t>вируст гепатит 0,8 хувь, сүрьеэ 4,7 хувь, а</a:t>
            </a:r>
            <a:r>
              <a:rPr lang="en-US" sz="1600">
                <a:latin typeface="Arial" charset="0"/>
                <a:cs typeface="Times New Roman" pitchFamily="18" charset="0"/>
              </a:rPr>
              <a:t>мьсгалын замын халдвар </a:t>
            </a:r>
            <a:r>
              <a:rPr lang="mn-MN" sz="1600">
                <a:latin typeface="Arial" charset="0"/>
                <a:cs typeface="Times New Roman" pitchFamily="18" charset="0"/>
              </a:rPr>
              <a:t>64,9</a:t>
            </a:r>
            <a:r>
              <a:rPr lang="en-US" sz="1600">
                <a:latin typeface="Arial" charset="0"/>
                <a:cs typeface="Times New Roman" pitchFamily="18" charset="0"/>
              </a:rPr>
              <a:t> хувь, </a:t>
            </a:r>
            <a:r>
              <a:rPr lang="mn-MN" sz="1600">
                <a:latin typeface="Arial" charset="0"/>
                <a:cs typeface="Times New Roman" pitchFamily="18" charset="0"/>
              </a:rPr>
              <a:t>гар хөл, амны өвчлөл 9,5 хувь, б</a:t>
            </a:r>
            <a:r>
              <a:rPr lang="en-US" sz="1600">
                <a:latin typeface="Arial" charset="0"/>
                <a:cs typeface="Times New Roman" pitchFamily="18" charset="0"/>
              </a:rPr>
              <a:t>усад өвчлөл </a:t>
            </a:r>
            <a:r>
              <a:rPr lang="mn-MN" sz="1600">
                <a:latin typeface="Arial" charset="0"/>
                <a:cs typeface="Times New Roman" pitchFamily="18" charset="0"/>
              </a:rPr>
              <a:t>1,2 </a:t>
            </a:r>
            <a:r>
              <a:rPr lang="en-US" sz="1600">
                <a:latin typeface="Arial" charset="0"/>
                <a:cs typeface="Times New Roman" pitchFamily="18" charset="0"/>
              </a:rPr>
              <a:t> хувийг тус тус эзэлж байна. </a:t>
            </a:r>
            <a:endParaRPr lang="en-US" sz="1100">
              <a:latin typeface="Times New Roman" pitchFamily="18" charset="0"/>
              <a:cs typeface="Times New Roman" pitchFamily="18" charset="0"/>
            </a:endParaRPr>
          </a:p>
          <a:p>
            <a:pPr indent="457200" algn="just">
              <a:lnSpc>
                <a:spcPct val="150000"/>
              </a:lnSpc>
            </a:pPr>
            <a:endParaRPr lang="en-US" sz="1300">
              <a:latin typeface="Arial" charset="0"/>
            </a:endParaRPr>
          </a:p>
          <a:p>
            <a:pPr indent="457200" algn="just" eaLnBrk="1" hangingPunct="1">
              <a:lnSpc>
                <a:spcPct val="90000"/>
              </a:lnSpc>
              <a:buFont typeface="Arial" charset="0"/>
              <a:buChar char="•"/>
            </a:pPr>
            <a:endParaRPr lang="en-US" altLang="en-US" sz="1300">
              <a:latin typeface="Arial" charset="0"/>
            </a:endParaRPr>
          </a:p>
          <a:p>
            <a:pPr indent="457200" algn="just" eaLnBrk="1" hangingPunct="1">
              <a:lnSpc>
                <a:spcPct val="90000"/>
              </a:lnSpc>
              <a:spcBef>
                <a:spcPts val="750"/>
              </a:spcBef>
              <a:buFont typeface="Arial" charset="0"/>
              <a:buNone/>
            </a:pPr>
            <a:r>
              <a:rPr lang="en-US" altLang="en-US" sz="1300">
                <a:latin typeface="Arial" charset="0"/>
              </a:rPr>
              <a:t>. </a:t>
            </a:r>
          </a:p>
          <a:p>
            <a:pPr indent="457200" algn="just" eaLnBrk="1" hangingPunct="1">
              <a:lnSpc>
                <a:spcPct val="90000"/>
              </a:lnSpc>
              <a:spcBef>
                <a:spcPts val="750"/>
              </a:spcBef>
              <a:buFont typeface="Wingdings" pitchFamily="2" charset="2"/>
              <a:buNone/>
            </a:pPr>
            <a:endParaRPr lang="en-US" altLang="en-US" sz="1200">
              <a:solidFill>
                <a:srgbClr val="FF0000"/>
              </a:solidFill>
              <a:latin typeface="Arial" charset="0"/>
            </a:endParaRPr>
          </a:p>
        </p:txBody>
      </p:sp>
      <p:sp>
        <p:nvSpPr>
          <p:cNvPr id="5132"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5133" name="Chart 17"/>
          <p:cNvGraphicFramePr>
            <a:graphicFrameLocks/>
          </p:cNvGraphicFramePr>
          <p:nvPr/>
        </p:nvGraphicFramePr>
        <p:xfrm>
          <a:off x="1244600" y="1016000"/>
          <a:ext cx="6702425" cy="1377950"/>
        </p:xfrm>
        <a:graphic>
          <a:graphicData uri="http://schemas.openxmlformats.org/presentationml/2006/ole">
            <p:oleObj spid="_x0000_s4099" r:id="rId5" imgW="6706181" imgH="1377815" progId="Excel.Sheet.8">
              <p:embed/>
            </p:oleObj>
          </a:graphicData>
        </a:graphic>
      </p:graphicFrame>
      <p:graphicFrame>
        <p:nvGraphicFramePr>
          <p:cNvPr id="5134" name="Chart 19"/>
          <p:cNvGraphicFramePr>
            <a:graphicFrameLocks/>
          </p:cNvGraphicFramePr>
          <p:nvPr/>
        </p:nvGraphicFramePr>
        <p:xfrm>
          <a:off x="1144588" y="2673350"/>
          <a:ext cx="6854825" cy="1511300"/>
        </p:xfrm>
        <a:graphic>
          <a:graphicData uri="http://schemas.openxmlformats.org/presentationml/2006/ole">
            <p:oleObj spid="_x0000_s4100" r:id="rId6" imgW="6852498" imgH="1505843"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animEffect transition="in" filter="wipe(down)">
                                      <p:cBhvr>
                                        <p:cTn id="7"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user\Desktop\Untitled-1.jpg"/>
          <p:cNvPicPr>
            <a:picLocks noChangeAspect="1" noChangeArrowheads="1"/>
          </p:cNvPicPr>
          <p:nvPr/>
        </p:nvPicPr>
        <p:blipFill>
          <a:blip r:embed="rId3" cstate="print"/>
          <a:srcRect/>
          <a:stretch>
            <a:fillRect/>
          </a:stretch>
        </p:blipFill>
        <p:spPr bwMode="auto">
          <a:xfrm>
            <a:off x="0" y="0"/>
            <a:ext cx="9174278" cy="6858000"/>
          </a:xfrm>
          <a:prstGeom prst="rect">
            <a:avLst/>
          </a:prstGeom>
          <a:noFill/>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2"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6161" name="Picture 2" descr="D:\SARIIN MEDEE\Hevleliin baga hural\2013.12\Information icon\3.jpg"/>
            <p:cNvPicPr>
              <a:picLocks noChangeAspect="1" noChangeArrowheads="1"/>
            </p:cNvPicPr>
            <p:nvPr/>
          </p:nvPicPr>
          <p:blipFill>
            <a:blip r:embed="rId4" cstate="print"/>
            <a:srcRect/>
            <a:stretch>
              <a:fillRect/>
            </a:stretch>
          </p:blipFill>
          <p:spPr bwMode="auto">
            <a:xfrm>
              <a:off x="4419600" y="4398963"/>
              <a:ext cx="533400" cy="366712"/>
            </a:xfrm>
            <a:prstGeom prst="rect">
              <a:avLst/>
            </a:prstGeom>
            <a:noFill/>
            <a:ln w="9525">
              <a:noFill/>
              <a:miter lim="800000"/>
              <a:headEnd/>
              <a:tailEnd/>
            </a:ln>
          </p:spPr>
        </p:pic>
      </p:grpSp>
      <p:sp>
        <p:nvSpPr>
          <p:cNvPr id="17" name="Rectangle 4"/>
          <p:cNvSpPr txBox="1">
            <a:spLocks/>
          </p:cNvSpPr>
          <p:nvPr/>
        </p:nvSpPr>
        <p:spPr bwMode="auto">
          <a:xfrm>
            <a:off x="1143000" y="5316538"/>
            <a:ext cx="7539038" cy="1254125"/>
          </a:xfrm>
          <a:prstGeom prst="rect">
            <a:avLst/>
          </a:prstGeom>
          <a:noFill/>
          <a:ln w="9525">
            <a:noFill/>
            <a:miter lim="800000"/>
            <a:headEnd/>
            <a:tailEnd/>
          </a:ln>
        </p:spPr>
        <p:txBody>
          <a:bodyPr/>
          <a:lstStyle/>
          <a:p>
            <a:pPr indent="-285750" algn="just"/>
            <a:r>
              <a:rPr lang="mn-MN" dirty="0">
                <a:latin typeface="Arial" charset="0"/>
                <a:cs typeface="Times New Roman" pitchFamily="18" charset="0"/>
              </a:rPr>
              <a:t>Аймгийн нийгмийн даатгалын сангийн орлого</a:t>
            </a:r>
            <a:r>
              <a:rPr lang="ms-MY" dirty="0">
                <a:latin typeface="Arial" charset="0"/>
                <a:cs typeface="Times New Roman" pitchFamily="18" charset="0"/>
              </a:rPr>
              <a:t> 201</a:t>
            </a:r>
            <a:r>
              <a:rPr lang="en-US" dirty="0">
                <a:latin typeface="Arial" charset="0"/>
                <a:cs typeface="Times New Roman" pitchFamily="18" charset="0"/>
              </a:rPr>
              <a:t>6 </a:t>
            </a:r>
            <a:r>
              <a:rPr lang="mn-MN" dirty="0">
                <a:latin typeface="Arial" charset="0"/>
                <a:cs typeface="Times New Roman" pitchFamily="18" charset="0"/>
              </a:rPr>
              <a:t>оны эцсийн байдлаар 26213,8 сая төгрөг, зарлага 26289,2 сая төгрөг болж</a:t>
            </a:r>
            <a:r>
              <a:rPr lang="ms-MY" dirty="0">
                <a:latin typeface="Arial" charset="0"/>
                <a:cs typeface="Times New Roman" pitchFamily="18" charset="0"/>
              </a:rPr>
              <a:t>, </a:t>
            </a:r>
            <a:r>
              <a:rPr lang="mn-MN" dirty="0">
                <a:latin typeface="Arial" charset="0"/>
                <a:cs typeface="Times New Roman" pitchFamily="18" charset="0"/>
              </a:rPr>
              <a:t>өмнөх оны мөн үеийнхээс орлого 1791,0 сая төгрөг буюу 7,3 хувь, зарлага 1582,2 сая төгрөг буюу 6,4  хувиар өслөө. </a:t>
            </a:r>
            <a:endParaRPr lang="en-US" dirty="0">
              <a:latin typeface="Times New Roman" pitchFamily="18" charset="0"/>
              <a:cs typeface="Times New Roman" pitchFamily="18" charset="0"/>
            </a:endParaRPr>
          </a:p>
        </p:txBody>
      </p:sp>
      <p:sp>
        <p:nvSpPr>
          <p:cNvPr id="6156"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solidFill>
                <a:srgbClr val="000000"/>
              </a:solidFill>
            </a:endParaRPr>
          </a:p>
        </p:txBody>
      </p:sp>
      <p:sp>
        <p:nvSpPr>
          <p:cNvPr id="6157"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solidFill>
                <a:srgbClr val="000000"/>
              </a:solidFill>
            </a:endParaRPr>
          </a:p>
        </p:txBody>
      </p:sp>
      <p:graphicFrame>
        <p:nvGraphicFramePr>
          <p:cNvPr id="6158" name="Chart 17"/>
          <p:cNvGraphicFramePr>
            <a:graphicFrameLocks/>
          </p:cNvGraphicFramePr>
          <p:nvPr/>
        </p:nvGraphicFramePr>
        <p:xfrm>
          <a:off x="1123578" y="919068"/>
          <a:ext cx="3759200" cy="4340225"/>
        </p:xfrm>
        <a:graphic>
          <a:graphicData uri="http://schemas.openxmlformats.org/presentationml/2006/ole">
            <p:oleObj spid="_x0000_s5123" r:id="rId5" imgW="3755461" imgH="4340728" progId="Excel.Sheet.8">
              <p:embed/>
            </p:oleObj>
          </a:graphicData>
        </a:graphic>
      </p:graphicFrame>
      <p:graphicFrame>
        <p:nvGraphicFramePr>
          <p:cNvPr id="6159" name="Chart 19"/>
          <p:cNvGraphicFramePr>
            <a:graphicFrameLocks/>
          </p:cNvGraphicFramePr>
          <p:nvPr/>
        </p:nvGraphicFramePr>
        <p:xfrm>
          <a:off x="5130800" y="925513"/>
          <a:ext cx="3821113" cy="4230687"/>
        </p:xfrm>
        <a:graphic>
          <a:graphicData uri="http://schemas.openxmlformats.org/presentationml/2006/ole">
            <p:oleObj spid="_x0000_s5124" r:id="rId6" imgW="3816427" imgH="4230991"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user\Desktop\Untitled-1.jpg"/>
          <p:cNvPicPr>
            <a:picLocks noChangeAspect="1" noChangeArrowheads="1"/>
          </p:cNvPicPr>
          <p:nvPr/>
        </p:nvPicPr>
        <p:blipFill>
          <a:blip r:embed="rId3" cstate="print"/>
          <a:srcRect/>
          <a:stretch>
            <a:fillRect/>
          </a:stretch>
        </p:blipFill>
        <p:spPr bwMode="auto">
          <a:xfrm>
            <a:off x="0" y="0"/>
            <a:ext cx="9174278" cy="6858000"/>
          </a:xfrm>
          <a:prstGeom prst="rect">
            <a:avLst/>
          </a:prstGeom>
          <a:noFill/>
        </p:spPr>
      </p:pic>
      <p:sp>
        <p:nvSpPr>
          <p:cNvPr id="8198" name="Rectangle 7"/>
          <p:cNvSpPr>
            <a:spLocks noChangeArrowheads="1"/>
          </p:cNvSpPr>
          <p:nvPr/>
        </p:nvSpPr>
        <p:spPr bwMode="auto">
          <a:xfrm>
            <a:off x="1013012" y="4038600"/>
            <a:ext cx="7826187" cy="258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en-US" dirty="0">
                <a:latin typeface="Arial Mon" pitchFamily="34" charset="0"/>
                <a:cs typeface="Times New Roman" pitchFamily="18" charset="0"/>
              </a:rPr>
              <a:t> </a:t>
            </a:r>
            <a:r>
              <a:rPr lang="en-US" dirty="0" err="1">
                <a:latin typeface="Arial Mon" pitchFamily="34" charset="0"/>
                <a:cs typeface="Times New Roman" pitchFamily="18" charset="0"/>
              </a:rPr>
              <a:t>Íèéãìèéí</a:t>
            </a:r>
            <a:r>
              <a:rPr lang="en-US" dirty="0">
                <a:latin typeface="Arial Mon" pitchFamily="34" charset="0"/>
                <a:cs typeface="Times New Roman" pitchFamily="18" charset="0"/>
              </a:rPr>
              <a:t> </a:t>
            </a:r>
            <a:r>
              <a:rPr lang="en-US" dirty="0" err="1">
                <a:latin typeface="Arial Mon" pitchFamily="34" charset="0"/>
                <a:cs typeface="Times New Roman" pitchFamily="18" charset="0"/>
              </a:rPr>
              <a:t>äààòãàëûí</a:t>
            </a:r>
            <a:r>
              <a:rPr lang="en-US" dirty="0">
                <a:latin typeface="Arial Mon" pitchFamily="34" charset="0"/>
                <a:cs typeface="Times New Roman" pitchFamily="18" charset="0"/>
              </a:rPr>
              <a:t> </a:t>
            </a:r>
            <a:r>
              <a:rPr lang="en-US" dirty="0" err="1">
                <a:latin typeface="Arial Mon" pitchFamily="34" charset="0"/>
                <a:cs typeface="Times New Roman" pitchFamily="18" charset="0"/>
              </a:rPr>
              <a:t>ñàíãààñ</a:t>
            </a:r>
            <a:r>
              <a:rPr lang="en-US" dirty="0">
                <a:latin typeface="Arial Mon" pitchFamily="34" charset="0"/>
                <a:cs typeface="Times New Roman" pitchFamily="18" charset="0"/>
              </a:rPr>
              <a:t> </a:t>
            </a:r>
            <a:r>
              <a:rPr lang="en-US" dirty="0" err="1">
                <a:latin typeface="Arial Mon" pitchFamily="34" charset="0"/>
                <a:cs typeface="Times New Roman" pitchFamily="18" charset="0"/>
              </a:rPr>
              <a:t>îëãîñîí</a:t>
            </a:r>
            <a:r>
              <a:rPr lang="en-US" dirty="0">
                <a:latin typeface="Arial Mon" pitchFamily="34" charset="0"/>
                <a:cs typeface="Times New Roman" pitchFamily="18" charset="0"/>
              </a:rPr>
              <a:t> </a:t>
            </a:r>
            <a:r>
              <a:rPr lang="en-US" dirty="0" err="1">
                <a:latin typeface="Arial Mon" pitchFamily="34" charset="0"/>
                <a:cs typeface="Times New Roman" pitchFamily="18" charset="0"/>
              </a:rPr>
              <a:t>òýòãýâðèéí</a:t>
            </a:r>
            <a:r>
              <a:rPr lang="en-US" dirty="0">
                <a:latin typeface="Arial Mon" pitchFamily="34" charset="0"/>
                <a:cs typeface="Times New Roman" pitchFamily="18" charset="0"/>
              </a:rPr>
              <a:t> </a:t>
            </a:r>
            <a:r>
              <a:rPr lang="en-US" dirty="0" err="1">
                <a:latin typeface="Arial Mon" pitchFamily="34" charset="0"/>
                <a:cs typeface="Times New Roman" pitchFamily="18" charset="0"/>
              </a:rPr>
              <a:t>õýìæýý</a:t>
            </a:r>
            <a:r>
              <a:rPr lang="en-US" dirty="0">
                <a:latin typeface="Arial Mon" pitchFamily="34" charset="0"/>
                <a:cs typeface="Times New Roman" pitchFamily="18" charset="0"/>
              </a:rPr>
              <a:t> </a:t>
            </a:r>
            <a:r>
              <a:rPr lang="mn-MN" dirty="0">
                <a:latin typeface="Arial Mon" pitchFamily="34" charset="0"/>
                <a:cs typeface="Times New Roman" pitchFamily="18" charset="0"/>
              </a:rPr>
              <a:t>2016 оны жилийн эцсийн байдлаар</a:t>
            </a:r>
            <a:r>
              <a:rPr lang="en-US" dirty="0">
                <a:latin typeface="Arial Mon" pitchFamily="34" charset="0"/>
                <a:cs typeface="Times New Roman" pitchFamily="18" charset="0"/>
              </a:rPr>
              <a:t>  </a:t>
            </a:r>
            <a:r>
              <a:rPr lang="mn-MN" dirty="0">
                <a:latin typeface="Arial Mon" pitchFamily="34" charset="0"/>
                <a:cs typeface="Times New Roman" pitchFamily="18" charset="0"/>
              </a:rPr>
              <a:t>21020,2</a:t>
            </a:r>
            <a:r>
              <a:rPr lang="en-US" dirty="0">
                <a:latin typeface="Arial Mon" pitchFamily="34" charset="0"/>
                <a:cs typeface="Times New Roman" pitchFamily="18" charset="0"/>
              </a:rPr>
              <a:t>  </a:t>
            </a:r>
            <a:r>
              <a:rPr lang="en-US" dirty="0" err="1">
                <a:latin typeface="Arial Mon" pitchFamily="34" charset="0"/>
                <a:cs typeface="Times New Roman" pitchFamily="18" charset="0"/>
              </a:rPr>
              <a:t>ñàÿ</a:t>
            </a:r>
            <a:r>
              <a:rPr lang="en-US" dirty="0">
                <a:latin typeface="Arial Mon" pitchFamily="34" charset="0"/>
                <a:cs typeface="Times New Roman" pitchFamily="18" charset="0"/>
              </a:rPr>
              <a:t> </a:t>
            </a:r>
            <a:r>
              <a:rPr lang="en-US" dirty="0" err="1">
                <a:latin typeface="Arial Mon" pitchFamily="34" charset="0"/>
                <a:cs typeface="Times New Roman" pitchFamily="18" charset="0"/>
              </a:rPr>
              <a:t>òºã</a:t>
            </a:r>
            <a:r>
              <a:rPr lang="en-US" dirty="0">
                <a:latin typeface="Arial Mon" pitchFamily="34" charset="0"/>
                <a:cs typeface="Times New Roman" pitchFamily="18" charset="0"/>
              </a:rPr>
              <a:t> </a:t>
            </a:r>
            <a:r>
              <a:rPr lang="en-US" dirty="0" err="1">
                <a:latin typeface="Arial Mon" pitchFamily="34" charset="0"/>
                <a:cs typeface="Times New Roman" pitchFamily="18" charset="0"/>
              </a:rPr>
              <a:t>áîëæ</a:t>
            </a:r>
            <a:r>
              <a:rPr lang="en-US" dirty="0">
                <a:latin typeface="Arial Mon" pitchFamily="34" charset="0"/>
                <a:cs typeface="Times New Roman" pitchFamily="18" charset="0"/>
              </a:rPr>
              <a:t>, ¿¿</a:t>
            </a:r>
            <a:r>
              <a:rPr lang="en-US" dirty="0" err="1">
                <a:latin typeface="Arial Mon" pitchFamily="34" charset="0"/>
                <a:cs typeface="Times New Roman" pitchFamily="18" charset="0"/>
              </a:rPr>
              <a:t>íèé</a:t>
            </a:r>
            <a:r>
              <a:rPr lang="en-US" dirty="0">
                <a:latin typeface="Arial Mon" pitchFamily="34" charset="0"/>
                <a:cs typeface="Times New Roman" pitchFamily="18" charset="0"/>
              </a:rPr>
              <a:t> </a:t>
            </a:r>
            <a:r>
              <a:rPr lang="mn-MN" dirty="0">
                <a:latin typeface="Arial Mon" pitchFamily="34" charset="0"/>
                <a:cs typeface="Times New Roman" pitchFamily="18" charset="0"/>
              </a:rPr>
              <a:t>81,7</a:t>
            </a:r>
            <a:r>
              <a:rPr lang="en-US" dirty="0">
                <a:latin typeface="Arial Mon" pitchFamily="34" charset="0"/>
                <a:cs typeface="Times New Roman" pitchFamily="18" charset="0"/>
              </a:rPr>
              <a:t> </a:t>
            </a:r>
            <a:r>
              <a:rPr lang="en-US" dirty="0" err="1">
                <a:latin typeface="Arial Mon" pitchFamily="34" charset="0"/>
                <a:cs typeface="Times New Roman" pitchFamily="18" charset="0"/>
              </a:rPr>
              <a:t>õóâèéã</a:t>
            </a:r>
            <a:r>
              <a:rPr lang="en-US" dirty="0">
                <a:latin typeface="Arial Mon" pitchFamily="34" charset="0"/>
                <a:cs typeface="Times New Roman" pitchFamily="18" charset="0"/>
              </a:rPr>
              <a:t> º</a:t>
            </a:r>
            <a:r>
              <a:rPr lang="en-US" dirty="0" err="1">
                <a:latin typeface="Arial Mon" pitchFamily="34" charset="0"/>
                <a:cs typeface="Times New Roman" pitchFamily="18" charset="0"/>
              </a:rPr>
              <a:t>íäºð</a:t>
            </a:r>
            <a:r>
              <a:rPr lang="en-US" dirty="0">
                <a:latin typeface="Arial Mon" pitchFamily="34" charset="0"/>
                <a:cs typeface="Times New Roman" pitchFamily="18" charset="0"/>
              </a:rPr>
              <a:t> </a:t>
            </a:r>
            <a:r>
              <a:rPr lang="en-US" dirty="0" err="1">
                <a:latin typeface="Arial Mon" pitchFamily="34" charset="0"/>
                <a:cs typeface="Times New Roman" pitchFamily="18" charset="0"/>
              </a:rPr>
              <a:t>íàñòíû</a:t>
            </a:r>
            <a:r>
              <a:rPr lang="en-US" dirty="0">
                <a:latin typeface="Arial Mon" pitchFamily="34" charset="0"/>
                <a:cs typeface="Times New Roman" pitchFamily="18" charset="0"/>
              </a:rPr>
              <a:t>, </a:t>
            </a:r>
            <a:r>
              <a:rPr lang="mn-MN" dirty="0">
                <a:latin typeface="Arial Mon" pitchFamily="34" charset="0"/>
                <a:cs typeface="Times New Roman" pitchFamily="18" charset="0"/>
              </a:rPr>
              <a:t>12,5</a:t>
            </a:r>
            <a:r>
              <a:rPr lang="en-US" dirty="0">
                <a:latin typeface="Arial Mon" pitchFamily="34" charset="0"/>
                <a:cs typeface="Times New Roman" pitchFamily="18" charset="0"/>
              </a:rPr>
              <a:t> </a:t>
            </a:r>
            <a:r>
              <a:rPr lang="en-US" dirty="0" err="1">
                <a:latin typeface="Arial Mon" pitchFamily="34" charset="0"/>
                <a:cs typeface="Times New Roman" pitchFamily="18" charset="0"/>
              </a:rPr>
              <a:t>õóâèéã</a:t>
            </a:r>
            <a:r>
              <a:rPr lang="en-US" dirty="0">
                <a:latin typeface="Arial Mon" pitchFamily="34" charset="0"/>
                <a:cs typeface="Times New Roman" pitchFamily="18" charset="0"/>
              </a:rPr>
              <a:t> </a:t>
            </a:r>
            <a:r>
              <a:rPr lang="en-US" dirty="0" err="1">
                <a:latin typeface="Arial Mon" pitchFamily="34" charset="0"/>
                <a:cs typeface="Times New Roman" pitchFamily="18" charset="0"/>
              </a:rPr>
              <a:t>õºãæëèéí</a:t>
            </a:r>
            <a:r>
              <a:rPr lang="en-US" dirty="0">
                <a:latin typeface="Arial Mon" pitchFamily="34" charset="0"/>
                <a:cs typeface="Times New Roman" pitchFamily="18" charset="0"/>
              </a:rPr>
              <a:t> </a:t>
            </a:r>
            <a:r>
              <a:rPr lang="en-US" dirty="0" err="1">
                <a:latin typeface="Arial Mon" pitchFamily="34" charset="0"/>
                <a:cs typeface="Times New Roman" pitchFamily="18" charset="0"/>
              </a:rPr>
              <a:t>áýðõøýýëòýé</a:t>
            </a:r>
            <a:r>
              <a:rPr lang="en-US" dirty="0">
                <a:latin typeface="Arial Mon" pitchFamily="34" charset="0"/>
                <a:cs typeface="Times New Roman" pitchFamily="18" charset="0"/>
              </a:rPr>
              <a:t> </a:t>
            </a:r>
            <a:r>
              <a:rPr lang="en-US" dirty="0" err="1">
                <a:latin typeface="Arial Mon" pitchFamily="34" charset="0"/>
                <a:cs typeface="Times New Roman" pitchFamily="18" charset="0"/>
              </a:rPr>
              <a:t>èðãýäèéí</a:t>
            </a:r>
            <a:r>
              <a:rPr lang="en-US" dirty="0">
                <a:latin typeface="Arial Mon" pitchFamily="34" charset="0"/>
                <a:cs typeface="Times New Roman" pitchFamily="18" charset="0"/>
              </a:rPr>
              <a:t>, </a:t>
            </a:r>
            <a:r>
              <a:rPr lang="mn-MN" dirty="0">
                <a:latin typeface="Arial Mon" pitchFamily="34" charset="0"/>
                <a:cs typeface="Times New Roman" pitchFamily="18" charset="0"/>
              </a:rPr>
              <a:t>3,0 </a:t>
            </a:r>
            <a:r>
              <a:rPr lang="en-US" dirty="0" err="1">
                <a:latin typeface="Arial Mon" pitchFamily="34" charset="0"/>
                <a:cs typeface="Times New Roman" pitchFamily="18" charset="0"/>
              </a:rPr>
              <a:t>õóâèéã</a:t>
            </a:r>
            <a:r>
              <a:rPr lang="en-US" dirty="0">
                <a:latin typeface="Arial Mon" pitchFamily="34" charset="0"/>
                <a:cs typeface="Times New Roman" pitchFamily="18" charset="0"/>
              </a:rPr>
              <a:t> </a:t>
            </a:r>
            <a:r>
              <a:rPr lang="en-US" dirty="0" err="1">
                <a:latin typeface="Arial Mon" pitchFamily="34" charset="0"/>
                <a:cs typeface="Times New Roman" pitchFamily="18" charset="0"/>
              </a:rPr>
              <a:t>òýæýýã</a:t>
            </a:r>
            <a:r>
              <a:rPr lang="mn-MN" dirty="0">
                <a:latin typeface="Arial Mon" pitchFamily="34" charset="0"/>
                <a:cs typeface="Times New Roman" pitchFamily="18" charset="0"/>
              </a:rPr>
              <a:t>ч</a:t>
            </a:r>
            <a:r>
              <a:rPr lang="en-US" dirty="0" err="1">
                <a:latin typeface="Arial Mon" pitchFamily="34" charset="0"/>
                <a:cs typeface="Times New Roman" pitchFamily="18" charset="0"/>
              </a:rPr>
              <a:t>ýý</a:t>
            </a:r>
            <a:r>
              <a:rPr lang="en-US" dirty="0">
                <a:latin typeface="Arial Mon" pitchFamily="34" charset="0"/>
                <a:cs typeface="Times New Roman" pitchFamily="18" charset="0"/>
              </a:rPr>
              <a:t> </a:t>
            </a:r>
            <a:r>
              <a:rPr lang="en-US" dirty="0" err="1">
                <a:latin typeface="Arial Mon" pitchFamily="34" charset="0"/>
                <a:cs typeface="Times New Roman" pitchFamily="18" charset="0"/>
              </a:rPr>
              <a:t>àëäñàíû</a:t>
            </a:r>
            <a:r>
              <a:rPr lang="en-US" dirty="0">
                <a:latin typeface="Arial Mon" pitchFamily="34" charset="0"/>
                <a:cs typeface="Times New Roman" pitchFamily="18" charset="0"/>
              </a:rPr>
              <a:t>, </a:t>
            </a:r>
            <a:r>
              <a:rPr lang="mn-MN" dirty="0">
                <a:latin typeface="Arial Mon" pitchFamily="34" charset="0"/>
                <a:cs typeface="Times New Roman" pitchFamily="18" charset="0"/>
              </a:rPr>
              <a:t>2,8</a:t>
            </a:r>
            <a:r>
              <a:rPr lang="en-US" dirty="0">
                <a:latin typeface="Arial Mon" pitchFamily="34" charset="0"/>
                <a:cs typeface="Times New Roman" pitchFamily="18" charset="0"/>
              </a:rPr>
              <a:t> </a:t>
            </a:r>
            <a:r>
              <a:rPr lang="en-US" dirty="0" err="1">
                <a:latin typeface="Arial Mon" pitchFamily="34" charset="0"/>
                <a:cs typeface="Times New Roman" pitchFamily="18" charset="0"/>
              </a:rPr>
              <a:t>õóâèéã</a:t>
            </a:r>
            <a:r>
              <a:rPr lang="en-US" dirty="0">
                <a:latin typeface="Arial Mon" pitchFamily="34" charset="0"/>
                <a:cs typeface="Times New Roman" pitchFamily="18" charset="0"/>
              </a:rPr>
              <a:t> </a:t>
            </a:r>
            <a:r>
              <a:rPr lang="en-US" dirty="0" err="1">
                <a:latin typeface="Arial Mon" pitchFamily="34" charset="0"/>
                <a:cs typeface="Times New Roman" pitchFamily="18" charset="0"/>
              </a:rPr>
              <a:t>öýðãèéí</a:t>
            </a:r>
            <a:r>
              <a:rPr lang="en-US" dirty="0">
                <a:latin typeface="Arial Mon" pitchFamily="34" charset="0"/>
                <a:cs typeface="Times New Roman" pitchFamily="18" charset="0"/>
              </a:rPr>
              <a:t> </a:t>
            </a:r>
            <a:r>
              <a:rPr lang="en-US" dirty="0" err="1">
                <a:latin typeface="Arial Mon" pitchFamily="34" charset="0"/>
                <a:cs typeface="Times New Roman" pitchFamily="18" charset="0"/>
              </a:rPr>
              <a:t>òýòãýâýð</a:t>
            </a:r>
            <a:r>
              <a:rPr lang="en-US" dirty="0">
                <a:latin typeface="Arial Mon" pitchFamily="34" charset="0"/>
                <a:cs typeface="Times New Roman" pitchFamily="18" charset="0"/>
              </a:rPr>
              <a:t> </a:t>
            </a:r>
            <a:r>
              <a:rPr lang="en-US" dirty="0" err="1">
                <a:latin typeface="Arial Mon" pitchFamily="34" charset="0"/>
                <a:cs typeface="Times New Roman" pitchFamily="18" charset="0"/>
              </a:rPr>
              <a:t>ýçýëæ</a:t>
            </a:r>
            <a:r>
              <a:rPr lang="en-US" dirty="0">
                <a:latin typeface="Arial Mon" pitchFamily="34" charset="0"/>
                <a:cs typeface="Times New Roman" pitchFamily="18" charset="0"/>
              </a:rPr>
              <a:t> </a:t>
            </a:r>
            <a:r>
              <a:rPr lang="en-US" dirty="0" err="1">
                <a:latin typeface="Arial Mon" pitchFamily="34" charset="0"/>
                <a:cs typeface="Times New Roman" pitchFamily="18" charset="0"/>
              </a:rPr>
              <a:t>áàéíà</a:t>
            </a:r>
            <a:r>
              <a:rPr lang="en-US" dirty="0">
                <a:latin typeface="Arial Mon" pitchFamily="34" charset="0"/>
                <a:cs typeface="Times New Roman" pitchFamily="18" charset="0"/>
              </a:rPr>
              <a:t>.  </a:t>
            </a:r>
          </a:p>
          <a:p>
            <a:pPr algn="just"/>
            <a:r>
              <a:rPr lang="mn-MN" dirty="0">
                <a:latin typeface="Arial Mon" pitchFamily="34" charset="0"/>
                <a:cs typeface="Times New Roman" pitchFamily="18" charset="0"/>
              </a:rPr>
              <a:t>2016 оны эцсийн байдлаар</a:t>
            </a:r>
            <a:r>
              <a:rPr lang="en-US" dirty="0">
                <a:latin typeface="Arial Mon" pitchFamily="34" charset="0"/>
                <a:cs typeface="Times New Roman" pitchFamily="18" charset="0"/>
              </a:rPr>
              <a:t> </a:t>
            </a:r>
            <a:r>
              <a:rPr lang="en-US" dirty="0" err="1">
                <a:latin typeface="Arial Mon" pitchFamily="34" charset="0"/>
                <a:cs typeface="Times New Roman" pitchFamily="18" charset="0"/>
              </a:rPr>
              <a:t>òýòãýâðèéí</a:t>
            </a:r>
            <a:r>
              <a:rPr lang="en-US" dirty="0">
                <a:latin typeface="Arial Mon" pitchFamily="34" charset="0"/>
                <a:cs typeface="Times New Roman" pitchFamily="18" charset="0"/>
              </a:rPr>
              <a:t> </a:t>
            </a:r>
            <a:r>
              <a:rPr lang="en-US" dirty="0" err="1">
                <a:latin typeface="Arial Mon" pitchFamily="34" charset="0"/>
                <a:cs typeface="Times New Roman" pitchFamily="18" charset="0"/>
              </a:rPr>
              <a:t>äààòãàëûí</a:t>
            </a:r>
            <a:r>
              <a:rPr lang="en-US" dirty="0">
                <a:latin typeface="Arial Mon" pitchFamily="34" charset="0"/>
                <a:cs typeface="Times New Roman" pitchFamily="18" charset="0"/>
              </a:rPr>
              <a:t> </a:t>
            </a:r>
            <a:r>
              <a:rPr lang="en-US" dirty="0" err="1">
                <a:latin typeface="Arial Mon" pitchFamily="34" charset="0"/>
                <a:cs typeface="Times New Roman" pitchFamily="18" charset="0"/>
              </a:rPr>
              <a:t>ñàíãààñ</a:t>
            </a:r>
            <a:r>
              <a:rPr lang="en-US" dirty="0">
                <a:latin typeface="Arial Mon" pitchFamily="34" charset="0"/>
                <a:cs typeface="Times New Roman" pitchFamily="18" charset="0"/>
              </a:rPr>
              <a:t> </a:t>
            </a:r>
            <a:r>
              <a:rPr lang="en-US" dirty="0" err="1">
                <a:latin typeface="Arial Mon" pitchFamily="34" charset="0"/>
                <a:cs typeface="Times New Roman" pitchFamily="18" charset="0"/>
              </a:rPr>
              <a:t>òýòãýâýð</a:t>
            </a:r>
            <a:r>
              <a:rPr lang="en-US" dirty="0">
                <a:latin typeface="Arial Mon" pitchFamily="34" charset="0"/>
                <a:cs typeface="Times New Roman" pitchFamily="18" charset="0"/>
              </a:rPr>
              <a:t> </a:t>
            </a:r>
            <a:r>
              <a:rPr lang="en-US" dirty="0" err="1">
                <a:latin typeface="Arial Mon" pitchFamily="34" charset="0"/>
                <a:cs typeface="Times New Roman" pitchFamily="18" charset="0"/>
              </a:rPr>
              <a:t>àâàã</a:t>
            </a:r>
            <a:r>
              <a:rPr lang="mn-MN" dirty="0">
                <a:latin typeface="Arial Mon" pitchFamily="34" charset="0"/>
                <a:cs typeface="Times New Roman" pitchFamily="18" charset="0"/>
              </a:rPr>
              <a:t>ч</a:t>
            </a:r>
            <a:r>
              <a:rPr lang="en-US" dirty="0">
                <a:latin typeface="Arial Mon" pitchFamily="34" charset="0"/>
                <a:cs typeface="Times New Roman" pitchFamily="18" charset="0"/>
              </a:rPr>
              <a:t> </a:t>
            </a:r>
            <a:r>
              <a:rPr lang="mn-MN" dirty="0">
                <a:latin typeface="Arial Mon" pitchFamily="34" charset="0"/>
                <a:cs typeface="Times New Roman" pitchFamily="18" charset="0"/>
              </a:rPr>
              <a:t>6363</a:t>
            </a:r>
            <a:r>
              <a:rPr lang="en-US" dirty="0">
                <a:latin typeface="Arial Mon" pitchFamily="34" charset="0"/>
                <a:cs typeface="Times New Roman" pitchFamily="18" charset="0"/>
              </a:rPr>
              <a:t> </a:t>
            </a:r>
            <a:r>
              <a:rPr lang="en-US" dirty="0" err="1">
                <a:latin typeface="Arial Mon" pitchFamily="34" charset="0"/>
                <a:cs typeface="Times New Roman" pitchFamily="18" charset="0"/>
              </a:rPr>
              <a:t>õ¿í</a:t>
            </a:r>
            <a:r>
              <a:rPr lang="en-US" dirty="0">
                <a:latin typeface="Arial Mon" pitchFamily="34" charset="0"/>
                <a:cs typeface="Times New Roman" pitchFamily="18" charset="0"/>
              </a:rPr>
              <a:t> </a:t>
            </a:r>
            <a:r>
              <a:rPr lang="en-US" dirty="0" err="1">
                <a:latin typeface="Arial Mon" pitchFamily="34" charset="0"/>
                <a:cs typeface="Times New Roman" pitchFamily="18" charset="0"/>
              </a:rPr>
              <a:t>áàéíà</a:t>
            </a:r>
            <a:r>
              <a:rPr lang="en-US" dirty="0">
                <a:latin typeface="Arial Mon" pitchFamily="34" charset="0"/>
                <a:cs typeface="Times New Roman" pitchFamily="18" charset="0"/>
              </a:rPr>
              <a:t>. </a:t>
            </a:r>
            <a:r>
              <a:rPr lang="en-US" dirty="0" err="1">
                <a:latin typeface="Arial Mon" pitchFamily="34" charset="0"/>
                <a:cs typeface="Times New Roman" pitchFamily="18" charset="0"/>
              </a:rPr>
              <a:t>Íèéò</a:t>
            </a:r>
            <a:r>
              <a:rPr lang="en-US" dirty="0">
                <a:latin typeface="Arial Mon" pitchFamily="34" charset="0"/>
                <a:cs typeface="Times New Roman" pitchFamily="18" charset="0"/>
              </a:rPr>
              <a:t> </a:t>
            </a:r>
            <a:r>
              <a:rPr lang="en-US" dirty="0" err="1">
                <a:latin typeface="Arial Mon" pitchFamily="34" charset="0"/>
                <a:cs typeface="Times New Roman" pitchFamily="18" charset="0"/>
              </a:rPr>
              <a:t>òýòãýâýð</a:t>
            </a:r>
            <a:r>
              <a:rPr lang="en-US" dirty="0">
                <a:latin typeface="Arial Mon" pitchFamily="34" charset="0"/>
                <a:cs typeface="Times New Roman" pitchFamily="18" charset="0"/>
              </a:rPr>
              <a:t> </a:t>
            </a:r>
            <a:r>
              <a:rPr lang="en-US" dirty="0" err="1">
                <a:latin typeface="Arial Mon" pitchFamily="34" charset="0"/>
                <a:cs typeface="Times New Roman" pitchFamily="18" charset="0"/>
              </a:rPr>
              <a:t>àâàã</a:t>
            </a:r>
            <a:r>
              <a:rPr lang="mn-MN" dirty="0">
                <a:latin typeface="Arial Mon" pitchFamily="34" charset="0"/>
                <a:cs typeface="Times New Roman" pitchFamily="18" charset="0"/>
              </a:rPr>
              <a:t>ч</a:t>
            </a:r>
            <a:r>
              <a:rPr lang="en-US" dirty="0" err="1">
                <a:latin typeface="Arial Mon" pitchFamily="34" charset="0"/>
                <a:cs typeface="Times New Roman" pitchFamily="18" charset="0"/>
              </a:rPr>
              <a:t>äûí</a:t>
            </a:r>
            <a:r>
              <a:rPr lang="en-US" dirty="0">
                <a:latin typeface="Arial Mon" pitchFamily="34" charset="0"/>
                <a:cs typeface="Times New Roman" pitchFamily="18" charset="0"/>
              </a:rPr>
              <a:t> </a:t>
            </a:r>
            <a:r>
              <a:rPr lang="mn-MN" dirty="0">
                <a:latin typeface="Arial Mon" pitchFamily="34" charset="0"/>
                <a:cs typeface="Times New Roman" pitchFamily="18" charset="0"/>
              </a:rPr>
              <a:t>80,7</a:t>
            </a:r>
            <a:r>
              <a:rPr lang="en-US" dirty="0">
                <a:latin typeface="Arial Mon" pitchFamily="34" charset="0"/>
                <a:cs typeface="Times New Roman" pitchFamily="18" charset="0"/>
              </a:rPr>
              <a:t> </a:t>
            </a:r>
            <a:r>
              <a:rPr lang="en-US" dirty="0" err="1">
                <a:latin typeface="Arial Mon" pitchFamily="34" charset="0"/>
                <a:cs typeface="Times New Roman" pitchFamily="18" charset="0"/>
              </a:rPr>
              <a:t>õóâü</a:t>
            </a:r>
            <a:r>
              <a:rPr lang="en-US" dirty="0">
                <a:latin typeface="Arial Mon" pitchFamily="34" charset="0"/>
                <a:cs typeface="Times New Roman" pitchFamily="18" charset="0"/>
              </a:rPr>
              <a:t> </a:t>
            </a:r>
            <a:r>
              <a:rPr lang="en-US" dirty="0" err="1">
                <a:latin typeface="Arial Mon" pitchFamily="34" charset="0"/>
                <a:cs typeface="Times New Roman" pitchFamily="18" charset="0"/>
              </a:rPr>
              <a:t>áóþó</a:t>
            </a:r>
            <a:r>
              <a:rPr lang="en-US" dirty="0">
                <a:latin typeface="Arial Mon" pitchFamily="34" charset="0"/>
                <a:cs typeface="Times New Roman" pitchFamily="18" charset="0"/>
              </a:rPr>
              <a:t> </a:t>
            </a:r>
            <a:r>
              <a:rPr lang="mn-MN" dirty="0">
                <a:latin typeface="Arial Mon" pitchFamily="34" charset="0"/>
                <a:cs typeface="Times New Roman" pitchFamily="18" charset="0"/>
              </a:rPr>
              <a:t>5139 хүн</a:t>
            </a:r>
            <a:r>
              <a:rPr lang="en-US" dirty="0">
                <a:latin typeface="Arial Mon" pitchFamily="34" charset="0"/>
                <a:cs typeface="Times New Roman" pitchFamily="18" charset="0"/>
              </a:rPr>
              <a:t> º</a:t>
            </a:r>
            <a:r>
              <a:rPr lang="en-US" dirty="0" err="1">
                <a:latin typeface="Arial Mon" pitchFamily="34" charset="0"/>
                <a:cs typeface="Times New Roman" pitchFamily="18" charset="0"/>
              </a:rPr>
              <a:t>íäºð</a:t>
            </a:r>
            <a:r>
              <a:rPr lang="en-US" dirty="0">
                <a:latin typeface="Arial Mon" pitchFamily="34" charset="0"/>
                <a:cs typeface="Times New Roman" pitchFamily="18" charset="0"/>
              </a:rPr>
              <a:t> </a:t>
            </a:r>
            <a:r>
              <a:rPr lang="en-US" dirty="0" err="1">
                <a:latin typeface="Arial Mon" pitchFamily="34" charset="0"/>
                <a:cs typeface="Times New Roman" pitchFamily="18" charset="0"/>
              </a:rPr>
              <a:t>íàñíû</a:t>
            </a:r>
            <a:r>
              <a:rPr lang="en-US" dirty="0">
                <a:latin typeface="Arial Mon" pitchFamily="34" charset="0"/>
                <a:cs typeface="Times New Roman" pitchFamily="18" charset="0"/>
              </a:rPr>
              <a:t>, </a:t>
            </a:r>
            <a:r>
              <a:rPr lang="mn-MN" dirty="0">
                <a:latin typeface="Arial Mon" pitchFamily="34" charset="0"/>
                <a:cs typeface="Times New Roman" pitchFamily="18" charset="0"/>
              </a:rPr>
              <a:t>13,9 </a:t>
            </a:r>
            <a:r>
              <a:rPr lang="en-US" dirty="0" err="1">
                <a:latin typeface="Arial Mon" pitchFamily="34" charset="0"/>
                <a:cs typeface="Times New Roman" pitchFamily="18" charset="0"/>
              </a:rPr>
              <a:t>õóâü</a:t>
            </a:r>
            <a:r>
              <a:rPr lang="en-US" dirty="0">
                <a:latin typeface="Arial Mon" pitchFamily="34" charset="0"/>
                <a:cs typeface="Times New Roman" pitchFamily="18" charset="0"/>
              </a:rPr>
              <a:t> </a:t>
            </a:r>
            <a:r>
              <a:rPr lang="en-US" dirty="0" err="1">
                <a:latin typeface="Arial Mon" pitchFamily="34" charset="0"/>
                <a:cs typeface="Times New Roman" pitchFamily="18" charset="0"/>
              </a:rPr>
              <a:t>áóþó</a:t>
            </a:r>
            <a:r>
              <a:rPr lang="en-US" dirty="0">
                <a:latin typeface="Arial Mon" pitchFamily="34" charset="0"/>
                <a:cs typeface="Times New Roman" pitchFamily="18" charset="0"/>
              </a:rPr>
              <a:t> </a:t>
            </a:r>
            <a:r>
              <a:rPr lang="mn-MN" dirty="0">
                <a:latin typeface="Arial Mon" pitchFamily="34" charset="0"/>
                <a:cs typeface="Times New Roman" pitchFamily="18" charset="0"/>
              </a:rPr>
              <a:t>883 </a:t>
            </a:r>
            <a:r>
              <a:rPr lang="en-US" dirty="0" err="1">
                <a:latin typeface="Arial Mon" pitchFamily="34" charset="0"/>
                <a:cs typeface="Times New Roman" pitchFamily="18" charset="0"/>
              </a:rPr>
              <a:t>õ¿í</a:t>
            </a:r>
            <a:r>
              <a:rPr lang="en-US" dirty="0">
                <a:latin typeface="Arial Mon" pitchFamily="34" charset="0"/>
                <a:cs typeface="Times New Roman" pitchFamily="18" charset="0"/>
              </a:rPr>
              <a:t> </a:t>
            </a:r>
            <a:r>
              <a:rPr lang="en-US" dirty="0" err="1">
                <a:latin typeface="Arial Mon" pitchFamily="34" charset="0"/>
                <a:cs typeface="Times New Roman" pitchFamily="18" charset="0"/>
              </a:rPr>
              <a:t>òàõèð</a:t>
            </a:r>
            <a:r>
              <a:rPr lang="en-US" dirty="0">
                <a:latin typeface="Arial Mon" pitchFamily="34" charset="0"/>
                <a:cs typeface="Times New Roman" pitchFamily="18" charset="0"/>
              </a:rPr>
              <a:t> </a:t>
            </a:r>
            <a:r>
              <a:rPr lang="en-US" dirty="0" err="1">
                <a:latin typeface="Arial Mon" pitchFamily="34" charset="0"/>
                <a:cs typeface="Times New Roman" pitchFamily="18" charset="0"/>
              </a:rPr>
              <a:t>äóòóóãèéí</a:t>
            </a:r>
            <a:r>
              <a:rPr lang="en-US" dirty="0">
                <a:latin typeface="Arial Mon" pitchFamily="34" charset="0"/>
                <a:cs typeface="Times New Roman" pitchFamily="18" charset="0"/>
              </a:rPr>
              <a:t>, </a:t>
            </a:r>
            <a:r>
              <a:rPr lang="mn-MN" dirty="0">
                <a:latin typeface="Arial Mon" pitchFamily="34" charset="0"/>
                <a:cs typeface="Times New Roman" pitchFamily="18" charset="0"/>
              </a:rPr>
              <a:t>3,7</a:t>
            </a:r>
            <a:r>
              <a:rPr lang="en-US" dirty="0">
                <a:latin typeface="Arial Mon" pitchFamily="34" charset="0"/>
                <a:cs typeface="Times New Roman" pitchFamily="18" charset="0"/>
              </a:rPr>
              <a:t> </a:t>
            </a:r>
            <a:r>
              <a:rPr lang="en-US" dirty="0" err="1">
                <a:latin typeface="Arial Mon" pitchFamily="34" charset="0"/>
                <a:cs typeface="Times New Roman" pitchFamily="18" charset="0"/>
              </a:rPr>
              <a:t>õóâü</a:t>
            </a:r>
            <a:r>
              <a:rPr lang="en-US" dirty="0">
                <a:latin typeface="Arial Mon" pitchFamily="34" charset="0"/>
                <a:cs typeface="Times New Roman" pitchFamily="18" charset="0"/>
              </a:rPr>
              <a:t>  </a:t>
            </a:r>
            <a:r>
              <a:rPr lang="en-US" dirty="0" err="1">
                <a:latin typeface="Arial Mon" pitchFamily="34" charset="0"/>
                <a:cs typeface="Times New Roman" pitchFamily="18" charset="0"/>
              </a:rPr>
              <a:t>áóþó</a:t>
            </a:r>
            <a:r>
              <a:rPr lang="en-US" dirty="0">
                <a:latin typeface="Arial Mon" pitchFamily="34" charset="0"/>
                <a:cs typeface="Times New Roman" pitchFamily="18" charset="0"/>
              </a:rPr>
              <a:t>   2</a:t>
            </a:r>
            <a:r>
              <a:rPr lang="mn-MN" dirty="0">
                <a:latin typeface="Arial Mon" pitchFamily="34" charset="0"/>
                <a:cs typeface="Times New Roman" pitchFamily="18" charset="0"/>
              </a:rPr>
              <a:t>35 </a:t>
            </a:r>
            <a:r>
              <a:rPr lang="en-US" dirty="0" err="1">
                <a:latin typeface="Arial Mon" pitchFamily="34" charset="0"/>
                <a:cs typeface="Times New Roman" pitchFamily="18" charset="0"/>
              </a:rPr>
              <a:t>õ¿í</a:t>
            </a:r>
            <a:r>
              <a:rPr lang="en-US" dirty="0">
                <a:latin typeface="Arial Mon" pitchFamily="34" charset="0"/>
                <a:cs typeface="Times New Roman" pitchFamily="18" charset="0"/>
              </a:rPr>
              <a:t> </a:t>
            </a:r>
            <a:r>
              <a:rPr lang="en-US" dirty="0" err="1">
                <a:latin typeface="Arial Mon" pitchFamily="34" charset="0"/>
                <a:cs typeface="Times New Roman" pitchFamily="18" charset="0"/>
              </a:rPr>
              <a:t>òýæýýã</a:t>
            </a:r>
            <a:r>
              <a:rPr lang="mn-MN" dirty="0">
                <a:latin typeface="Arial Mon" pitchFamily="34" charset="0"/>
                <a:cs typeface="Times New Roman" pitchFamily="18" charset="0"/>
              </a:rPr>
              <a:t>ч</a:t>
            </a:r>
            <a:r>
              <a:rPr lang="en-US" dirty="0" err="1">
                <a:latin typeface="Arial Mon" pitchFamily="34" charset="0"/>
                <a:cs typeface="Times New Roman" pitchFamily="18" charset="0"/>
              </a:rPr>
              <a:t>ýý</a:t>
            </a:r>
            <a:r>
              <a:rPr lang="en-US" dirty="0">
                <a:latin typeface="Arial Mon" pitchFamily="34" charset="0"/>
                <a:cs typeface="Times New Roman" pitchFamily="18" charset="0"/>
              </a:rPr>
              <a:t> </a:t>
            </a:r>
            <a:r>
              <a:rPr lang="en-US" dirty="0" err="1">
                <a:latin typeface="Arial Mon" pitchFamily="34" charset="0"/>
                <a:cs typeface="Times New Roman" pitchFamily="18" charset="0"/>
              </a:rPr>
              <a:t>àëäñàíû</a:t>
            </a:r>
            <a:r>
              <a:rPr lang="en-US" dirty="0">
                <a:latin typeface="Arial Mon" pitchFamily="34" charset="0"/>
                <a:cs typeface="Times New Roman" pitchFamily="18" charset="0"/>
              </a:rPr>
              <a:t>, 1.</a:t>
            </a:r>
            <a:r>
              <a:rPr lang="mn-MN" dirty="0">
                <a:latin typeface="Arial Mon" pitchFamily="34" charset="0"/>
                <a:cs typeface="Times New Roman" pitchFamily="18" charset="0"/>
              </a:rPr>
              <a:t>7</a:t>
            </a:r>
            <a:r>
              <a:rPr lang="en-US" dirty="0">
                <a:latin typeface="Arial Mon" pitchFamily="34" charset="0"/>
                <a:cs typeface="Times New Roman" pitchFamily="18" charset="0"/>
              </a:rPr>
              <a:t> </a:t>
            </a:r>
            <a:r>
              <a:rPr lang="en-US" dirty="0" err="1">
                <a:latin typeface="Arial Mon" pitchFamily="34" charset="0"/>
                <a:cs typeface="Times New Roman" pitchFamily="18" charset="0"/>
              </a:rPr>
              <a:t>õóâü</a:t>
            </a:r>
            <a:r>
              <a:rPr lang="en-US" dirty="0">
                <a:latin typeface="Arial Mon" pitchFamily="34" charset="0"/>
                <a:cs typeface="Times New Roman" pitchFamily="18" charset="0"/>
              </a:rPr>
              <a:t> </a:t>
            </a:r>
            <a:r>
              <a:rPr lang="en-US" dirty="0" err="1">
                <a:latin typeface="Arial Mon" pitchFamily="34" charset="0"/>
                <a:cs typeface="Times New Roman" pitchFamily="18" charset="0"/>
              </a:rPr>
              <a:t>áóþó</a:t>
            </a:r>
            <a:r>
              <a:rPr lang="en-US" dirty="0">
                <a:latin typeface="Arial Mon" pitchFamily="34" charset="0"/>
                <a:cs typeface="Times New Roman" pitchFamily="18" charset="0"/>
              </a:rPr>
              <a:t> 10</a:t>
            </a:r>
            <a:r>
              <a:rPr lang="mn-MN" dirty="0">
                <a:latin typeface="Arial Mon" pitchFamily="34" charset="0"/>
                <a:cs typeface="Times New Roman" pitchFamily="18" charset="0"/>
              </a:rPr>
              <a:t>6 </a:t>
            </a:r>
            <a:r>
              <a:rPr lang="en-US" dirty="0" err="1">
                <a:latin typeface="Arial Mon" pitchFamily="34" charset="0"/>
                <a:cs typeface="Times New Roman" pitchFamily="18" charset="0"/>
              </a:rPr>
              <a:t>õ¿í</a:t>
            </a:r>
            <a:r>
              <a:rPr lang="en-US" dirty="0">
                <a:latin typeface="Arial Mon" pitchFamily="34" charset="0"/>
                <a:cs typeface="Times New Roman" pitchFamily="18" charset="0"/>
              </a:rPr>
              <a:t> </a:t>
            </a:r>
            <a:r>
              <a:rPr lang="en-US" dirty="0" err="1">
                <a:latin typeface="Arial Mon" pitchFamily="34" charset="0"/>
                <a:cs typeface="Times New Roman" pitchFamily="18" charset="0"/>
              </a:rPr>
              <a:t>íü</a:t>
            </a:r>
            <a:r>
              <a:rPr lang="en-US" dirty="0">
                <a:latin typeface="Arial Mon" pitchFamily="34" charset="0"/>
                <a:cs typeface="Times New Roman" pitchFamily="18" charset="0"/>
              </a:rPr>
              <a:t> </a:t>
            </a:r>
            <a:r>
              <a:rPr lang="en-US" dirty="0" err="1">
                <a:latin typeface="Arial Mon" pitchFamily="34" charset="0"/>
                <a:cs typeface="Times New Roman" pitchFamily="18" charset="0"/>
              </a:rPr>
              <a:t>öýðãèéí</a:t>
            </a:r>
            <a:r>
              <a:rPr lang="en-US" dirty="0">
                <a:latin typeface="Arial Mon" pitchFamily="34" charset="0"/>
                <a:cs typeface="Times New Roman" pitchFamily="18" charset="0"/>
              </a:rPr>
              <a:t> </a:t>
            </a:r>
            <a:r>
              <a:rPr lang="en-US" dirty="0" err="1">
                <a:latin typeface="Arial Mon" pitchFamily="34" charset="0"/>
                <a:cs typeface="Times New Roman" pitchFamily="18" charset="0"/>
              </a:rPr>
              <a:t>òýòãýâýð</a:t>
            </a:r>
            <a:r>
              <a:rPr lang="en-US" dirty="0">
                <a:latin typeface="Arial Mon" pitchFamily="34" charset="0"/>
                <a:cs typeface="Times New Roman" pitchFamily="18" charset="0"/>
              </a:rPr>
              <a:t> </a:t>
            </a:r>
            <a:r>
              <a:rPr lang="en-US" dirty="0" err="1">
                <a:latin typeface="Arial Mon" pitchFamily="34" charset="0"/>
                <a:cs typeface="Times New Roman" pitchFamily="18" charset="0"/>
              </a:rPr>
              <a:t>àâàã</a:t>
            </a:r>
            <a:r>
              <a:rPr lang="mn-MN" dirty="0">
                <a:latin typeface="Arial Mon" pitchFamily="34" charset="0"/>
                <a:cs typeface="Times New Roman" pitchFamily="18" charset="0"/>
              </a:rPr>
              <a:t>ч</a:t>
            </a:r>
            <a:r>
              <a:rPr lang="en-US" dirty="0" err="1">
                <a:latin typeface="Arial Mon" pitchFamily="34" charset="0"/>
                <a:cs typeface="Times New Roman" pitchFamily="18" charset="0"/>
              </a:rPr>
              <a:t>èä</a:t>
            </a:r>
            <a:r>
              <a:rPr lang="en-US" dirty="0">
                <a:latin typeface="Arial Mon" pitchFamily="34" charset="0"/>
                <a:cs typeface="Times New Roman" pitchFamily="18" charset="0"/>
              </a:rPr>
              <a:t> </a:t>
            </a:r>
            <a:r>
              <a:rPr lang="en-US" dirty="0" err="1">
                <a:latin typeface="Arial Mon" pitchFamily="34" charset="0"/>
                <a:cs typeface="Times New Roman" pitchFamily="18" charset="0"/>
              </a:rPr>
              <a:t>áàéíà</a:t>
            </a:r>
            <a:r>
              <a:rPr lang="en-US" dirty="0">
                <a:latin typeface="Arial Mon" pitchFamily="34" charset="0"/>
                <a:cs typeface="Times New Roman" pitchFamily="18" charset="0"/>
              </a:rPr>
              <a:t>.</a:t>
            </a:r>
            <a:endParaRPr lang="en-US" dirty="0">
              <a:solidFill>
                <a:srgbClr val="000000"/>
              </a:solidFill>
              <a:latin typeface="Arial Mon" pitchFamily="34" charset="0"/>
            </a:endParaRPr>
          </a:p>
        </p:txBody>
      </p:sp>
      <p:graphicFrame>
        <p:nvGraphicFramePr>
          <p:cNvPr id="7175" name="Chart 8"/>
          <p:cNvGraphicFramePr>
            <a:graphicFrameLocks/>
          </p:cNvGraphicFramePr>
          <p:nvPr/>
        </p:nvGraphicFramePr>
        <p:xfrm>
          <a:off x="846138" y="874713"/>
          <a:ext cx="4006850" cy="3214687"/>
        </p:xfrm>
        <a:graphic>
          <a:graphicData uri="http://schemas.openxmlformats.org/presentationml/2006/ole">
            <p:oleObj spid="_x0000_s6146" r:id="rId4" imgW="4005419" imgH="3218967" progId="Excel.Sheet.8">
              <p:embed/>
            </p:oleObj>
          </a:graphicData>
        </a:graphic>
      </p:graphicFrame>
      <p:graphicFrame>
        <p:nvGraphicFramePr>
          <p:cNvPr id="7176" name="Chart 9"/>
          <p:cNvGraphicFramePr>
            <a:graphicFrameLocks/>
          </p:cNvGraphicFramePr>
          <p:nvPr/>
        </p:nvGraphicFramePr>
        <p:xfrm>
          <a:off x="4922838" y="1016000"/>
          <a:ext cx="4102100" cy="3225800"/>
        </p:xfrm>
        <a:graphic>
          <a:graphicData uri="http://schemas.openxmlformats.org/presentationml/2006/ole">
            <p:oleObj spid="_x0000_s6147" r:id="rId5" imgW="4102964" imgH="3225064" progId="Excel.Sheet.8">
              <p:embed/>
            </p:oleObj>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user\Desktop\Untitled-1.jpg"/>
          <p:cNvPicPr>
            <a:picLocks noChangeAspect="1" noChangeArrowheads="1"/>
          </p:cNvPicPr>
          <p:nvPr/>
        </p:nvPicPr>
        <p:blipFill>
          <a:blip r:embed="rId3" cstate="print"/>
          <a:srcRect/>
          <a:stretch>
            <a:fillRect/>
          </a:stretch>
        </p:blipFill>
        <p:spPr bwMode="auto">
          <a:xfrm>
            <a:off x="0" y="0"/>
            <a:ext cx="9174278" cy="6858000"/>
          </a:xfrm>
          <a:prstGeom prst="rect">
            <a:avLst/>
          </a:prstGeom>
          <a:noFill/>
        </p:spPr>
      </p:pic>
      <p:sp>
        <p:nvSpPr>
          <p:cNvPr id="9" name="Rectangle 8"/>
          <p:cNvSpPr/>
          <p:nvPr/>
        </p:nvSpPr>
        <p:spPr>
          <a:xfrm>
            <a:off x="1143000" y="4494213"/>
            <a:ext cx="7391400" cy="1600200"/>
          </a:xfrm>
          <a:prstGeom prst="rect">
            <a:avLst/>
          </a:prstGeom>
        </p:spPr>
        <p:txBody>
          <a:bodyPr>
            <a:spAutoFit/>
          </a:bodyPr>
          <a:lstStyle/>
          <a:p>
            <a:pPr>
              <a:defRPr/>
            </a:pPr>
            <a:endParaRPr lang="mn-MN" dirty="0">
              <a:cs typeface="Arial" panose="020B0604020202020204" pitchFamily="34" charset="0"/>
            </a:endParaRPr>
          </a:p>
          <a:p>
            <a:pPr marL="285750" indent="-285750" algn="just">
              <a:buFont typeface="Wingdings" panose="05000000000000000000" pitchFamily="2" charset="2"/>
              <a:buChar char="Ø"/>
              <a:defRPr/>
            </a:pPr>
            <a:r>
              <a:rPr lang="mn-MN" sz="1600" dirty="0">
                <a:cs typeface="Arial" panose="020B0604020202020204" pitchFamily="34" charset="0"/>
              </a:rPr>
              <a:t>Цагдаагийн хэлтсийн 2016 оны эхний 12 сарын байдлаар аймгийн хэмжээнд нийт бүртгэгдсэн гэмт хэргийн тоо 221 болж өнгөрсөн оны мөн үе‎тэй харьцуулахад 8,7 хувиар буюу 21 хүнээр буурсан байна. Гэмт хэрэгт холбогдогсдын тоо өнгөрсөн оны мөн үет‎эй харьцуулахад 2,7 хувиар буурч 213 хүн холбогдоод байна.</a:t>
            </a:r>
            <a:endParaRPr lang="en-US" sz="1600" dirty="0">
              <a:cs typeface="Arial" panose="020B0604020202020204" pitchFamily="34" charset="0"/>
            </a:endParaRPr>
          </a:p>
        </p:txBody>
      </p:sp>
      <p:pic>
        <p:nvPicPr>
          <p:cNvPr id="5126" name="Picture 2"/>
          <p:cNvPicPr>
            <a:picLocks noChangeAspect="1"/>
          </p:cNvPicPr>
          <p:nvPr/>
        </p:nvPicPr>
        <p:blipFill>
          <a:blip r:embed="rId4" cstate="print"/>
          <a:srcRect/>
          <a:stretch>
            <a:fillRect/>
          </a:stretch>
        </p:blipFill>
        <p:spPr bwMode="auto">
          <a:xfrm>
            <a:off x="1808163" y="1466850"/>
            <a:ext cx="6061075" cy="275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pic>
        <p:nvPicPr>
          <p:cNvPr id="8" name="Picture 7"/>
          <p:cNvPicPr>
            <a:picLocks noChangeAspect="1"/>
          </p:cNvPicPr>
          <p:nvPr/>
        </p:nvPicPr>
        <p:blipFill>
          <a:blip r:embed="rId3" cstate="print"/>
          <a:stretch>
            <a:fillRect/>
          </a:stretch>
        </p:blipFill>
        <p:spPr>
          <a:xfrm>
            <a:off x="104947" y="181147"/>
            <a:ext cx="657053" cy="657053"/>
          </a:xfrm>
          <a:prstGeom prst="ellipse">
            <a:avLst/>
          </a:prstGeom>
        </p:spPr>
      </p:pic>
      <p:sp>
        <p:nvSpPr>
          <p:cNvPr id="7173" name="Rectangle 11"/>
          <p:cNvSpPr>
            <a:spLocks noChangeArrowheads="1"/>
          </p:cNvSpPr>
          <p:nvPr/>
        </p:nvSpPr>
        <p:spPr bwMode="auto">
          <a:xfrm>
            <a:off x="1192213" y="4038600"/>
            <a:ext cx="7189787" cy="1200150"/>
          </a:xfrm>
          <a:prstGeom prst="rect">
            <a:avLst/>
          </a:prstGeom>
          <a:noFill/>
          <a:ln w="9525">
            <a:noFill/>
            <a:miter lim="800000"/>
            <a:headEnd/>
            <a:tailEnd/>
          </a:ln>
        </p:spPr>
        <p:txBody>
          <a:bodyPr>
            <a:spAutoFit/>
          </a:bodyPr>
          <a:lstStyle/>
          <a:p>
            <a:pPr marL="285750" indent="-285750" algn="just">
              <a:buFont typeface="Wingdings" pitchFamily="2" charset="2"/>
              <a:buChar char="Ø"/>
            </a:pPr>
            <a:r>
              <a:rPr lang="mn-MN" altLang="mn-MN"/>
              <a:t>Гэмт хэргийн улмаас учирсан хохирол 707,6 сая төгрөг, түүний 70,3 хувь буюу 497,5 сая төгрөгийг нөхөн төлүүлээд байна. Гэмт хэрэг илрүүлэлтын хувь өмнөх оны мөн үеэс 25,7 хувиар өсч 67,6 хувьтай байна.</a:t>
            </a:r>
            <a:endParaRPr lang="en-US" altLang="mn-MN"/>
          </a:p>
        </p:txBody>
      </p:sp>
      <p:sp>
        <p:nvSpPr>
          <p:cNvPr id="7174" name="Rectangle 14"/>
          <p:cNvSpPr>
            <a:spLocks noChangeArrowheads="1"/>
          </p:cNvSpPr>
          <p:nvPr/>
        </p:nvSpPr>
        <p:spPr bwMode="auto">
          <a:xfrm>
            <a:off x="1219200" y="5334000"/>
            <a:ext cx="6934200" cy="646113"/>
          </a:xfrm>
          <a:prstGeom prst="rect">
            <a:avLst/>
          </a:prstGeom>
          <a:noFill/>
          <a:ln w="9525">
            <a:noFill/>
            <a:miter lim="800000"/>
            <a:headEnd/>
            <a:tailEnd/>
          </a:ln>
        </p:spPr>
        <p:txBody>
          <a:bodyPr>
            <a:spAutoFit/>
          </a:bodyPr>
          <a:lstStyle/>
          <a:p>
            <a:pPr marL="285750" indent="-285750" algn="just">
              <a:buFont typeface="Wingdings" pitchFamily="2" charset="2"/>
              <a:buChar char="Ø"/>
            </a:pPr>
            <a:r>
              <a:rPr lang="mn-MN" altLang="mn-MN"/>
              <a:t>Гэмт хэргийн улмаас 2016 оны эхний 1</a:t>
            </a:r>
            <a:r>
              <a:rPr lang="en-US" altLang="mn-MN"/>
              <a:t>2</a:t>
            </a:r>
            <a:r>
              <a:rPr lang="mn-MN" altLang="mn-MN"/>
              <a:t> сарын байдлаар 1</a:t>
            </a:r>
            <a:r>
              <a:rPr lang="en-US" altLang="mn-MN"/>
              <a:t>3</a:t>
            </a:r>
            <a:r>
              <a:rPr lang="mn-MN" altLang="mn-MN"/>
              <a:t> хүн нас барж, </a:t>
            </a:r>
            <a:r>
              <a:rPr lang="en-US" altLang="mn-MN"/>
              <a:t>121</a:t>
            </a:r>
            <a:r>
              <a:rPr lang="mn-MN" altLang="mn-MN"/>
              <a:t> хүн гэмтсэн байна.</a:t>
            </a:r>
          </a:p>
        </p:txBody>
      </p:sp>
      <p:pic>
        <p:nvPicPr>
          <p:cNvPr id="7175" name="Picture 2"/>
          <p:cNvPicPr>
            <a:picLocks noChangeAspect="1"/>
          </p:cNvPicPr>
          <p:nvPr/>
        </p:nvPicPr>
        <p:blipFill>
          <a:blip r:embed="rId4" cstate="print"/>
          <a:srcRect/>
          <a:stretch>
            <a:fillRect/>
          </a:stretch>
        </p:blipFill>
        <p:spPr bwMode="auto">
          <a:xfrm>
            <a:off x="1379538" y="1201738"/>
            <a:ext cx="3406775" cy="2530475"/>
          </a:xfrm>
          <a:prstGeom prst="rect">
            <a:avLst/>
          </a:prstGeom>
          <a:noFill/>
          <a:ln w="9525">
            <a:noFill/>
            <a:miter lim="800000"/>
            <a:headEnd/>
            <a:tailEnd/>
          </a:ln>
        </p:spPr>
      </p:pic>
      <p:pic>
        <p:nvPicPr>
          <p:cNvPr id="7176" name="Picture 3"/>
          <p:cNvPicPr>
            <a:picLocks noChangeAspect="1"/>
          </p:cNvPicPr>
          <p:nvPr/>
        </p:nvPicPr>
        <p:blipFill>
          <a:blip r:embed="rId5" cstate="print"/>
          <a:srcRect/>
          <a:stretch>
            <a:fillRect/>
          </a:stretch>
        </p:blipFill>
        <p:spPr bwMode="auto">
          <a:xfrm>
            <a:off x="5105400" y="1201738"/>
            <a:ext cx="3276600" cy="253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sp>
        <p:nvSpPr>
          <p:cNvPr id="8197" name="Rectangle 2"/>
          <p:cNvSpPr>
            <a:spLocks noChangeArrowheads="1"/>
          </p:cNvSpPr>
          <p:nvPr/>
        </p:nvSpPr>
        <p:spPr bwMode="auto">
          <a:xfrm>
            <a:off x="1144588" y="4287838"/>
            <a:ext cx="7315200" cy="954087"/>
          </a:xfrm>
          <a:prstGeom prst="rect">
            <a:avLst/>
          </a:prstGeom>
          <a:noFill/>
          <a:ln w="9525">
            <a:noFill/>
            <a:miter lim="800000"/>
            <a:headEnd/>
            <a:tailEnd/>
          </a:ln>
        </p:spPr>
        <p:txBody>
          <a:bodyPr>
            <a:spAutoFit/>
          </a:bodyPr>
          <a:lstStyle/>
          <a:p>
            <a:pPr marL="171450" indent="-171450" algn="just">
              <a:buFont typeface="Wingdings" pitchFamily="2" charset="2"/>
              <a:buChar char="Ø"/>
            </a:pPr>
            <a:r>
              <a:rPr lang="mn-MN" altLang="mn-MN" sz="1200">
                <a:latin typeface="Arial" charset="0"/>
              </a:rPr>
              <a:t> </a:t>
            </a:r>
            <a:r>
              <a:rPr lang="mn-MN" altLang="mn-MN" sz="1400">
                <a:latin typeface="Arial" charset="0"/>
              </a:rPr>
              <a:t>2016 оны жилийн эцсийн  байдлаар аймгийн хөдөлмөрийн хэлтэст бүртгэлтэй, ажил  идэвхитэй хайж байгаа  916 хүн бүртгэгдсэн нь өмнөх оны мөн үеэс 167  хүнээр өссөн байна. Нийт ажилгүйчүүдийн 55.5 хувь буюу 508 хүн нь эмэгтэйчүүд байна. </a:t>
            </a:r>
            <a:endParaRPr lang="en-US" altLang="mn-MN" sz="1400">
              <a:latin typeface="Arial" charset="0"/>
            </a:endParaRPr>
          </a:p>
        </p:txBody>
      </p:sp>
      <p:sp>
        <p:nvSpPr>
          <p:cNvPr id="8198" name="Rectangle 3"/>
          <p:cNvSpPr>
            <a:spLocks noChangeArrowheads="1"/>
          </p:cNvSpPr>
          <p:nvPr/>
        </p:nvSpPr>
        <p:spPr bwMode="auto">
          <a:xfrm>
            <a:off x="1144588" y="5245100"/>
            <a:ext cx="7315200" cy="522288"/>
          </a:xfrm>
          <a:prstGeom prst="rect">
            <a:avLst/>
          </a:prstGeom>
          <a:noFill/>
          <a:ln w="9525">
            <a:noFill/>
            <a:miter lim="800000"/>
            <a:headEnd/>
            <a:tailEnd/>
          </a:ln>
        </p:spPr>
        <p:txBody>
          <a:bodyPr>
            <a:spAutoFit/>
          </a:bodyPr>
          <a:lstStyle/>
          <a:p>
            <a:pPr marL="285750" indent="-285750" algn="just">
              <a:buFont typeface="Wingdings" pitchFamily="2" charset="2"/>
              <a:buChar char="Ø"/>
            </a:pPr>
            <a:r>
              <a:rPr lang="mn-MN" altLang="mn-MN" sz="1400">
                <a:latin typeface="Arial" charset="0"/>
              </a:rPr>
              <a:t>Хөдөлмөрийн хэлтсийн  2016 оны жилийн эцсийн мэдээгээр нийт 291  хүн ажлын байранд зуучлагдан орсон нь өмнөх оны мөн үеэс 245 хүнээр өссөн  байна.</a:t>
            </a:r>
            <a:endParaRPr lang="en-US" altLang="mn-MN" sz="1400">
              <a:latin typeface="Arial" charset="0"/>
            </a:endParaRPr>
          </a:p>
        </p:txBody>
      </p:sp>
      <p:pic>
        <p:nvPicPr>
          <p:cNvPr id="8199" name="Picture 1"/>
          <p:cNvPicPr>
            <a:picLocks noChangeAspect="1"/>
          </p:cNvPicPr>
          <p:nvPr/>
        </p:nvPicPr>
        <p:blipFill>
          <a:blip r:embed="rId3" cstate="print"/>
          <a:srcRect/>
          <a:stretch>
            <a:fillRect/>
          </a:stretch>
        </p:blipFill>
        <p:spPr bwMode="auto">
          <a:xfrm>
            <a:off x="1135063" y="1466850"/>
            <a:ext cx="3429000" cy="2063750"/>
          </a:xfrm>
          <a:prstGeom prst="rect">
            <a:avLst/>
          </a:prstGeom>
          <a:noFill/>
          <a:ln w="9525">
            <a:noFill/>
            <a:miter lim="800000"/>
            <a:headEnd/>
            <a:tailEnd/>
          </a:ln>
        </p:spPr>
      </p:pic>
      <p:pic>
        <p:nvPicPr>
          <p:cNvPr id="8200" name="Picture 2"/>
          <p:cNvPicPr>
            <a:picLocks noChangeAspect="1"/>
          </p:cNvPicPr>
          <p:nvPr/>
        </p:nvPicPr>
        <p:blipFill>
          <a:blip r:embed="rId4" cstate="print"/>
          <a:srcRect/>
          <a:stretch>
            <a:fillRect/>
          </a:stretch>
        </p:blipFill>
        <p:spPr bwMode="auto">
          <a:xfrm>
            <a:off x="4830763" y="1466850"/>
            <a:ext cx="3433762" cy="206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227910" y="313508"/>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Arial Mon" panose="020B0500000000000000" pitchFamily="34" charset="0"/>
              </a:rPr>
              <a:t>Д</a:t>
            </a:r>
            <a:r>
              <a:rPr lang="mn-MN" i="1" dirty="0">
                <a:solidFill>
                  <a:schemeClr val="tx1"/>
                </a:solidFill>
                <a:latin typeface="Arial Mon" panose="020B0500000000000000" pitchFamily="34" charset="0"/>
              </a:rPr>
              <a:t>ундговь аймгийн статистикийн хэлтэс</a:t>
            </a:r>
            <a:endParaRPr lang="en-US" i="1" dirty="0">
              <a:solidFill>
                <a:schemeClr val="tx1"/>
              </a:solidFill>
              <a:latin typeface="Arial Mon" panose="020B0500000000000000" pitchFamily="34" charset="0"/>
            </a:endParaRPr>
          </a:p>
        </p:txBody>
      </p:sp>
      <p:graphicFrame>
        <p:nvGraphicFramePr>
          <p:cNvPr id="33" name="Chart 32"/>
          <p:cNvGraphicFramePr>
            <a:graphicFrameLocks/>
          </p:cNvGraphicFramePr>
          <p:nvPr>
            <p:extLst>
              <p:ext uri="{D42A27DB-BD31-4B8C-83A1-F6EECF244321}">
                <p14:modId xmlns:p14="http://schemas.microsoft.com/office/powerpoint/2010/main" xmlns="" val="1846941848"/>
              </p:ext>
            </p:extLst>
          </p:nvPr>
        </p:nvGraphicFramePr>
        <p:xfrm>
          <a:off x="1746421" y="1285104"/>
          <a:ext cx="6244281" cy="3418702"/>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853515" y="5061448"/>
            <a:ext cx="5951838" cy="1200329"/>
          </a:xfrm>
          <a:prstGeom prst="rect">
            <a:avLst/>
          </a:prstGeom>
        </p:spPr>
        <p:txBody>
          <a:bodyPr wrap="square">
            <a:spAutoFit/>
          </a:bodyPr>
          <a:lstStyle/>
          <a:p>
            <a:pPr algn="just"/>
            <a:r>
              <a:rPr lang="mn-MN" dirty="0" smtClean="0">
                <a:latin typeface="Arial" pitchFamily="34" charset="0"/>
                <a:cs typeface="Arial" pitchFamily="34" charset="0"/>
              </a:rPr>
              <a:t>Дундговь аймгийн нийт өрхийн өсөлтыг сүүлийн </a:t>
            </a:r>
            <a:r>
              <a:rPr lang="mn-MN" dirty="0">
                <a:latin typeface="Arial" pitchFamily="34" charset="0"/>
                <a:cs typeface="Arial" pitchFamily="34" charset="0"/>
              </a:rPr>
              <a:t>5 жилээр авч </a:t>
            </a:r>
            <a:r>
              <a:rPr lang="mn-MN" dirty="0" smtClean="0">
                <a:latin typeface="Arial" pitchFamily="34" charset="0"/>
                <a:cs typeface="Arial" pitchFamily="34" charset="0"/>
              </a:rPr>
              <a:t>үзвэл 2012 оноос хойш жилд 0,7-3,2 хувиар тогтмол өсч нэг өрхөд ногдох ам бүлийн тоо 3,2 байна.</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user\Desktop\Untitled-1.jpg"/>
          <p:cNvPicPr>
            <a:picLocks noChangeAspect="1" noChangeArrowheads="1"/>
          </p:cNvPicPr>
          <p:nvPr/>
        </p:nvPicPr>
        <p:blipFill>
          <a:blip r:embed="rId4" cstate="print"/>
          <a:srcRect/>
          <a:stretch>
            <a:fillRect/>
          </a:stretch>
        </p:blipFill>
        <p:spPr bwMode="auto">
          <a:xfrm>
            <a:off x="0" y="0"/>
            <a:ext cx="9174278" cy="6858000"/>
          </a:xfrm>
          <a:prstGeom prst="rect">
            <a:avLst/>
          </a:prstGeom>
          <a:noFill/>
        </p:spPr>
      </p:pic>
      <p:pic>
        <p:nvPicPr>
          <p:cNvPr id="19" name="Picture 2" descr="C:\Users\user\Desktop\Untitled-1.jpg"/>
          <p:cNvPicPr>
            <a:picLocks noChangeAspect="1" noChangeArrowheads="1"/>
          </p:cNvPicPr>
          <p:nvPr/>
        </p:nvPicPr>
        <p:blipFill>
          <a:blip r:embed="rId4" cstate="print"/>
          <a:srcRect/>
          <a:stretch>
            <a:fillRect/>
          </a:stretch>
        </p:blipFill>
        <p:spPr bwMode="auto">
          <a:xfrm>
            <a:off x="0" y="0"/>
            <a:ext cx="9174278" cy="6858000"/>
          </a:xfrm>
          <a:prstGeom prst="rect">
            <a:avLst/>
          </a:prstGeom>
          <a:noFill/>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9"/>
          <p:cNvGrpSpPr>
            <a:grpSpLocks/>
          </p:cNvGrpSpPr>
          <p:nvPr/>
        </p:nvGrpSpPr>
        <p:grpSpPr bwMode="auto">
          <a:xfrm>
            <a:off x="914400" y="5943600"/>
            <a:ext cx="7620000" cy="366713"/>
            <a:chOff x="942975" y="4398963"/>
            <a:chExt cx="7620000" cy="366712"/>
          </a:xfrm>
        </p:grpSpPr>
        <p:cxnSp>
          <p:nvCxnSpPr>
            <p:cNvPr id="15" name="Straight Connector 14"/>
            <p:cNvCxnSpPr/>
            <p:nvPr/>
          </p:nvCxnSpPr>
          <p:spPr>
            <a:xfrm flipV="1">
              <a:off x="942975" y="4572001"/>
              <a:ext cx="7620000" cy="111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5137" name="Picture 2" descr="D:\SARIIN MEDEE\Hevleliin baga hural\2013.12\Information icon\3.jpg"/>
            <p:cNvPicPr>
              <a:picLocks noChangeAspect="1" noChangeArrowheads="1"/>
            </p:cNvPicPr>
            <p:nvPr/>
          </p:nvPicPr>
          <p:blipFill>
            <a:blip r:embed="rId5" cstate="print"/>
            <a:srcRect/>
            <a:stretch>
              <a:fillRect/>
            </a:stretch>
          </p:blipFill>
          <p:spPr bwMode="auto">
            <a:xfrm>
              <a:off x="4419600" y="4398963"/>
              <a:ext cx="533400" cy="366712"/>
            </a:xfrm>
            <a:prstGeom prst="rect">
              <a:avLst/>
            </a:prstGeom>
            <a:noFill/>
            <a:ln w="9525">
              <a:noFill/>
              <a:miter lim="800000"/>
              <a:headEnd/>
              <a:tailEnd/>
            </a:ln>
          </p:spPr>
        </p:pic>
      </p:grpSp>
      <p:sp>
        <p:nvSpPr>
          <p:cNvPr id="17" name="Rectangle 4"/>
          <p:cNvSpPr txBox="1">
            <a:spLocks/>
          </p:cNvSpPr>
          <p:nvPr/>
        </p:nvSpPr>
        <p:spPr bwMode="auto">
          <a:xfrm>
            <a:off x="1066800" y="5334000"/>
            <a:ext cx="7696200" cy="1295400"/>
          </a:xfrm>
          <a:prstGeom prst="rect">
            <a:avLst/>
          </a:prstGeom>
          <a:noFill/>
          <a:ln w="9525">
            <a:noFill/>
            <a:miter lim="800000"/>
            <a:headEnd/>
            <a:tailEnd/>
          </a:ln>
        </p:spPr>
        <p:txBody>
          <a:bodyPr/>
          <a:lstStyle/>
          <a:p>
            <a:pPr algn="just"/>
            <a:endParaRPr lang="mn-MN" altLang="mn-MN" sz="1200">
              <a:latin typeface="Arial" charset="0"/>
            </a:endParaRPr>
          </a:p>
        </p:txBody>
      </p:sp>
      <p:sp>
        <p:nvSpPr>
          <p:cNvPr id="5132" name="TextBox 1"/>
          <p:cNvSpPr txBox="1">
            <a:spLocks noChangeArrowheads="1"/>
          </p:cNvSpPr>
          <p:nvPr/>
        </p:nvSpPr>
        <p:spPr bwMode="auto">
          <a:xfrm>
            <a:off x="5715000" y="1279525"/>
            <a:ext cx="2895600" cy="369888"/>
          </a:xfrm>
          <a:prstGeom prst="rect">
            <a:avLst/>
          </a:prstGeom>
          <a:noFill/>
          <a:ln w="9525">
            <a:noFill/>
            <a:miter lim="800000"/>
            <a:headEnd/>
            <a:tailEnd/>
          </a:ln>
        </p:spPr>
        <p:txBody>
          <a:bodyPr>
            <a:spAutoFit/>
          </a:bodyPr>
          <a:lstStyle/>
          <a:p>
            <a:r>
              <a:rPr lang="mn-MN" altLang="mn-MN"/>
              <a:t> </a:t>
            </a:r>
            <a:endParaRPr lang="mn-MN" altLang="mn-MN" sz="1200"/>
          </a:p>
        </p:txBody>
      </p:sp>
      <p:sp>
        <p:nvSpPr>
          <p:cNvPr id="18" name="TextBox 17"/>
          <p:cNvSpPr txBox="1"/>
          <p:nvPr/>
        </p:nvSpPr>
        <p:spPr>
          <a:xfrm>
            <a:off x="1085850" y="4910138"/>
            <a:ext cx="7656513" cy="14779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285750" indent="-285750">
              <a:buFont typeface="Wingdings" panose="05000000000000000000" pitchFamily="2" charset="2"/>
              <a:buChar char="Ø"/>
              <a:defRPr/>
            </a:pPr>
            <a:r>
              <a:rPr lang="mn-MN" sz="1500" dirty="0"/>
              <a:t>Тус аймагт 2016 оны 12 сарын байдлаар өмнөх оны мөн үетэй харьцуулхад хэрэглээний үнийн индекс 5</a:t>
            </a:r>
            <a:r>
              <a:rPr lang="en-US" sz="1500" dirty="0"/>
              <a:t>.5</a:t>
            </a:r>
            <a:r>
              <a:rPr lang="mn-MN" sz="1500" dirty="0"/>
              <a:t>  хувиар өсчээ.</a:t>
            </a:r>
          </a:p>
          <a:p>
            <a:pPr marL="285750" indent="-285750">
              <a:buFont typeface="Wingdings" panose="05000000000000000000" pitchFamily="2" charset="2"/>
              <a:buChar char="Ø"/>
              <a:defRPr/>
            </a:pPr>
            <a:r>
              <a:rPr lang="mn-MN" sz="1500" dirty="0"/>
              <a:t> Хүнсний бараа согтууруулах бус ундааны бүлэг 1</a:t>
            </a:r>
            <a:r>
              <a:rPr lang="en-US" sz="1500" dirty="0"/>
              <a:t>.3</a:t>
            </a:r>
            <a:r>
              <a:rPr lang="mn-MN" sz="1500" dirty="0"/>
              <a:t> хувиар, хувцас бөс бараа гутлын бүлэг  </a:t>
            </a:r>
            <a:r>
              <a:rPr lang="en-US" sz="1500" dirty="0"/>
              <a:t>9.7</a:t>
            </a:r>
            <a:r>
              <a:rPr lang="mn-MN" sz="1500" dirty="0"/>
              <a:t>  хувь, орон сууц, ус , цахилгаан, түлшний бүлэг 57</a:t>
            </a:r>
            <a:r>
              <a:rPr lang="en-US" sz="1500" dirty="0"/>
              <a:t>.2</a:t>
            </a:r>
            <a:r>
              <a:rPr lang="mn-MN" sz="1500" dirty="0"/>
              <a:t> хувь, гэр ахуйн тавилга, гэр ахуйн барааны бүлэг </a:t>
            </a:r>
            <a:r>
              <a:rPr lang="en-US" sz="1500" dirty="0"/>
              <a:t>2</a:t>
            </a:r>
            <a:r>
              <a:rPr lang="mn-MN" sz="1500" dirty="0"/>
              <a:t> хувь, эм тариа эмчилгээний бүлэг 2</a:t>
            </a:r>
            <a:r>
              <a:rPr lang="en-US" sz="1500" dirty="0"/>
              <a:t>.</a:t>
            </a:r>
            <a:r>
              <a:rPr lang="mn-MN" sz="1500" dirty="0"/>
              <a:t>6 хувиар өссөн  нь нөлөөлсөн байна. </a:t>
            </a:r>
          </a:p>
        </p:txBody>
      </p:sp>
      <p:graphicFrame>
        <p:nvGraphicFramePr>
          <p:cNvPr id="5134" name="Content Placeholder 19"/>
          <p:cNvGraphicFramePr>
            <a:graphicFrameLocks noGrp="1"/>
          </p:cNvGraphicFramePr>
          <p:nvPr>
            <p:ph idx="1"/>
          </p:nvPr>
        </p:nvGraphicFramePr>
        <p:xfrm>
          <a:off x="1192213" y="925513"/>
          <a:ext cx="6973887" cy="2160587"/>
        </p:xfrm>
        <a:graphic>
          <a:graphicData uri="http://schemas.openxmlformats.org/presentationml/2006/ole">
            <p:oleObj spid="_x0000_s9219" name="Chart" r:id="rId6" imgW="6980525" imgH="2170364" progId="Excel.Sheet.8">
              <p:embed/>
            </p:oleObj>
          </a:graphicData>
        </a:graphic>
      </p:graphicFrame>
      <p:graphicFrame>
        <p:nvGraphicFramePr>
          <p:cNvPr id="5135" name="Chart 20"/>
          <p:cNvGraphicFramePr>
            <a:graphicFrameLocks/>
          </p:cNvGraphicFramePr>
          <p:nvPr/>
        </p:nvGraphicFramePr>
        <p:xfrm>
          <a:off x="1192213" y="2984500"/>
          <a:ext cx="6973887" cy="1890713"/>
        </p:xfrm>
        <a:graphic>
          <a:graphicData uri="http://schemas.openxmlformats.org/presentationml/2006/ole">
            <p:oleObj spid="_x0000_s9220" name="Chart" r:id="rId7" imgW="6980525" imgH="189602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user\Desktop\Untitled-1.jpg"/>
          <p:cNvPicPr>
            <a:picLocks noChangeAspect="1" noChangeArrowheads="1"/>
          </p:cNvPicPr>
          <p:nvPr/>
        </p:nvPicPr>
        <p:blipFill>
          <a:blip r:embed="rId4" cstate="print"/>
          <a:srcRect/>
          <a:stretch>
            <a:fillRect/>
          </a:stretch>
        </p:blipFill>
        <p:spPr bwMode="auto">
          <a:xfrm>
            <a:off x="0" y="0"/>
            <a:ext cx="9174278" cy="6858000"/>
          </a:xfrm>
          <a:prstGeom prst="rect">
            <a:avLst/>
          </a:prstGeom>
          <a:noFill/>
        </p:spPr>
      </p:pic>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7" name="Rectangle 2"/>
          <p:cNvSpPr>
            <a:spLocks noChangeArrowheads="1"/>
          </p:cNvSpPr>
          <p:nvPr/>
        </p:nvSpPr>
        <p:spPr bwMode="auto">
          <a:xfrm>
            <a:off x="1143000" y="5572125"/>
            <a:ext cx="7696200" cy="307975"/>
          </a:xfrm>
          <a:prstGeom prst="rect">
            <a:avLst/>
          </a:prstGeom>
          <a:noFill/>
          <a:ln w="9525">
            <a:noFill/>
            <a:miter lim="800000"/>
            <a:headEnd/>
            <a:tailEnd/>
          </a:ln>
        </p:spPr>
        <p:txBody>
          <a:bodyPr>
            <a:spAutoFit/>
          </a:bodyPr>
          <a:lstStyle/>
          <a:p>
            <a:endParaRPr lang="mn-MN" altLang="mn-MN" sz="1400">
              <a:latin typeface="Arial" charset="0"/>
            </a:endParaRPr>
          </a:p>
        </p:txBody>
      </p:sp>
      <p:graphicFrame>
        <p:nvGraphicFramePr>
          <p:cNvPr id="7178" name="Object 1"/>
          <p:cNvGraphicFramePr>
            <a:graphicFrameLocks noChangeAspect="1"/>
          </p:cNvGraphicFramePr>
          <p:nvPr/>
        </p:nvGraphicFramePr>
        <p:xfrm>
          <a:off x="1711325" y="1189038"/>
          <a:ext cx="6138863" cy="3460750"/>
        </p:xfrm>
        <a:graphic>
          <a:graphicData uri="http://schemas.openxmlformats.org/presentationml/2006/ole">
            <p:oleObj spid="_x0000_s10243" name="Chart" r:id="rId5" imgW="7858080" imgH="4429125" progId="Excel.Sheet.8">
              <p:embed/>
            </p:oleObj>
          </a:graphicData>
        </a:graphic>
      </p:graphicFrame>
      <p:sp>
        <p:nvSpPr>
          <p:cNvPr id="7179" name="TextBox 3"/>
          <p:cNvSpPr txBox="1">
            <a:spLocks noChangeArrowheads="1"/>
          </p:cNvSpPr>
          <p:nvPr/>
        </p:nvSpPr>
        <p:spPr bwMode="auto">
          <a:xfrm>
            <a:off x="1325563" y="4908550"/>
            <a:ext cx="6627812" cy="1754188"/>
          </a:xfrm>
          <a:prstGeom prst="rect">
            <a:avLst/>
          </a:prstGeom>
          <a:noFill/>
          <a:ln w="9525">
            <a:noFill/>
            <a:miter lim="800000"/>
            <a:headEnd/>
            <a:tailEnd/>
          </a:ln>
        </p:spPr>
        <p:txBody>
          <a:bodyPr>
            <a:spAutoFit/>
          </a:bodyPr>
          <a:lstStyle/>
          <a:p>
            <a:pPr marL="285750" indent="-285750">
              <a:buFont typeface="Wingdings" pitchFamily="2" charset="2"/>
              <a:buChar char="Ø"/>
            </a:pPr>
            <a:r>
              <a:rPr lang="mn-MN" altLang="mn-MN"/>
              <a:t>Аж үйлдвэрийн бүтээгдэхүүн үйлдвэрлэлт 201</a:t>
            </a:r>
            <a:r>
              <a:rPr lang="en-US" altLang="mn-MN"/>
              <a:t>6</a:t>
            </a:r>
            <a:r>
              <a:rPr lang="mn-MN" altLang="mn-MN"/>
              <a:t> оны 1</a:t>
            </a:r>
            <a:r>
              <a:rPr lang="en-US" altLang="mn-MN"/>
              <a:t>2  </a:t>
            </a:r>
            <a:r>
              <a:rPr lang="mn-MN" altLang="mn-MN"/>
              <a:t>сарын байдлаар</a:t>
            </a:r>
            <a:r>
              <a:rPr lang="en-US" altLang="mn-MN"/>
              <a:t> 5976.5</a:t>
            </a:r>
            <a:r>
              <a:rPr lang="mn-MN" altLang="mn-MN"/>
              <a:t> сая төгрөг болж өнгөрсөн оны мөн үетэй харьцуулахад нийт дүнгээр </a:t>
            </a:r>
            <a:r>
              <a:rPr lang="en-US" altLang="mn-MN"/>
              <a:t>20.8 </a:t>
            </a:r>
            <a:r>
              <a:rPr lang="mn-MN" altLang="mn-MN"/>
              <a:t> хувиар  буурсан байна. Тухайн сард уул уурхайн олборлох аж үйлдвэр </a:t>
            </a:r>
            <a:r>
              <a:rPr lang="en-US" altLang="mn-MN"/>
              <a:t>57.8 хувиар  </a:t>
            </a:r>
            <a:r>
              <a:rPr lang="mn-MN" altLang="mn-MN"/>
              <a:t>буурсан боловч, Боловсруулах үйлдвэр </a:t>
            </a:r>
            <a:r>
              <a:rPr lang="en-US" altLang="mn-MN"/>
              <a:t>8.8</a:t>
            </a:r>
            <a:r>
              <a:rPr lang="mn-MN" altLang="mn-MN"/>
              <a:t> хувиар, Цахилгаан дулаан эрчим хүч үйлдвэрлэлт ус хангамж </a:t>
            </a:r>
            <a:r>
              <a:rPr lang="en-US" altLang="mn-MN"/>
              <a:t>27.4</a:t>
            </a:r>
            <a:r>
              <a:rPr lang="mn-MN" altLang="mn-MN"/>
              <a:t> хувиар өссөн байна.</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user\Desktop\Untitled-1.jpg"/>
          <p:cNvPicPr>
            <a:picLocks noChangeAspect="1" noChangeArrowheads="1"/>
          </p:cNvPicPr>
          <p:nvPr/>
        </p:nvPicPr>
        <p:blipFill>
          <a:blip r:embed="rId2" cstate="print"/>
          <a:srcRect/>
          <a:stretch>
            <a:fillRect/>
          </a:stretch>
        </p:blipFill>
        <p:spPr bwMode="auto">
          <a:xfrm>
            <a:off x="0" y="0"/>
            <a:ext cx="9174278" cy="6858000"/>
          </a:xfrm>
          <a:prstGeom prst="rect">
            <a:avLst/>
          </a:prstGeom>
          <a:noFill/>
        </p:spPr>
      </p:pic>
      <p:pic>
        <p:nvPicPr>
          <p:cNvPr id="7" name="Picture 1"/>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6801" y="942422"/>
            <a:ext cx="7333128" cy="5538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Arial Mon" panose="020B0500000000000000" pitchFamily="34" charset="0"/>
              </a:rPr>
              <a:t>Д</a:t>
            </a:r>
            <a:r>
              <a:rPr lang="mn-MN" i="1" dirty="0">
                <a:solidFill>
                  <a:schemeClr val="tx1"/>
                </a:solidFill>
                <a:latin typeface="Arial Mon" panose="020B0500000000000000" pitchFamily="34" charset="0"/>
              </a:rPr>
              <a:t>ундговь аймгийн статистикийн хэлтэс</a:t>
            </a:r>
            <a:endParaRPr lang="en-US" i="1" dirty="0">
              <a:solidFill>
                <a:schemeClr val="tx1"/>
              </a:solidFill>
              <a:latin typeface="Arial Mon" panose="020B0500000000000000"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564685216"/>
              </p:ext>
            </p:extLst>
          </p:nvPr>
        </p:nvGraphicFramePr>
        <p:xfrm>
          <a:off x="1416906" y="1153295"/>
          <a:ext cx="6895244" cy="1688759"/>
        </p:xfrm>
        <a:graphic>
          <a:graphicData uri="http://schemas.openxmlformats.org/drawingml/2006/table">
            <a:tbl>
              <a:tblPr>
                <a:tableStyleId>{5C22544A-7EE6-4342-B048-85BDC9FD1C3A}</a:tableStyleId>
              </a:tblPr>
              <a:tblGrid>
                <a:gridCol w="410082"/>
                <a:gridCol w="1318122"/>
                <a:gridCol w="808449"/>
                <a:gridCol w="562399"/>
                <a:gridCol w="571187"/>
                <a:gridCol w="2662606"/>
                <a:gridCol w="562399"/>
              </a:tblGrid>
              <a:tr h="291165">
                <a:tc>
                  <a:txBody>
                    <a:bodyPr/>
                    <a:lstStyle/>
                    <a:p>
                      <a:pPr algn="l" fontAlgn="b"/>
                      <a:r>
                        <a:rPr lang="en-US" sz="1100" u="none" strike="noStrike" dirty="0">
                          <a:effectLst/>
                        </a:rPr>
                        <a:t> </a:t>
                      </a:r>
                      <a:endParaRPr lang="en-US" sz="1100" b="0" i="0" u="none" strike="noStrike" dirty="0">
                        <a:solidFill>
                          <a:srgbClr val="000000"/>
                        </a:solidFill>
                        <a:effectLst/>
                        <a:latin typeface="Arial Mon" panose="020B0500000000000000" pitchFamily="34" charset="0"/>
                      </a:endParaRPr>
                    </a:p>
                  </a:txBody>
                  <a:tcPr marL="9525" marR="9525" marT="9525" marB="0" anchor="b"/>
                </a:tc>
                <a:tc gridSpan="6">
                  <a:txBody>
                    <a:bodyPr/>
                    <a:lstStyle/>
                    <a:p>
                      <a:pPr algn="ctr" fontAlgn="b"/>
                      <a:r>
                        <a:rPr lang="ru-RU" sz="1400" u="none" strike="noStrike" dirty="0">
                          <a:effectLst/>
                          <a:latin typeface="Arial Mon" panose="020B0500000000000000" pitchFamily="34" charset="0"/>
                        </a:rPr>
                        <a:t>Хамгийн олон хүн амтай сум баг</a:t>
                      </a:r>
                      <a:endParaRPr lang="ru-RU" sz="1400" b="0" i="0" u="none" strike="noStrike" dirty="0">
                        <a:solidFill>
                          <a:srgbClr val="000000"/>
                        </a:solidFill>
                        <a:effectLst/>
                        <a:latin typeface="Arial Mon" panose="020B0500000000000000"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5064">
                <a:tc gridSpan="3">
                  <a:txBody>
                    <a:bodyPr/>
                    <a:lstStyle/>
                    <a:p>
                      <a:pPr algn="ctr" fontAlgn="b"/>
                      <a:r>
                        <a:rPr lang="mn-MN" sz="1200" u="none" strike="noStrike" dirty="0">
                          <a:effectLst/>
                          <a:latin typeface="Arial Mon" panose="020B0500000000000000" pitchFamily="34" charset="0"/>
                        </a:rPr>
                        <a:t>Сумын түвшинд</a:t>
                      </a:r>
                      <a:endParaRPr lang="mn-MN" sz="1200" b="1" i="1" u="none" strike="noStrike" dirty="0">
                        <a:solidFill>
                          <a:srgbClr val="000000"/>
                        </a:solidFill>
                        <a:effectLst/>
                        <a:latin typeface="Arial Mon" panose="020B0500000000000000"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200" u="none" strike="noStrike" dirty="0">
                          <a:effectLst/>
                          <a:latin typeface="Arial Mon" panose="020B0500000000000000" pitchFamily="34" charset="0"/>
                        </a:rPr>
                        <a:t> </a:t>
                      </a:r>
                      <a:endParaRPr lang="en-US" sz="1200" b="1" i="1" u="none" strike="noStrike" dirty="0">
                        <a:solidFill>
                          <a:srgbClr val="000000"/>
                        </a:solidFill>
                        <a:effectLst/>
                        <a:latin typeface="Arial Mon" panose="020B0500000000000000" pitchFamily="34" charset="0"/>
                      </a:endParaRPr>
                    </a:p>
                  </a:txBody>
                  <a:tcPr marL="9525" marR="9525" marT="9525" marB="0" anchor="b"/>
                </a:tc>
                <a:tc gridSpan="3">
                  <a:txBody>
                    <a:bodyPr/>
                    <a:lstStyle/>
                    <a:p>
                      <a:pPr algn="ctr" fontAlgn="b"/>
                      <a:r>
                        <a:rPr lang="mn-MN" sz="1200" u="none" strike="noStrike" dirty="0">
                          <a:effectLst/>
                          <a:latin typeface="Arial Mon" panose="020B0500000000000000" pitchFamily="34" charset="0"/>
                        </a:rPr>
                        <a:t>Багийн түвшинд</a:t>
                      </a:r>
                      <a:endParaRPr lang="mn-MN" sz="1200" b="1" i="1" u="none" strike="noStrike" dirty="0">
                        <a:solidFill>
                          <a:srgbClr val="000000"/>
                        </a:solidFill>
                        <a:effectLst/>
                        <a:latin typeface="Arial Mon" panose="020B0500000000000000" pitchFamily="34" charset="0"/>
                      </a:endParaRPr>
                    </a:p>
                  </a:txBody>
                  <a:tcPr marL="9525" marR="9525" marT="9525" marB="0" anchor="b"/>
                </a:tc>
                <a:tc hMerge="1">
                  <a:txBody>
                    <a:bodyPr/>
                    <a:lstStyle/>
                    <a:p>
                      <a:endParaRPr lang="en-US"/>
                    </a:p>
                  </a:txBody>
                  <a:tcPr/>
                </a:tc>
                <a:tc hMerge="1">
                  <a:txBody>
                    <a:bodyPr/>
                    <a:lstStyle/>
                    <a:p>
                      <a:endParaRPr lang="en-US"/>
                    </a:p>
                  </a:txBody>
                  <a:tcPr/>
                </a:tc>
              </a:tr>
              <a:tr h="230506">
                <a:tc>
                  <a:txBody>
                    <a:bodyPr/>
                    <a:lstStyle/>
                    <a:p>
                      <a:pPr algn="r" fontAlgn="b"/>
                      <a:r>
                        <a:rPr lang="en-US" sz="1100" u="none" strike="noStrike" dirty="0">
                          <a:effectLst/>
                          <a:latin typeface="Arial Mon" panose="020B0500000000000000" pitchFamily="34" charset="0"/>
                        </a:rPr>
                        <a:t>1</a:t>
                      </a:r>
                      <a:endParaRPr lang="en-US"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l" fontAlgn="b"/>
                      <a:r>
                        <a:rPr lang="mn-MN" sz="1100" u="none" strike="noStrike" dirty="0">
                          <a:effectLst/>
                          <a:latin typeface="Arial Mon" panose="020B0500000000000000" pitchFamily="34" charset="0"/>
                        </a:rPr>
                        <a:t>Сайнцагаан</a:t>
                      </a:r>
                      <a:endParaRPr lang="mn-MN"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b"/>
                      <a:r>
                        <a:rPr lang="en-US" sz="1100" u="none" strike="noStrike">
                          <a:effectLst/>
                          <a:latin typeface="Arial Mon" panose="020B0500000000000000" pitchFamily="34" charset="0"/>
                        </a:rPr>
                        <a:t>15120</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l" fontAlgn="b"/>
                      <a:r>
                        <a:rPr lang="en-US" sz="1100" u="none" strike="noStrike">
                          <a:effectLst/>
                          <a:latin typeface="Arial Mon" panose="020B0500000000000000" pitchFamily="34" charset="0"/>
                        </a:rPr>
                        <a:t> </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r" fontAlgn="b"/>
                      <a:r>
                        <a:rPr lang="en-US" sz="1100" u="none" strike="noStrike" dirty="0">
                          <a:effectLst/>
                          <a:latin typeface="Arial Mon" panose="020B0500000000000000" pitchFamily="34" charset="0"/>
                        </a:rPr>
                        <a:t>1</a:t>
                      </a:r>
                      <a:endParaRPr lang="en-US"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l" fontAlgn="b"/>
                      <a:r>
                        <a:rPr lang="ru-RU" sz="1100" u="none" strike="noStrike" dirty="0">
                          <a:effectLst/>
                          <a:latin typeface="Arial Mon" panose="020B0500000000000000" pitchFamily="34" charset="0"/>
                        </a:rPr>
                        <a:t>Сайнцагаан сум 7-р баг Нарлаг</a:t>
                      </a:r>
                      <a:endParaRPr lang="ru-RU"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b"/>
                      <a:r>
                        <a:rPr lang="en-US" sz="1100" u="none" strike="noStrike">
                          <a:effectLst/>
                          <a:latin typeface="Arial Mon" panose="020B0500000000000000" pitchFamily="34" charset="0"/>
                        </a:rPr>
                        <a:t>3468</a:t>
                      </a:r>
                      <a:endParaRPr lang="en-US" sz="1100" b="0" i="0" u="none" strike="noStrike">
                        <a:solidFill>
                          <a:srgbClr val="000000"/>
                        </a:solidFill>
                        <a:effectLst/>
                        <a:latin typeface="Arial Mon" panose="020B0500000000000000" pitchFamily="34" charset="0"/>
                      </a:endParaRPr>
                    </a:p>
                  </a:txBody>
                  <a:tcPr marL="9525" marR="9525" marT="9525" marB="0" anchor="b"/>
                </a:tc>
              </a:tr>
              <a:tr h="230506">
                <a:tc>
                  <a:txBody>
                    <a:bodyPr/>
                    <a:lstStyle/>
                    <a:p>
                      <a:pPr algn="r" fontAlgn="b"/>
                      <a:r>
                        <a:rPr lang="en-US" sz="1100" u="none" strike="noStrike">
                          <a:effectLst/>
                          <a:latin typeface="Arial Mon" panose="020B0500000000000000" pitchFamily="34" charset="0"/>
                        </a:rPr>
                        <a:t>2</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l" fontAlgn="b"/>
                      <a:r>
                        <a:rPr lang="mn-MN" sz="1100" u="none" strike="noStrike" dirty="0">
                          <a:effectLst/>
                          <a:latin typeface="Arial Mon" panose="020B0500000000000000" pitchFamily="34" charset="0"/>
                        </a:rPr>
                        <a:t>Эрдэнэдалай</a:t>
                      </a:r>
                      <a:endParaRPr lang="mn-MN"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b"/>
                      <a:r>
                        <a:rPr lang="en-US" sz="1100" u="none" strike="noStrike">
                          <a:effectLst/>
                          <a:latin typeface="Arial Mon" panose="020B0500000000000000" pitchFamily="34" charset="0"/>
                        </a:rPr>
                        <a:t>5701</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l" fontAlgn="b"/>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r" fontAlgn="b"/>
                      <a:r>
                        <a:rPr lang="en-US" sz="1100" u="none" strike="noStrike">
                          <a:effectLst/>
                          <a:latin typeface="Arial Mon" panose="020B0500000000000000" pitchFamily="34" charset="0"/>
                        </a:rPr>
                        <a:t>2</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l" fontAlgn="b"/>
                      <a:r>
                        <a:rPr lang="ru-RU" sz="1100" u="none" strike="noStrike" dirty="0">
                          <a:effectLst/>
                          <a:latin typeface="Arial Mon" panose="020B0500000000000000" pitchFamily="34" charset="0"/>
                        </a:rPr>
                        <a:t>Сайнцагаан сум 9-р баг Мандал</a:t>
                      </a:r>
                      <a:endParaRPr lang="ru-RU"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b"/>
                      <a:r>
                        <a:rPr lang="en-US" sz="1100" u="none" strike="noStrike">
                          <a:effectLst/>
                          <a:latin typeface="Arial Mon" panose="020B0500000000000000" pitchFamily="34" charset="0"/>
                        </a:rPr>
                        <a:t>2590</a:t>
                      </a:r>
                      <a:endParaRPr lang="en-US" sz="1100" b="0" i="0" u="none" strike="noStrike">
                        <a:solidFill>
                          <a:srgbClr val="000000"/>
                        </a:solidFill>
                        <a:effectLst/>
                        <a:latin typeface="Arial Mon" panose="020B0500000000000000" pitchFamily="34" charset="0"/>
                      </a:endParaRPr>
                    </a:p>
                  </a:txBody>
                  <a:tcPr marL="9525" marR="9525" marT="9525" marB="0" anchor="b"/>
                </a:tc>
              </a:tr>
              <a:tr h="230506">
                <a:tc>
                  <a:txBody>
                    <a:bodyPr/>
                    <a:lstStyle/>
                    <a:p>
                      <a:pPr algn="r" fontAlgn="b"/>
                      <a:r>
                        <a:rPr lang="en-US" sz="1100" u="none" strike="noStrike">
                          <a:effectLst/>
                          <a:latin typeface="Arial Mon" panose="020B0500000000000000" pitchFamily="34" charset="0"/>
                        </a:rPr>
                        <a:t>3</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l" fontAlgn="b"/>
                      <a:r>
                        <a:rPr lang="mn-MN" sz="1100" u="none" strike="noStrike" dirty="0">
                          <a:effectLst/>
                          <a:latin typeface="Arial Mon" panose="020B0500000000000000" pitchFamily="34" charset="0"/>
                        </a:rPr>
                        <a:t>Адаацаг</a:t>
                      </a:r>
                      <a:endParaRPr lang="mn-MN"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b"/>
                      <a:r>
                        <a:rPr lang="en-US" sz="1100" u="none" strike="noStrike">
                          <a:effectLst/>
                          <a:latin typeface="Arial Mon" panose="020B0500000000000000" pitchFamily="34" charset="0"/>
                        </a:rPr>
                        <a:t>2826</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l" fontAlgn="b"/>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r" fontAlgn="b"/>
                      <a:r>
                        <a:rPr lang="en-US" sz="1100" u="none" strike="noStrike">
                          <a:effectLst/>
                          <a:latin typeface="Arial Mon" panose="020B0500000000000000" pitchFamily="34" charset="0"/>
                        </a:rPr>
                        <a:t>3</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l" fontAlgn="b"/>
                      <a:r>
                        <a:rPr lang="ru-RU" sz="1100" u="none" strike="noStrike" dirty="0">
                          <a:effectLst/>
                          <a:latin typeface="Arial Mon" panose="020B0500000000000000" pitchFamily="34" charset="0"/>
                        </a:rPr>
                        <a:t>Сайнцагаан сум 8-р баг Айраг</a:t>
                      </a:r>
                      <a:endParaRPr lang="ru-RU"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b"/>
                      <a:r>
                        <a:rPr lang="en-US" sz="1100" u="none" strike="noStrike">
                          <a:effectLst/>
                          <a:latin typeface="Arial Mon" panose="020B0500000000000000" pitchFamily="34" charset="0"/>
                        </a:rPr>
                        <a:t>2080</a:t>
                      </a:r>
                      <a:endParaRPr lang="en-US" sz="1100" b="0" i="0" u="none" strike="noStrike">
                        <a:solidFill>
                          <a:srgbClr val="000000"/>
                        </a:solidFill>
                        <a:effectLst/>
                        <a:latin typeface="Arial Mon" panose="020B0500000000000000" pitchFamily="34" charset="0"/>
                      </a:endParaRPr>
                    </a:p>
                  </a:txBody>
                  <a:tcPr marL="9525" marR="9525" marT="9525" marB="0" anchor="b"/>
                </a:tc>
              </a:tr>
              <a:tr h="230506">
                <a:tc>
                  <a:txBody>
                    <a:bodyPr/>
                    <a:lstStyle/>
                    <a:p>
                      <a:pPr algn="r" fontAlgn="b"/>
                      <a:r>
                        <a:rPr lang="en-US" sz="1100" u="none" strike="noStrike">
                          <a:effectLst/>
                          <a:latin typeface="Arial Mon" panose="020B0500000000000000" pitchFamily="34" charset="0"/>
                        </a:rPr>
                        <a:t>4</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l" fontAlgn="b"/>
                      <a:r>
                        <a:rPr lang="mn-MN" sz="1100" u="none" strike="noStrike" dirty="0">
                          <a:effectLst/>
                          <a:latin typeface="Arial Mon" panose="020B0500000000000000" pitchFamily="34" charset="0"/>
                        </a:rPr>
                        <a:t>Өлзийт</a:t>
                      </a:r>
                      <a:endParaRPr lang="mn-MN"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b"/>
                      <a:r>
                        <a:rPr lang="en-US" sz="1100" u="none" strike="noStrike" dirty="0">
                          <a:effectLst/>
                          <a:latin typeface="Arial Mon" panose="020B0500000000000000" pitchFamily="34" charset="0"/>
                        </a:rPr>
                        <a:t>2386</a:t>
                      </a:r>
                      <a:endParaRPr lang="en-US"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l" fontAlgn="b"/>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r" fontAlgn="b"/>
                      <a:r>
                        <a:rPr lang="en-US" sz="1100" u="none" strike="noStrike">
                          <a:effectLst/>
                          <a:latin typeface="Arial Mon" panose="020B0500000000000000" pitchFamily="34" charset="0"/>
                        </a:rPr>
                        <a:t>4</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l" fontAlgn="b"/>
                      <a:r>
                        <a:rPr lang="ru-RU" sz="1100" u="none" strike="noStrike" dirty="0">
                          <a:effectLst/>
                          <a:latin typeface="Arial Mon" panose="020B0500000000000000" pitchFamily="34" charset="0"/>
                        </a:rPr>
                        <a:t>Сайнцагаан сум 6-р баг Боржигон</a:t>
                      </a:r>
                      <a:endParaRPr lang="ru-RU"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b"/>
                      <a:r>
                        <a:rPr lang="en-US" sz="1100" u="none" strike="noStrike">
                          <a:effectLst/>
                          <a:latin typeface="Arial Mon" panose="020B0500000000000000" pitchFamily="34" charset="0"/>
                        </a:rPr>
                        <a:t>2001</a:t>
                      </a:r>
                      <a:endParaRPr lang="en-US" sz="1100" b="0" i="0" u="none" strike="noStrike">
                        <a:solidFill>
                          <a:srgbClr val="000000"/>
                        </a:solidFill>
                        <a:effectLst/>
                        <a:latin typeface="Arial Mon" panose="020B0500000000000000" pitchFamily="34" charset="0"/>
                      </a:endParaRPr>
                    </a:p>
                  </a:txBody>
                  <a:tcPr marL="9525" marR="9525" marT="9525" marB="0" anchor="b"/>
                </a:tc>
              </a:tr>
              <a:tr h="230506">
                <a:tc>
                  <a:txBody>
                    <a:bodyPr/>
                    <a:lstStyle/>
                    <a:p>
                      <a:pPr algn="r" fontAlgn="b"/>
                      <a:r>
                        <a:rPr lang="en-US" sz="1100" u="none" strike="noStrike">
                          <a:effectLst/>
                          <a:latin typeface="Arial Mon" panose="020B0500000000000000" pitchFamily="34" charset="0"/>
                        </a:rPr>
                        <a:t>5</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l" fontAlgn="b"/>
                      <a:r>
                        <a:rPr lang="mn-MN" sz="1100" u="none" strike="noStrike" dirty="0">
                          <a:effectLst/>
                          <a:latin typeface="Arial Mon" panose="020B0500000000000000" pitchFamily="34" charset="0"/>
                        </a:rPr>
                        <a:t>Хулд</a:t>
                      </a:r>
                      <a:endParaRPr lang="mn-MN"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b"/>
                      <a:r>
                        <a:rPr lang="en-US" sz="1100" u="none" strike="noStrike" dirty="0">
                          <a:effectLst/>
                          <a:latin typeface="Arial Mon" panose="020B0500000000000000" pitchFamily="34" charset="0"/>
                        </a:rPr>
                        <a:t>2379</a:t>
                      </a:r>
                      <a:endParaRPr lang="en-US"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l" fontAlgn="b"/>
                      <a:r>
                        <a:rPr lang="en-US" sz="1100" u="none" strike="noStrike" dirty="0">
                          <a:effectLst/>
                          <a:latin typeface="Arial Mon" panose="020B0500000000000000" pitchFamily="34" charset="0"/>
                        </a:rPr>
                        <a:t> </a:t>
                      </a:r>
                      <a:endParaRPr lang="en-US"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r" fontAlgn="b"/>
                      <a:r>
                        <a:rPr lang="en-US" sz="1100" u="none" strike="noStrike" dirty="0">
                          <a:effectLst/>
                          <a:latin typeface="Arial Mon" panose="020B0500000000000000" pitchFamily="34" charset="0"/>
                        </a:rPr>
                        <a:t>5</a:t>
                      </a:r>
                      <a:endParaRPr lang="en-US"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l" fontAlgn="b"/>
                      <a:r>
                        <a:rPr lang="mn-MN" sz="1100" u="none" strike="noStrike" dirty="0">
                          <a:effectLst/>
                          <a:latin typeface="Arial Mon" panose="020B0500000000000000" pitchFamily="34" charset="0"/>
                        </a:rPr>
                        <a:t>Сайнцагаан сум </a:t>
                      </a:r>
                      <a:r>
                        <a:rPr lang="en-US" sz="1100" u="none" strike="noStrike" dirty="0" smtClean="0">
                          <a:effectLst/>
                          <a:latin typeface="Arial Mon" panose="020B0500000000000000" pitchFamily="34" charset="0"/>
                        </a:rPr>
                        <a:t>5</a:t>
                      </a:r>
                      <a:r>
                        <a:rPr lang="mn-MN" sz="1100" u="none" strike="noStrike" dirty="0" smtClean="0">
                          <a:effectLst/>
                          <a:latin typeface="Arial Mon" panose="020B0500000000000000" pitchFamily="34" charset="0"/>
                        </a:rPr>
                        <a:t>-р </a:t>
                      </a:r>
                      <a:r>
                        <a:rPr lang="mn-MN" sz="1100" u="none" strike="noStrike" dirty="0">
                          <a:effectLst/>
                          <a:latin typeface="Arial Mon" panose="020B0500000000000000" pitchFamily="34" charset="0"/>
                        </a:rPr>
                        <a:t>баг Аривжих</a:t>
                      </a:r>
                      <a:endParaRPr lang="mn-MN"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b"/>
                      <a:r>
                        <a:rPr lang="en-US" sz="1100" u="none" strike="noStrike" dirty="0">
                          <a:effectLst/>
                          <a:latin typeface="Arial Mon" panose="020B0500000000000000" pitchFamily="34" charset="0"/>
                        </a:rPr>
                        <a:t>1752</a:t>
                      </a:r>
                      <a:endParaRPr lang="en-US" sz="1100" b="0" i="0" u="none" strike="noStrike" dirty="0">
                        <a:solidFill>
                          <a:srgbClr val="000000"/>
                        </a:solidFill>
                        <a:effectLst/>
                        <a:latin typeface="Arial Mon" panose="020B0500000000000000" pitchFamily="34" charset="0"/>
                      </a:endParaRPr>
                    </a:p>
                  </a:txBody>
                  <a:tcPr marL="9525" marR="9525" marT="9525"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4147080788"/>
              </p:ext>
            </p:extLst>
          </p:nvPr>
        </p:nvGraphicFramePr>
        <p:xfrm>
          <a:off x="1416907" y="3338354"/>
          <a:ext cx="6895243" cy="1325880"/>
        </p:xfrm>
        <a:graphic>
          <a:graphicData uri="http://schemas.openxmlformats.org/drawingml/2006/table">
            <a:tbl>
              <a:tblPr>
                <a:tableStyleId>{5C22544A-7EE6-4342-B048-85BDC9FD1C3A}</a:tableStyleId>
              </a:tblPr>
              <a:tblGrid>
                <a:gridCol w="410083"/>
                <a:gridCol w="1318122"/>
                <a:gridCol w="808448"/>
                <a:gridCol w="562399"/>
                <a:gridCol w="571186"/>
                <a:gridCol w="2662606"/>
                <a:gridCol w="562399"/>
              </a:tblGrid>
              <a:tr h="228600">
                <a:tc>
                  <a:txBody>
                    <a:bodyPr/>
                    <a:lstStyle/>
                    <a:p>
                      <a:pPr algn="l" fontAlgn="b"/>
                      <a:r>
                        <a:rPr lang="en-US" sz="1100" u="none" strike="noStrike" dirty="0">
                          <a:effectLst/>
                        </a:rPr>
                        <a:t> </a:t>
                      </a:r>
                      <a:endParaRPr lang="en-US" sz="1100" b="0" i="0" u="none" strike="noStrike" dirty="0">
                        <a:solidFill>
                          <a:srgbClr val="000000"/>
                        </a:solidFill>
                        <a:effectLst/>
                        <a:latin typeface="Arial Mon" panose="020B0500000000000000" pitchFamily="34" charset="0"/>
                      </a:endParaRPr>
                    </a:p>
                  </a:txBody>
                  <a:tcPr marL="9525" marR="9525" marT="9525" marB="0" anchor="b"/>
                </a:tc>
                <a:tc gridSpan="6">
                  <a:txBody>
                    <a:bodyPr/>
                    <a:lstStyle/>
                    <a:p>
                      <a:pPr algn="ctr" fontAlgn="b"/>
                      <a:r>
                        <a:rPr lang="mn-MN" sz="1400" u="none" strike="noStrike" dirty="0">
                          <a:effectLst/>
                          <a:latin typeface="Arial Mon" panose="020B0500000000000000" pitchFamily="34" charset="0"/>
                        </a:rPr>
                        <a:t>Хамгийн цөөн хүн амтай сум баг</a:t>
                      </a:r>
                      <a:endParaRPr lang="mn-MN" sz="1400" b="0" i="0" u="none" strike="noStrike" dirty="0">
                        <a:solidFill>
                          <a:srgbClr val="000000"/>
                        </a:solidFill>
                        <a:effectLst/>
                        <a:latin typeface="Arial Mon" panose="020B0500000000000000"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gridSpan="3">
                  <a:txBody>
                    <a:bodyPr/>
                    <a:lstStyle/>
                    <a:p>
                      <a:pPr algn="ctr" fontAlgn="b"/>
                      <a:r>
                        <a:rPr lang="mn-MN" sz="1200" u="none" strike="noStrike">
                          <a:effectLst/>
                          <a:latin typeface="Arial Mon" panose="020B0500000000000000" pitchFamily="34" charset="0"/>
                        </a:rPr>
                        <a:t>Сумын түвшинд</a:t>
                      </a:r>
                      <a:endParaRPr lang="mn-MN" sz="1200" b="1" i="1" u="none" strike="noStrike">
                        <a:solidFill>
                          <a:srgbClr val="000000"/>
                        </a:solidFill>
                        <a:effectLst/>
                        <a:latin typeface="Arial Mon" panose="020B0500000000000000"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200" u="none" strike="noStrike" dirty="0">
                          <a:effectLst/>
                          <a:latin typeface="Arial Mon" panose="020B0500000000000000" pitchFamily="34" charset="0"/>
                        </a:rPr>
                        <a:t> </a:t>
                      </a:r>
                      <a:endParaRPr lang="en-US" sz="1200" b="1" i="1" u="none" strike="noStrike" dirty="0">
                        <a:solidFill>
                          <a:srgbClr val="000000"/>
                        </a:solidFill>
                        <a:effectLst/>
                        <a:latin typeface="Arial Mon" panose="020B0500000000000000" pitchFamily="34" charset="0"/>
                      </a:endParaRPr>
                    </a:p>
                  </a:txBody>
                  <a:tcPr marL="9525" marR="9525" marT="9525" marB="0" anchor="b"/>
                </a:tc>
                <a:tc gridSpan="3">
                  <a:txBody>
                    <a:bodyPr/>
                    <a:lstStyle/>
                    <a:p>
                      <a:pPr algn="ctr" fontAlgn="b"/>
                      <a:r>
                        <a:rPr lang="mn-MN" sz="1200" u="none" strike="noStrike" dirty="0">
                          <a:effectLst/>
                          <a:latin typeface="Arial Mon" panose="020B0500000000000000" pitchFamily="34" charset="0"/>
                        </a:rPr>
                        <a:t>Багийн түвшинд</a:t>
                      </a:r>
                      <a:endParaRPr lang="mn-MN" sz="1200" b="1" i="1" u="none" strike="noStrike" dirty="0">
                        <a:solidFill>
                          <a:srgbClr val="000000"/>
                        </a:solidFill>
                        <a:effectLst/>
                        <a:latin typeface="Arial Mon" panose="020B0500000000000000" pitchFamily="34" charset="0"/>
                      </a:endParaRPr>
                    </a:p>
                  </a:txBody>
                  <a:tcPr marL="9525" marR="9525" marT="9525" marB="0" anchor="b"/>
                </a:tc>
                <a:tc hMerge="1">
                  <a:txBody>
                    <a:bodyPr/>
                    <a:lstStyle/>
                    <a:p>
                      <a:endParaRPr lang="en-US"/>
                    </a:p>
                  </a:txBody>
                  <a:tcPr/>
                </a:tc>
                <a:tc hMerge="1">
                  <a:txBody>
                    <a:bodyPr/>
                    <a:lstStyle/>
                    <a:p>
                      <a:endParaRPr lang="en-US"/>
                    </a:p>
                  </a:txBody>
                  <a:tcPr/>
                </a:tc>
              </a:tr>
              <a:tr h="180975">
                <a:tc>
                  <a:txBody>
                    <a:bodyPr/>
                    <a:lstStyle/>
                    <a:p>
                      <a:pPr algn="r" fontAlgn="b"/>
                      <a:r>
                        <a:rPr lang="en-US" sz="1100" u="none" strike="noStrike" dirty="0">
                          <a:effectLst/>
                          <a:latin typeface="Arial Mon" panose="020B0500000000000000" pitchFamily="34" charset="0"/>
                        </a:rPr>
                        <a:t>1</a:t>
                      </a:r>
                      <a:endParaRPr lang="en-US"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l" fontAlgn="b"/>
                      <a:r>
                        <a:rPr lang="mn-MN" sz="1100" u="none" strike="noStrike" dirty="0">
                          <a:effectLst/>
                          <a:latin typeface="Arial Mon" panose="020B0500000000000000" pitchFamily="34" charset="0"/>
                        </a:rPr>
                        <a:t>Цагаандэлгэр </a:t>
                      </a:r>
                      <a:endParaRPr lang="mn-MN"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b"/>
                      <a:r>
                        <a:rPr lang="en-US" sz="1100" u="none" strike="noStrike">
                          <a:effectLst/>
                          <a:latin typeface="Arial Mon" panose="020B0500000000000000" pitchFamily="34" charset="0"/>
                        </a:rPr>
                        <a:t>1005</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l" fontAlgn="b"/>
                      <a:r>
                        <a:rPr lang="en-US" sz="1100" u="none" strike="noStrike">
                          <a:effectLst/>
                          <a:latin typeface="Arial Mon" panose="020B0500000000000000" pitchFamily="34" charset="0"/>
                        </a:rPr>
                        <a:t> </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r" fontAlgn="b"/>
                      <a:r>
                        <a:rPr lang="en-US" sz="1100" u="none" strike="noStrike" dirty="0">
                          <a:effectLst/>
                          <a:latin typeface="Arial Mon" panose="020B0500000000000000" pitchFamily="34" charset="0"/>
                        </a:rPr>
                        <a:t>1</a:t>
                      </a:r>
                      <a:endParaRPr lang="en-US"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l" fontAlgn="b"/>
                      <a:r>
                        <a:rPr lang="mn-MN" sz="1100" u="none" strike="noStrike" dirty="0">
                          <a:effectLst/>
                          <a:latin typeface="Arial Mon" panose="020B0500000000000000" pitchFamily="34" charset="0"/>
                        </a:rPr>
                        <a:t>Цагаандэлгэр сум 2-р баг Дэлгэрэх зам</a:t>
                      </a:r>
                      <a:endParaRPr lang="mn-MN"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b"/>
                      <a:r>
                        <a:rPr lang="en-US" sz="1100" u="none" strike="noStrike">
                          <a:effectLst/>
                          <a:latin typeface="Arial Mon" panose="020B0500000000000000" pitchFamily="34" charset="0"/>
                        </a:rPr>
                        <a:t>199</a:t>
                      </a:r>
                      <a:endParaRPr lang="en-US" sz="1100" b="0" i="0" u="none" strike="noStrike">
                        <a:solidFill>
                          <a:srgbClr val="000000"/>
                        </a:solidFill>
                        <a:effectLst/>
                        <a:latin typeface="Arial Mon" panose="020B0500000000000000" pitchFamily="34" charset="0"/>
                      </a:endParaRPr>
                    </a:p>
                  </a:txBody>
                  <a:tcPr marL="9525" marR="9525" marT="9525" marB="0" anchor="b"/>
                </a:tc>
              </a:tr>
              <a:tr h="180975">
                <a:tc>
                  <a:txBody>
                    <a:bodyPr/>
                    <a:lstStyle/>
                    <a:p>
                      <a:pPr algn="r" fontAlgn="b"/>
                      <a:r>
                        <a:rPr lang="en-US" sz="1100" u="none" strike="noStrike">
                          <a:effectLst/>
                          <a:latin typeface="Arial Mon" panose="020B0500000000000000" pitchFamily="34" charset="0"/>
                        </a:rPr>
                        <a:t>2</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l" fontAlgn="b"/>
                      <a:r>
                        <a:rPr lang="mn-MN" sz="1100" u="none" strike="noStrike" dirty="0">
                          <a:effectLst/>
                          <a:latin typeface="Arial Mon" panose="020B0500000000000000" pitchFamily="34" charset="0"/>
                        </a:rPr>
                        <a:t>Баянжаргалан</a:t>
                      </a:r>
                      <a:endParaRPr lang="mn-MN"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b"/>
                      <a:r>
                        <a:rPr lang="en-US" sz="1100" u="none" strike="noStrike">
                          <a:effectLst/>
                          <a:latin typeface="Arial Mon" panose="020B0500000000000000" pitchFamily="34" charset="0"/>
                        </a:rPr>
                        <a:t>1168</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l" fontAlgn="b"/>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r" fontAlgn="b"/>
                      <a:r>
                        <a:rPr lang="en-US" sz="1100" u="none" strike="noStrike">
                          <a:effectLst/>
                          <a:latin typeface="Arial Mon" panose="020B0500000000000000" pitchFamily="34" charset="0"/>
                        </a:rPr>
                        <a:t>2</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l" fontAlgn="b"/>
                      <a:r>
                        <a:rPr lang="ru-RU" sz="1100" u="none" strike="noStrike" dirty="0">
                          <a:effectLst/>
                          <a:latin typeface="Arial Mon" panose="020B0500000000000000" pitchFamily="34" charset="0"/>
                        </a:rPr>
                        <a:t>Цагаандэлгэр сум 3-р баг Жаргалант</a:t>
                      </a:r>
                      <a:endParaRPr lang="ru-RU"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b"/>
                      <a:r>
                        <a:rPr lang="en-US" sz="1100" u="none" strike="noStrike">
                          <a:effectLst/>
                          <a:latin typeface="Arial Mon" panose="020B0500000000000000" pitchFamily="34" charset="0"/>
                        </a:rPr>
                        <a:t>201</a:t>
                      </a:r>
                      <a:endParaRPr lang="en-US" sz="1100" b="0" i="0" u="none" strike="noStrike">
                        <a:solidFill>
                          <a:srgbClr val="000000"/>
                        </a:solidFill>
                        <a:effectLst/>
                        <a:latin typeface="Arial Mon" panose="020B0500000000000000" pitchFamily="34" charset="0"/>
                      </a:endParaRPr>
                    </a:p>
                  </a:txBody>
                  <a:tcPr marL="9525" marR="9525" marT="9525" marB="0" anchor="b"/>
                </a:tc>
              </a:tr>
              <a:tr h="180975">
                <a:tc>
                  <a:txBody>
                    <a:bodyPr/>
                    <a:lstStyle/>
                    <a:p>
                      <a:pPr algn="r" fontAlgn="b"/>
                      <a:r>
                        <a:rPr lang="en-US" sz="1100" u="none" strike="noStrike">
                          <a:effectLst/>
                          <a:latin typeface="Arial Mon" panose="020B0500000000000000" pitchFamily="34" charset="0"/>
                        </a:rPr>
                        <a:t>3</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l" fontAlgn="b"/>
                      <a:r>
                        <a:rPr lang="mn-MN" sz="1100" u="none" strike="noStrike" dirty="0">
                          <a:effectLst/>
                          <a:latin typeface="Arial Mon" panose="020B0500000000000000" pitchFamily="34" charset="0"/>
                        </a:rPr>
                        <a:t>Өндөршил</a:t>
                      </a:r>
                      <a:endParaRPr lang="mn-MN"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b"/>
                      <a:r>
                        <a:rPr lang="en-US" sz="1100" u="none" strike="noStrike">
                          <a:effectLst/>
                          <a:latin typeface="Arial Mon" panose="020B0500000000000000" pitchFamily="34" charset="0"/>
                        </a:rPr>
                        <a:t>1446</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l" fontAlgn="b"/>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r" fontAlgn="b"/>
                      <a:r>
                        <a:rPr lang="en-US" sz="1100" u="none" strike="noStrike">
                          <a:effectLst/>
                          <a:latin typeface="Arial Mon" panose="020B0500000000000000" pitchFamily="34" charset="0"/>
                        </a:rPr>
                        <a:t>3</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l" fontAlgn="b"/>
                      <a:r>
                        <a:rPr lang="ru-RU" sz="1100" u="none" strike="noStrike" dirty="0">
                          <a:effectLst/>
                          <a:latin typeface="Arial Mon" panose="020B0500000000000000" pitchFamily="34" charset="0"/>
                        </a:rPr>
                        <a:t>Баянжаргалан сум 1-р баг Шилийн гол</a:t>
                      </a:r>
                      <a:endParaRPr lang="ru-RU"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b"/>
                      <a:r>
                        <a:rPr lang="en-US" sz="1100" u="none" strike="noStrike">
                          <a:effectLst/>
                          <a:latin typeface="Arial Mon" panose="020B0500000000000000" pitchFamily="34" charset="0"/>
                        </a:rPr>
                        <a:t>245</a:t>
                      </a:r>
                      <a:endParaRPr lang="en-US" sz="1100" b="0" i="0" u="none" strike="noStrike">
                        <a:solidFill>
                          <a:srgbClr val="000000"/>
                        </a:solidFill>
                        <a:effectLst/>
                        <a:latin typeface="Arial Mon" panose="020B0500000000000000" pitchFamily="34" charset="0"/>
                      </a:endParaRPr>
                    </a:p>
                  </a:txBody>
                  <a:tcPr marL="9525" marR="9525" marT="9525" marB="0" anchor="b"/>
                </a:tc>
              </a:tr>
              <a:tr h="180975">
                <a:tc>
                  <a:txBody>
                    <a:bodyPr/>
                    <a:lstStyle/>
                    <a:p>
                      <a:pPr algn="r" fontAlgn="b"/>
                      <a:r>
                        <a:rPr lang="en-US" sz="1100" u="none" strike="noStrike">
                          <a:effectLst/>
                          <a:latin typeface="Arial Mon" panose="020B0500000000000000" pitchFamily="34" charset="0"/>
                        </a:rPr>
                        <a:t>4</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l" fontAlgn="b"/>
                      <a:r>
                        <a:rPr lang="mn-MN" sz="1100" u="none" strike="noStrike" dirty="0">
                          <a:effectLst/>
                          <a:latin typeface="Arial Mon" panose="020B0500000000000000" pitchFamily="34" charset="0"/>
                        </a:rPr>
                        <a:t>Говь-Угтаал</a:t>
                      </a:r>
                      <a:endParaRPr lang="mn-MN"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b"/>
                      <a:r>
                        <a:rPr lang="en-US" sz="1100" u="none" strike="noStrike">
                          <a:effectLst/>
                          <a:latin typeface="Arial Mon" panose="020B0500000000000000" pitchFamily="34" charset="0"/>
                        </a:rPr>
                        <a:t>1586</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l" fontAlgn="b"/>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r" fontAlgn="b"/>
                      <a:r>
                        <a:rPr lang="en-US" sz="1100" u="none" strike="noStrike">
                          <a:effectLst/>
                          <a:latin typeface="Arial Mon" panose="020B0500000000000000" pitchFamily="34" charset="0"/>
                        </a:rPr>
                        <a:t>4</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l" fontAlgn="b"/>
                      <a:r>
                        <a:rPr lang="mn-MN" sz="1100" u="none" strike="noStrike" dirty="0">
                          <a:effectLst/>
                          <a:latin typeface="Arial Mon" panose="020B0500000000000000" pitchFamily="34" charset="0"/>
                        </a:rPr>
                        <a:t>Цагаандэлгэр сум 4-р баг Замын улаан</a:t>
                      </a:r>
                      <a:endParaRPr lang="mn-MN"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b"/>
                      <a:r>
                        <a:rPr lang="en-US" sz="1100" u="none" strike="noStrike">
                          <a:effectLst/>
                          <a:latin typeface="Arial Mon" panose="020B0500000000000000" pitchFamily="34" charset="0"/>
                        </a:rPr>
                        <a:t>280</a:t>
                      </a:r>
                      <a:endParaRPr lang="en-US" sz="1100" b="0" i="0" u="none" strike="noStrike">
                        <a:solidFill>
                          <a:srgbClr val="000000"/>
                        </a:solidFill>
                        <a:effectLst/>
                        <a:latin typeface="Arial Mon" panose="020B0500000000000000" pitchFamily="34" charset="0"/>
                      </a:endParaRPr>
                    </a:p>
                  </a:txBody>
                  <a:tcPr marL="9525" marR="9525" marT="9525" marB="0" anchor="b"/>
                </a:tc>
              </a:tr>
              <a:tr h="180975">
                <a:tc>
                  <a:txBody>
                    <a:bodyPr/>
                    <a:lstStyle/>
                    <a:p>
                      <a:pPr algn="r" fontAlgn="b"/>
                      <a:r>
                        <a:rPr lang="en-US" sz="1100" u="none" strike="noStrike">
                          <a:effectLst/>
                          <a:latin typeface="Arial Mon" panose="020B0500000000000000" pitchFamily="34" charset="0"/>
                        </a:rPr>
                        <a:t>5</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l" fontAlgn="b"/>
                      <a:r>
                        <a:rPr lang="mn-MN" sz="1100" u="none" strike="noStrike" dirty="0">
                          <a:effectLst/>
                          <a:latin typeface="Arial Mon" panose="020B0500000000000000" pitchFamily="34" charset="0"/>
                        </a:rPr>
                        <a:t>Дэлгэрцогт</a:t>
                      </a:r>
                      <a:endParaRPr lang="mn-MN"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b"/>
                      <a:r>
                        <a:rPr lang="en-US" sz="1100" u="none" strike="noStrike">
                          <a:effectLst/>
                          <a:latin typeface="Arial Mon" panose="020B0500000000000000" pitchFamily="34" charset="0"/>
                        </a:rPr>
                        <a:t>1616</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l" fontAlgn="b"/>
                      <a:r>
                        <a:rPr lang="en-US" sz="1100" u="none" strike="noStrike">
                          <a:effectLst/>
                          <a:latin typeface="Arial Mon" panose="020B0500000000000000" pitchFamily="34" charset="0"/>
                        </a:rPr>
                        <a:t> </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r" fontAlgn="b"/>
                      <a:r>
                        <a:rPr lang="en-US" sz="1100" u="none" strike="noStrike">
                          <a:effectLst/>
                          <a:latin typeface="Arial Mon" panose="020B0500000000000000" pitchFamily="34" charset="0"/>
                        </a:rPr>
                        <a:t>5</a:t>
                      </a:r>
                      <a:endParaRPr lang="en-US" sz="1100" b="0" i="0" u="none" strike="noStrike">
                        <a:solidFill>
                          <a:srgbClr val="000000"/>
                        </a:solidFill>
                        <a:effectLst/>
                        <a:latin typeface="Arial Mon" panose="020B0500000000000000" pitchFamily="34" charset="0"/>
                      </a:endParaRPr>
                    </a:p>
                  </a:txBody>
                  <a:tcPr marL="9525" marR="9525" marT="9525" marB="0" anchor="b"/>
                </a:tc>
                <a:tc>
                  <a:txBody>
                    <a:bodyPr/>
                    <a:lstStyle/>
                    <a:p>
                      <a:pPr algn="l" fontAlgn="b"/>
                      <a:r>
                        <a:rPr lang="ru-RU" sz="1100" u="none" strike="noStrike" dirty="0">
                          <a:effectLst/>
                          <a:latin typeface="Arial Mon" panose="020B0500000000000000" pitchFamily="34" charset="0"/>
                        </a:rPr>
                        <a:t>Өлзийт сумын 3-р баг Тагт</a:t>
                      </a:r>
                      <a:endParaRPr lang="ru-RU" sz="1100" b="0" i="0" u="none" strike="noStrike" dirty="0">
                        <a:solidFill>
                          <a:srgbClr val="000000"/>
                        </a:solidFill>
                        <a:effectLst/>
                        <a:latin typeface="Arial Mon" panose="020B0500000000000000" pitchFamily="34" charset="0"/>
                      </a:endParaRPr>
                    </a:p>
                  </a:txBody>
                  <a:tcPr marL="9525" marR="9525" marT="9525" marB="0" anchor="b"/>
                </a:tc>
                <a:tc>
                  <a:txBody>
                    <a:bodyPr/>
                    <a:lstStyle/>
                    <a:p>
                      <a:pPr algn="ctr" fontAlgn="b"/>
                      <a:r>
                        <a:rPr lang="en-US" sz="1100" u="none" strike="noStrike" dirty="0">
                          <a:effectLst/>
                          <a:latin typeface="Arial Mon" panose="020B0500000000000000" pitchFamily="34" charset="0"/>
                        </a:rPr>
                        <a:t>289</a:t>
                      </a:r>
                      <a:endParaRPr lang="en-US" sz="1100" b="0" i="0" u="none" strike="noStrike" dirty="0">
                        <a:solidFill>
                          <a:srgbClr val="000000"/>
                        </a:solidFill>
                        <a:effectLst/>
                        <a:latin typeface="Arial Mon" panose="020B0500000000000000" pitchFamily="34" charset="0"/>
                      </a:endParaRPr>
                    </a:p>
                  </a:txBody>
                  <a:tcPr marL="9525" marR="9525" marT="9525" marB="0" anchor="b"/>
                </a:tc>
              </a:tr>
            </a:tbl>
          </a:graphicData>
        </a:graphic>
      </p:graphicFrame>
      <p:sp>
        <p:nvSpPr>
          <p:cNvPr id="8" name="Rectangle 7"/>
          <p:cNvSpPr/>
          <p:nvPr/>
        </p:nvSpPr>
        <p:spPr>
          <a:xfrm>
            <a:off x="1779373" y="4917989"/>
            <a:ext cx="5791199" cy="1754326"/>
          </a:xfrm>
          <a:prstGeom prst="rect">
            <a:avLst/>
          </a:prstGeom>
        </p:spPr>
        <p:txBody>
          <a:bodyPr wrap="square">
            <a:spAutoFit/>
          </a:bodyPr>
          <a:lstStyle/>
          <a:p>
            <a:pPr algn="just"/>
            <a:r>
              <a:rPr lang="mn-MN" sz="1200" dirty="0">
                <a:latin typeface="Arial" pitchFamily="34" charset="0"/>
                <a:cs typeface="Arial" pitchFamily="34" charset="0"/>
              </a:rPr>
              <a:t>Сүүлийн 3 жил хүн амын тоо нь тогтмол өссөн сумд </a:t>
            </a:r>
          </a:p>
          <a:p>
            <a:pPr algn="just"/>
            <a:r>
              <a:rPr lang="mn-MN" sz="1200" dirty="0">
                <a:latin typeface="Arial" pitchFamily="34" charset="0"/>
                <a:cs typeface="Arial" pitchFamily="34" charset="0"/>
              </a:rPr>
              <a:t>	- Сайнцагаан</a:t>
            </a:r>
          </a:p>
          <a:p>
            <a:pPr algn="just"/>
            <a:r>
              <a:rPr lang="mn-MN" sz="1200" dirty="0">
                <a:latin typeface="Arial" pitchFamily="34" charset="0"/>
                <a:cs typeface="Arial" pitchFamily="34" charset="0"/>
              </a:rPr>
              <a:t>	-Хулд</a:t>
            </a:r>
          </a:p>
          <a:p>
            <a:pPr algn="just"/>
            <a:r>
              <a:rPr lang="mn-MN" sz="1200" dirty="0">
                <a:latin typeface="Arial" pitchFamily="34" charset="0"/>
                <a:cs typeface="Arial" pitchFamily="34" charset="0"/>
              </a:rPr>
              <a:t>	-Дэрэн</a:t>
            </a:r>
          </a:p>
          <a:p>
            <a:pPr algn="just"/>
            <a:r>
              <a:rPr lang="mn-MN" sz="1200" dirty="0">
                <a:latin typeface="Arial" pitchFamily="34" charset="0"/>
                <a:cs typeface="Arial" pitchFamily="34" charset="0"/>
              </a:rPr>
              <a:t>	-Дэлгэрцогт</a:t>
            </a:r>
          </a:p>
          <a:p>
            <a:pPr algn="just"/>
            <a:r>
              <a:rPr lang="mn-MN" sz="1200" dirty="0">
                <a:latin typeface="Arial" pitchFamily="34" charset="0"/>
                <a:cs typeface="Arial" pitchFamily="34" charset="0"/>
              </a:rPr>
              <a:t>	</a:t>
            </a:r>
            <a:r>
              <a:rPr lang="mn-MN" sz="1200" dirty="0" smtClean="0">
                <a:latin typeface="Arial" pitchFamily="34" charset="0"/>
                <a:cs typeface="Arial" pitchFamily="34" charset="0"/>
              </a:rPr>
              <a:t>-</a:t>
            </a:r>
            <a:r>
              <a:rPr lang="mn-MN" sz="1200" dirty="0">
                <a:latin typeface="Arial" pitchFamily="34" charset="0"/>
                <a:cs typeface="Arial" pitchFamily="34" charset="0"/>
              </a:rPr>
              <a:t>Өлзийт</a:t>
            </a:r>
          </a:p>
          <a:p>
            <a:pPr algn="just"/>
            <a:r>
              <a:rPr lang="mn-MN" sz="1200" dirty="0">
                <a:latin typeface="Arial" pitchFamily="34" charset="0"/>
                <a:cs typeface="Arial" pitchFamily="34" charset="0"/>
              </a:rPr>
              <a:t>Хүн амын тоо нь сүүлийн 3 жил тогтмол </a:t>
            </a:r>
            <a:r>
              <a:rPr lang="mn-MN" sz="1200" dirty="0" smtClean="0">
                <a:latin typeface="Arial" pitchFamily="34" charset="0"/>
                <a:cs typeface="Arial" pitchFamily="34" charset="0"/>
              </a:rPr>
              <a:t>буурсан сумд</a:t>
            </a:r>
            <a:endParaRPr lang="mn-MN" sz="1200" dirty="0">
              <a:latin typeface="Arial" pitchFamily="34" charset="0"/>
              <a:cs typeface="Arial" pitchFamily="34" charset="0"/>
            </a:endParaRPr>
          </a:p>
          <a:p>
            <a:pPr algn="just"/>
            <a:r>
              <a:rPr lang="mn-MN" sz="1200" dirty="0">
                <a:latin typeface="Arial" pitchFamily="34" charset="0"/>
                <a:cs typeface="Arial" pitchFamily="34" charset="0"/>
              </a:rPr>
              <a:t>	- Сайхан-Овоо</a:t>
            </a:r>
          </a:p>
          <a:p>
            <a:pPr algn="just"/>
            <a:r>
              <a:rPr lang="mn-MN" sz="1200" dirty="0">
                <a:latin typeface="Arial" pitchFamily="34" charset="0"/>
                <a:cs typeface="Arial" pitchFamily="34" charset="0"/>
              </a:rPr>
              <a:t>	-Адаацаг </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93633" y="226953"/>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Arial Mon" panose="020B0500000000000000" pitchFamily="34" charset="0"/>
              </a:rPr>
              <a:t>Д</a:t>
            </a:r>
            <a:r>
              <a:rPr lang="mn-MN" i="1" dirty="0">
                <a:solidFill>
                  <a:schemeClr val="tx1"/>
                </a:solidFill>
                <a:latin typeface="Arial Mon" panose="020B0500000000000000" pitchFamily="34" charset="0"/>
              </a:rPr>
              <a:t>ундговь аймгийн статистикийн хэлтэс</a:t>
            </a:r>
            <a:endParaRPr lang="en-US" i="1" dirty="0">
              <a:solidFill>
                <a:schemeClr val="tx1"/>
              </a:solidFill>
              <a:latin typeface="Arial Mon" panose="020B0500000000000000"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xmlns="" val="653111184"/>
              </p:ext>
            </p:extLst>
          </p:nvPr>
        </p:nvGraphicFramePr>
        <p:xfrm>
          <a:off x="1533180" y="1357184"/>
          <a:ext cx="3178864" cy="253107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436973" y="1451230"/>
            <a:ext cx="2923256" cy="3610218"/>
          </a:xfrm>
          <a:prstGeom prst="rect">
            <a:avLst/>
          </a:prstGeom>
        </p:spPr>
        <p:txBody>
          <a:bodyPr wrap="square">
            <a:spAutoFit/>
          </a:bodyPr>
          <a:lstStyle/>
          <a:p>
            <a:pPr algn="just"/>
            <a:endParaRPr lang="en-US" dirty="0">
              <a:latin typeface="Arial" pitchFamily="34" charset="0"/>
              <a:cs typeface="Arial" pitchFamily="34" charset="0"/>
            </a:endParaRPr>
          </a:p>
        </p:txBody>
      </p:sp>
      <p:sp>
        <p:nvSpPr>
          <p:cNvPr id="8" name="Rectangle 7"/>
          <p:cNvSpPr/>
          <p:nvPr/>
        </p:nvSpPr>
        <p:spPr>
          <a:xfrm>
            <a:off x="1334530" y="4278792"/>
            <a:ext cx="3929448" cy="954107"/>
          </a:xfrm>
          <a:prstGeom prst="rect">
            <a:avLst/>
          </a:prstGeom>
        </p:spPr>
        <p:txBody>
          <a:bodyPr wrap="square">
            <a:spAutoFit/>
          </a:bodyPr>
          <a:lstStyle/>
          <a:p>
            <a:pPr algn="just"/>
            <a:r>
              <a:rPr lang="mn-MN" sz="1400" dirty="0" smtClean="0">
                <a:latin typeface="Arial" pitchFamily="34" charset="0"/>
                <a:cs typeface="Arial" pitchFamily="34" charset="0"/>
              </a:rPr>
              <a:t>Хөдөөд 7112 өрхийн 23254 хүн амьдарч байгаа нь нийт хүн амын 51</a:t>
            </a:r>
            <a:r>
              <a:rPr lang="en-US" sz="1400" dirty="0" smtClean="0">
                <a:latin typeface="Arial" pitchFamily="34" charset="0"/>
                <a:cs typeface="Arial" pitchFamily="34" charset="0"/>
              </a:rPr>
              <a:t>% </a:t>
            </a:r>
            <a:r>
              <a:rPr lang="mn-MN" sz="1400" dirty="0" smtClean="0">
                <a:latin typeface="Arial" pitchFamily="34" charset="0"/>
                <a:cs typeface="Arial" pitchFamily="34" charset="0"/>
              </a:rPr>
              <a:t>байна. Аймгийн төвд 3603 өрхийн 11891 хүн, сумын төвд 3413 өрхийн 10370 хүн амьдарч байна.  </a:t>
            </a:r>
            <a:endParaRPr lang="en-US" sz="1400" dirty="0">
              <a:latin typeface="Arial" pitchFamily="34" charset="0"/>
              <a:cs typeface="Arial" pitchFamily="34" charset="0"/>
            </a:endParaRPr>
          </a:p>
        </p:txBody>
      </p:sp>
      <p:sp>
        <p:nvSpPr>
          <p:cNvPr id="9" name="Rectangle 8"/>
          <p:cNvSpPr/>
          <p:nvPr/>
        </p:nvSpPr>
        <p:spPr>
          <a:xfrm>
            <a:off x="6153665" y="2347784"/>
            <a:ext cx="2379559" cy="3323987"/>
          </a:xfrm>
          <a:prstGeom prst="rect">
            <a:avLst/>
          </a:prstGeom>
        </p:spPr>
        <p:txBody>
          <a:bodyPr wrap="square">
            <a:spAutoFit/>
          </a:bodyPr>
          <a:lstStyle/>
          <a:p>
            <a:pPr algn="just"/>
            <a:r>
              <a:rPr lang="mn-MN" dirty="0" smtClean="0">
                <a:latin typeface="Arial" pitchFamily="34" charset="0"/>
                <a:cs typeface="Arial" pitchFamily="34" charset="0"/>
              </a:rPr>
              <a:t>*</a:t>
            </a:r>
            <a:r>
              <a:rPr lang="mn-MN" sz="1600" dirty="0" smtClean="0">
                <a:latin typeface="Arial" pitchFamily="34" charset="0"/>
                <a:cs typeface="Arial" pitchFamily="34" charset="0"/>
              </a:rPr>
              <a:t>Аймгийн төвд амьдарч байгаа нийт хүний 52,6 хувь нь эмэгтэйчүүд</a:t>
            </a:r>
          </a:p>
          <a:p>
            <a:pPr marL="285750" indent="-285750" algn="just">
              <a:buFont typeface="Arial" panose="020B0604020202020204" pitchFamily="34" charset="0"/>
              <a:buChar char="•"/>
            </a:pPr>
            <a:r>
              <a:rPr lang="mn-MN" sz="1600" dirty="0" smtClean="0">
                <a:latin typeface="Arial" pitchFamily="34" charset="0"/>
                <a:cs typeface="Arial" pitchFamily="34" charset="0"/>
              </a:rPr>
              <a:t>Сумын төвд амьдарч байгаа нийт хүн амын 50,6 хувийг эмэгтэйчүүд</a:t>
            </a:r>
          </a:p>
          <a:p>
            <a:pPr marL="285750" indent="-285750" algn="just">
              <a:buFont typeface="Arial" panose="020B0604020202020204" pitchFamily="34" charset="0"/>
              <a:buChar char="•"/>
            </a:pPr>
            <a:r>
              <a:rPr lang="mn-MN" sz="1600" dirty="0" smtClean="0">
                <a:latin typeface="Arial" pitchFamily="34" charset="0"/>
                <a:cs typeface="Arial" pitchFamily="34" charset="0"/>
              </a:rPr>
              <a:t>Хөдөөд амьдарч байгаа нийт хүн амын 47,8 хувийг эмэгтэйчүүд эзэлж байна.</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Arial Mon" panose="020B0500000000000000" pitchFamily="34" charset="0"/>
              </a:rPr>
              <a:t>Д</a:t>
            </a:r>
            <a:r>
              <a:rPr lang="mn-MN" i="1" dirty="0">
                <a:solidFill>
                  <a:schemeClr val="tx1"/>
                </a:solidFill>
                <a:latin typeface="Arial Mon" panose="020B0500000000000000" pitchFamily="34" charset="0"/>
              </a:rPr>
              <a:t>ундговь аймгийн статистикийн хэлтэс</a:t>
            </a:r>
            <a:endParaRPr lang="en-US" i="1" dirty="0">
              <a:solidFill>
                <a:schemeClr val="tx1"/>
              </a:solidFill>
              <a:latin typeface="Arial Mon" panose="020B0500000000000000"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xmlns="" val="3976315982"/>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589903" y="4061254"/>
            <a:ext cx="6943321" cy="646331"/>
          </a:xfrm>
          <a:prstGeom prst="rect">
            <a:avLst/>
          </a:prstGeom>
        </p:spPr>
        <p:txBody>
          <a:bodyPr wrap="square">
            <a:spAutoFit/>
          </a:bodyPr>
          <a:lstStyle/>
          <a:p>
            <a:pPr algn="just"/>
            <a:r>
              <a:rPr lang="mn-MN" dirty="0" smtClean="0">
                <a:latin typeface="Arial" pitchFamily="34" charset="0"/>
                <a:cs typeface="Arial" pitchFamily="34" charset="0"/>
              </a:rPr>
              <a:t>Нийт өрхийн 76 хувь буюу 10752 нь эрэгтэй тэргүүлэгчтэй, 24 хувь буюу 3376 нь эмэгтэй тэргүүлэгчтэй өрх байна.</a:t>
            </a:r>
            <a:endParaRPr lang="en-US" sz="1600" dirty="0">
              <a:latin typeface="Arial" pitchFamily="34" charset="0"/>
              <a:cs typeface="Arial" pitchFamily="34" charset="0"/>
            </a:endParaRPr>
          </a:p>
        </p:txBody>
      </p:sp>
      <p:pic>
        <p:nvPicPr>
          <p:cNvPr id="9" name="Shape 108"/>
          <p:cNvPicPr preferRelativeResize="0"/>
          <p:nvPr/>
        </p:nvPicPr>
        <p:blipFill rotWithShape="1">
          <a:blip r:embed="rId4" cstate="print">
            <a:alphaModFix/>
          </a:blip>
          <a:srcRect/>
          <a:stretch/>
        </p:blipFill>
        <p:spPr>
          <a:xfrm>
            <a:off x="6689124" y="1664043"/>
            <a:ext cx="1960606" cy="1491050"/>
          </a:xfrm>
          <a:prstGeom prst="rect">
            <a:avLst/>
          </a:prstGeom>
          <a:noFill/>
          <a:ln>
            <a:noFill/>
          </a:ln>
        </p:spPr>
      </p:pic>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123407" y="352697"/>
            <a:ext cx="7236822" cy="613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latin typeface="Arial Mon" panose="020B0500000000000000" pitchFamily="34" charset="0"/>
              </a:rPr>
              <a:t>Д</a:t>
            </a:r>
            <a:r>
              <a:rPr lang="mn-MN" i="1" dirty="0">
                <a:solidFill>
                  <a:schemeClr val="tx1"/>
                </a:solidFill>
                <a:latin typeface="Arial Mon" panose="020B0500000000000000" pitchFamily="34" charset="0"/>
              </a:rPr>
              <a:t>ундговь аймгийн статистикийн хэлтэс</a:t>
            </a:r>
            <a:endParaRPr lang="en-US" i="1" dirty="0">
              <a:solidFill>
                <a:schemeClr val="tx1"/>
              </a:solidFill>
              <a:latin typeface="Arial Mon" panose="020B0500000000000000"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xmlns="" val="879658065"/>
              </p:ext>
            </p:extLst>
          </p:nvPr>
        </p:nvGraphicFramePr>
        <p:xfrm>
          <a:off x="1704975" y="1367481"/>
          <a:ext cx="6269252" cy="343311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499286" y="4868563"/>
            <a:ext cx="7033940" cy="1200329"/>
          </a:xfrm>
          <a:prstGeom prst="rect">
            <a:avLst/>
          </a:prstGeom>
        </p:spPr>
        <p:txBody>
          <a:bodyPr wrap="square">
            <a:spAutoFit/>
          </a:bodyPr>
          <a:lstStyle/>
          <a:p>
            <a:pPr algn="just"/>
            <a:r>
              <a:rPr lang="mn-MN" dirty="0" smtClean="0">
                <a:latin typeface="Arial" pitchFamily="34" charset="0"/>
                <a:cs typeface="Arial" pitchFamily="34" charset="0"/>
              </a:rPr>
              <a:t>Аймгийн хэмжээний нийт өрхийн 21,1 хувь нь 1 ам бүлтэй, 20,4 хувь нь 4 ам бүлтэй, 18,2 хувь нь 3 ам бүлтэй, 17,8 хувь нь 2 ам бүлтэй, 13,5 хувь нь 5 ам бүлтэй бол 9,6 хувь нь 6 болон түүнээс дээш ам бүлтэй өрх байна. </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xmlns="" val="3194813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691</TotalTime>
  <Words>3743</Words>
  <Application>Microsoft Office PowerPoint</Application>
  <PresentationFormat>On-screen Show (4:3)</PresentationFormat>
  <Paragraphs>1085</Paragraphs>
  <Slides>52</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55" baseType="lpstr">
      <vt:lpstr>Office Theme</vt:lpstr>
      <vt:lpstr>Microsoft Office Excel 97-2003 Worksheet</vt:lpstr>
      <vt:lpstr>Chart</vt:lpstr>
      <vt:lpstr>Дундговь аймгийн 2016 оны жилийн эцсийн танилцуулга</vt:lpstr>
      <vt:lpstr>2016 оны жилийн эцсийн мэдээгээр аймгийн хүн амын тоо 45515 болж өмнөх оноос 589 хүнээр буюу 1,3 хувиар өссөн байна. 15 сумын 9 суманд хүн амын тоо өсч, 6 суманд буурсан байна./Хүн амын тоо буурсан сумдыг улаанаар тэмдэглэв/</vt:lpstr>
      <vt:lpstr>Slide 3</vt:lpstr>
      <vt:lpstr>Slide 4</vt:lpstr>
      <vt:lpstr>Slide 5</vt:lpstr>
      <vt:lpstr>Slide 6</vt:lpstr>
      <vt:lpstr>Slide 7</vt:lpstr>
      <vt:lpstr>Slide 8</vt:lpstr>
      <vt:lpstr>Slide 9</vt:lpstr>
      <vt:lpstr>Дундговь аймгийн хэмжээнд 2016 онд 1107 хүүхэд шинээр мэндэлж өмнөх оноос 12-р өссөн байна. Төрсөн хүүхдийн  559 нь буюу 50,5 хувь нь эрэгтэй хүүхэд 548 нь эмэгтэй хүүхэд байна. Сайнцагаан, Адаацаг, Баянжаргалан Өндөршил, Сайхан-Овоо, Хулд,Цагаандэлгэр сумдад төрөлт өмнөх оноос өссөн байна.</vt:lpstr>
      <vt:lpstr>Slide 11</vt:lpstr>
      <vt:lpstr>Slide 12</vt:lpstr>
      <vt:lpstr>Slide 13</vt:lpstr>
      <vt:lpstr>Slide 14</vt:lpstr>
      <vt:lpstr>Slide 15</vt:lpstr>
      <vt:lpstr>Slide 16</vt:lpstr>
      <vt:lpstr>Хөгжлийн бэрхшээлийг төрлөөр авч үзвэл 46%/800хүн/ төрөлхийн, 41%/722хүн/ ердийн өвчнөөр, 6%/106 хүн/ ахуйн ослоор, 3 хувь /52хүн/ нь мэргэжлээс шалтгаалах өвчнөөр, 3%/53 хүн/ зам тээврийн ослоор, 1 хувь буюу 14 хүн ахуйн ослын улмаас хөгжлийн бэрхшээлтэй болсон байна.</vt:lpstr>
      <vt:lpstr>Тусламжийн орлогыг оруулан тооцсоноор аймгийн х‎эмжээний нийт орлого ба тусламж 39528,3 сая төгрөг болж, төлөвлөгөөний биел‎элт 97,6 хувьтай байна. Энэ нь өнгөрсөн  мөн үеэс 107,8 хувиар өссөн байна.  Аймгийн нийт орлогын 83 хувийг тусламжийн орлого, 11 хувийг татварын орлого, 6 хувийг татварын бус орлого бүрдүүлж байна. </vt:lpstr>
      <vt:lpstr>Slide 19</vt:lpstr>
      <vt:lpstr>Банкны зээлийн үлдэгдэл өмнөх оны мөн үеэс 13,0 хувиар өсч 84178,6 сая төгрөг болов. Үүнээс хугацаа хэтэрсэн зээл 372,7 сая төгрөг болж 52,0 хувиар  өссөн бол  чанаргүй зээл 619,5 сая төгрөгийн үлдэгдэлтэй болж өмнөх оны мөн үеэс 2,2  дахин өссөн байна. Нийт зээлийн үлдэгдлийн 1,2 хувийг хугацаа хэтэрсэн ба чанаргүй зээл эзэлж байна. Иргэдийн хувийн хадгаламж  өмнөх оны мөн үеэс 20,7  хувиар өсч 32637,3  сая төгрөг болов.</vt:lpstr>
      <vt:lpstr>Дундговь аймаг 2016 оны жилийн эцсийн мал тооллогоор 3 059 855 толгой мал тоолуулж өмнөх оноос 295 482 толгой буюу 10.7 хувиар өслөө.</vt:lpstr>
      <vt:lpstr>Slide 22</vt:lpstr>
      <vt:lpstr>Slide 23</vt:lpstr>
      <vt:lpstr>Slide 24</vt:lpstr>
      <vt:lpstr>Slide 25</vt:lpstr>
      <vt:lpstr>Slide 26</vt:lpstr>
      <vt:lpstr>Slide 27</vt:lpstr>
      <vt:lpstr>Slide 28</vt:lpstr>
      <vt:lpstr>Адууны тоо, сумаар, мянган толгой</vt:lpstr>
      <vt:lpstr>Slide 30</vt:lpstr>
      <vt:lpstr>Slide 31</vt:lpstr>
      <vt:lpstr>Slide 32</vt:lpstr>
      <vt:lpstr>Slide 33</vt:lpstr>
      <vt:lpstr>Slide 34</vt:lpstr>
      <vt:lpstr>Slide 35</vt:lpstr>
      <vt:lpstr>Slide 36</vt:lpstr>
      <vt:lpstr>Аймгийн хэмжээнд шинээр 71 мянгат малчин төрж нийт малчин өрхийн 7.0 хувийг 1000-1499 малтай өрх, 1.4 хувийг 1500-2000 малтай өрх, 0.8 хувийг 2000-аас дээш малтай өрх эзэлж байна. Үүний дотор 3000-аас дээш малтай өрх аймгийн хэжээнд 8 малчин өрх байна. Харин нийт малчин өрхийн 6.0 хувийг 50 хүртэл малтай, 7.8 хувийг 51-100 малтай өрх, 17.7 хувийг 101-200 малтай өрх, 36.6 хувийг 201-500 малтай өрх, 22.8 хувийг 501-999 малтай малчин өрх эзэлж байна.</vt:lpstr>
      <vt:lpstr>Slide 38</vt:lpstr>
      <vt:lpstr>Slide 39</vt:lpstr>
      <vt:lpstr>Slide 40</vt:lpstr>
      <vt:lpstr>Малчин өрхийн тоо 2014 оноос 710 өрхөөс харин 2015 оноос 409 өрхөөр өссөн үзүүлэлттэй байна.</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Bold-Erdene B</dc:creator>
  <cp:lastModifiedBy>Admin</cp:lastModifiedBy>
  <cp:revision>86</cp:revision>
  <dcterms:created xsi:type="dcterms:W3CDTF">2016-09-30T05:23:47Z</dcterms:created>
  <dcterms:modified xsi:type="dcterms:W3CDTF">2018-02-08T03:53:52Z</dcterms:modified>
</cp:coreProperties>
</file>