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3.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28.xml" ContentType="application/vnd.openxmlformats-officedocument.presentationml.notesSlide+xml"/>
  <Override PartName="/ppt/charts/chart36.xml" ContentType="application/vnd.openxmlformats-officedocument.drawingml.chart+xml"/>
  <Override PartName="/ppt/notesSlides/notesSlide29.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30.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31.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theme/themeOverride1.xml" ContentType="application/vnd.openxmlformats-officedocument.themeOverride+xml"/>
  <Override PartName="/ppt/notesSlides/notesSlide32.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20" r:id="rId2"/>
    <p:sldId id="321" r:id="rId3"/>
    <p:sldId id="361" r:id="rId4"/>
    <p:sldId id="362" r:id="rId5"/>
    <p:sldId id="360" r:id="rId6"/>
    <p:sldId id="363" r:id="rId7"/>
    <p:sldId id="364" r:id="rId8"/>
    <p:sldId id="365" r:id="rId9"/>
    <p:sldId id="366" r:id="rId10"/>
    <p:sldId id="368" r:id="rId11"/>
    <p:sldId id="369" r:id="rId12"/>
    <p:sldId id="370" r:id="rId13"/>
    <p:sldId id="367" r:id="rId14"/>
    <p:sldId id="379" r:id="rId15"/>
    <p:sldId id="380" r:id="rId16"/>
    <p:sldId id="381" r:id="rId17"/>
    <p:sldId id="372" r:id="rId18"/>
    <p:sldId id="373" r:id="rId19"/>
    <p:sldId id="374" r:id="rId20"/>
    <p:sldId id="375" r:id="rId21"/>
    <p:sldId id="376" r:id="rId22"/>
    <p:sldId id="377" r:id="rId23"/>
    <p:sldId id="378" r:id="rId24"/>
    <p:sldId id="382" r:id="rId25"/>
    <p:sldId id="385" r:id="rId26"/>
    <p:sldId id="387" r:id="rId27"/>
    <p:sldId id="386" r:id="rId28"/>
    <p:sldId id="384" r:id="rId29"/>
    <p:sldId id="383" r:id="rId30"/>
    <p:sldId id="388" r:id="rId31"/>
    <p:sldId id="391" r:id="rId32"/>
    <p:sldId id="392" r:id="rId33"/>
    <p:sldId id="389" r:id="rId34"/>
    <p:sldId id="390" r:id="rId35"/>
    <p:sldId id="393" r:id="rId36"/>
    <p:sldId id="396" r:id="rId37"/>
    <p:sldId id="330" r:id="rId38"/>
    <p:sldId id="397" r:id="rId39"/>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00CC00"/>
    <a:srgbClr val="66FF66"/>
    <a:srgbClr val="FFFFFF"/>
    <a:srgbClr val="00CC66"/>
    <a:srgbClr val="009900"/>
    <a:srgbClr val="00FF00"/>
    <a:srgbClr val="008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88979" autoAdjust="0"/>
  </p:normalViewPr>
  <p:slideViewPr>
    <p:cSldViewPr>
      <p:cViewPr varScale="1">
        <p:scale>
          <a:sx n="76" d="100"/>
          <a:sy n="76" d="100"/>
        </p:scale>
        <p:origin x="1206" y="96"/>
      </p:cViewPr>
      <p:guideLst>
        <p:guide orient="horz" pos="2160"/>
        <p:guide pos="384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oleObject" Target="file:///D:\tuvshin\taniltsuulga\2017-12\&#1053;&#1101;&#1075;&#1090;&#1075;&#1101;&#1083;%20&#1093;&#1199;&#1089;&#1085;&#1101;&#1075;&#1090;.xls"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23.xml.rels><?xml version="1.0" encoding="UTF-8" standalone="yes"?>
<Relationships xmlns="http://schemas.openxmlformats.org/package/2006/relationships"><Relationship Id="rId1" Type="http://schemas.openxmlformats.org/officeDocument/2006/relationships/oleObject" Target="../embeddings/oleObject13.bin"/></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1" Type="http://schemas.openxmlformats.org/officeDocument/2006/relationships/oleObject" Target="../embeddings/oleObject14.bin"/></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7.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28.xml.rels><?xml version="1.0" encoding="UTF-8" standalone="yes"?>
<Relationships xmlns="http://schemas.openxmlformats.org/package/2006/relationships"><Relationship Id="rId1" Type="http://schemas.openxmlformats.org/officeDocument/2006/relationships/oleObject" Target="../embeddings/oleObject16.bin"/></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oleObject" Target="../embeddings/oleObject17.bin"/></Relationships>
</file>

<file path=ppt/charts/_rels/chart31.xml.rels><?xml version="1.0" encoding="UTF-8" standalone="yes"?>
<Relationships xmlns="http://schemas.openxmlformats.org/package/2006/relationships"><Relationship Id="rId1" Type="http://schemas.openxmlformats.org/officeDocument/2006/relationships/oleObject" Target="../embeddings/oleObject18.bin"/></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3.xml.rels><?xml version="1.0" encoding="UTF-8" standalone="yes"?>
<Relationships xmlns="http://schemas.openxmlformats.org/package/2006/relationships"><Relationship Id="rId1" Type="http://schemas.openxmlformats.org/officeDocument/2006/relationships/oleObject" Target="../embeddings/Microsoft_Excel_97-2003_Worksheet11.xls"/></Relationships>
</file>

<file path=ppt/charts/_rels/chart34.xml.rels><?xml version="1.0" encoding="UTF-8" standalone="yes"?>
<Relationships xmlns="http://schemas.openxmlformats.org/package/2006/relationships"><Relationship Id="rId1" Type="http://schemas.openxmlformats.org/officeDocument/2006/relationships/oleObject" Target="../embeddings/Microsoft_Excel_97-2003_Worksheet12.xls"/></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8.xml.rels><?xml version="1.0" encoding="UTF-8" standalone="yes"?>
<Relationships xmlns="http://schemas.openxmlformats.org/package/2006/relationships"><Relationship Id="rId1" Type="http://schemas.openxmlformats.org/officeDocument/2006/relationships/oleObject" Target="../embeddings/Microsoft_Excel_97-2003_Worksheet15.xls"/></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oleObject" Target="../embeddings/Microsoft_Excel_97-2003_Worksheet16.xls"/></Relationships>
</file>

<file path=ppt/charts/_rels/chart41.xml.rels><?xml version="1.0" encoding="UTF-8" standalone="yes"?>
<Relationships xmlns="http://schemas.openxmlformats.org/package/2006/relationships"><Relationship Id="rId1" Type="http://schemas.openxmlformats.org/officeDocument/2006/relationships/oleObject" Target="../embeddings/Microsoft_Excel_97-2003_Worksheet17.xls"/></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3.xml.rels><?xml version="1.0" encoding="UTF-8" standalone="yes"?>
<Relationships xmlns="http://schemas.openxmlformats.org/package/2006/relationships"><Relationship Id="rId2" Type="http://schemas.openxmlformats.org/officeDocument/2006/relationships/oleObject" Target="../embeddings/oleObject21.bin"/><Relationship Id="rId1" Type="http://schemas.openxmlformats.org/officeDocument/2006/relationships/themeOverride" Target="../theme/themeOverride1.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mn-MN"/>
              <a:t>2017 оны хүн амын нас хүйсийн суварга</a:t>
            </a:r>
            <a:endParaRPr lang="en-US"/>
          </a:p>
        </c:rich>
      </c:tx>
      <c:layout>
        <c:manualLayout>
          <c:xMode val="edge"/>
          <c:yMode val="edge"/>
          <c:x val="0.1912110340235767"/>
          <c:y val="2.7038042739031792E-2"/>
        </c:manualLayout>
      </c:layout>
      <c:overlay val="0"/>
    </c:title>
    <c:autoTitleDeleted val="0"/>
    <c:plotArea>
      <c:layout>
        <c:manualLayout>
          <c:layoutTarget val="inner"/>
          <c:xMode val="edge"/>
          <c:yMode val="edge"/>
          <c:x val="7.0773952842671531E-2"/>
          <c:y val="0.23054386511722708"/>
          <c:w val="0.84076568596969459"/>
          <c:h val="0.60335861420190973"/>
        </c:manualLayout>
      </c:layout>
      <c:barChart>
        <c:barDir val="bar"/>
        <c:grouping val="clustered"/>
        <c:varyColors val="0"/>
        <c:ser>
          <c:idx val="0"/>
          <c:order val="0"/>
          <c:tx>
            <c:strRef>
              <c:f>[Book1.xlsx]Sheet1!$E$10</c:f>
              <c:strCache>
                <c:ptCount val="1"/>
                <c:pt idx="0">
                  <c:v>Эрэгтэй</c:v>
                </c:pt>
              </c:strCache>
            </c:strRef>
          </c:tx>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[Book1.xlsx]Sheet1!$E$11:$E$25</c:f>
              <c:numCache>
                <c:formatCode>General</c:formatCode>
                <c:ptCount val="15"/>
                <c:pt idx="0">
                  <c:v>-2704</c:v>
                </c:pt>
                <c:pt idx="1">
                  <c:v>-2346</c:v>
                </c:pt>
                <c:pt idx="2">
                  <c:v>-1906</c:v>
                </c:pt>
                <c:pt idx="3">
                  <c:v>-2040</c:v>
                </c:pt>
                <c:pt idx="4">
                  <c:v>-2048</c:v>
                </c:pt>
                <c:pt idx="5">
                  <c:v>-1973</c:v>
                </c:pt>
                <c:pt idx="6">
                  <c:v>-1868</c:v>
                </c:pt>
                <c:pt idx="7">
                  <c:v>-1734</c:v>
                </c:pt>
                <c:pt idx="8">
                  <c:v>-1525</c:v>
                </c:pt>
                <c:pt idx="9">
                  <c:v>-1374</c:v>
                </c:pt>
                <c:pt idx="10">
                  <c:v>-1227</c:v>
                </c:pt>
                <c:pt idx="11">
                  <c:v>-968</c:v>
                </c:pt>
                <c:pt idx="12">
                  <c:v>-593</c:v>
                </c:pt>
                <c:pt idx="13">
                  <c:v>-354</c:v>
                </c:pt>
                <c:pt idx="14">
                  <c:v>-645</c:v>
                </c:pt>
              </c:numCache>
            </c:numRef>
          </c:val>
        </c:ser>
        <c:ser>
          <c:idx val="1"/>
          <c:order val="1"/>
          <c:tx>
            <c:strRef>
              <c:f>[Book1.xlsx]Sheet1!$F$10</c:f>
              <c:strCache>
                <c:ptCount val="1"/>
                <c:pt idx="0">
                  <c:v>Эмэгтэй</c:v>
                </c:pt>
              </c:strCache>
            </c:strRef>
          </c:tx>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[Book1.xlsx]Sheet1!$F$11:$F$25</c:f>
              <c:numCache>
                <c:formatCode>General</c:formatCode>
                <c:ptCount val="15"/>
                <c:pt idx="0">
                  <c:v>2555</c:v>
                </c:pt>
                <c:pt idx="1">
                  <c:v>2191</c:v>
                </c:pt>
                <c:pt idx="2">
                  <c:v>1756</c:v>
                </c:pt>
                <c:pt idx="3">
                  <c:v>1922</c:v>
                </c:pt>
                <c:pt idx="4">
                  <c:v>1952</c:v>
                </c:pt>
                <c:pt idx="5">
                  <c:v>1864</c:v>
                </c:pt>
                <c:pt idx="6">
                  <c:v>1764</c:v>
                </c:pt>
                <c:pt idx="7">
                  <c:v>1671</c:v>
                </c:pt>
                <c:pt idx="8">
                  <c:v>1532</c:v>
                </c:pt>
                <c:pt idx="9">
                  <c:v>1359</c:v>
                </c:pt>
                <c:pt idx="10">
                  <c:v>1251</c:v>
                </c:pt>
                <c:pt idx="11">
                  <c:v>1092</c:v>
                </c:pt>
                <c:pt idx="12">
                  <c:v>771</c:v>
                </c:pt>
                <c:pt idx="13">
                  <c:v>455</c:v>
                </c:pt>
                <c:pt idx="14">
                  <c:v>943</c:v>
                </c:pt>
              </c:numCache>
            </c:numRef>
          </c:val>
        </c:ser>
        <c:dLbls>
          <c:showLegendKey val="0"/>
          <c:showVal val="0"/>
          <c:showCatName val="0"/>
          <c:showSerName val="0"/>
          <c:showPercent val="0"/>
          <c:showBubbleSize val="0"/>
        </c:dLbls>
        <c:gapWidth val="25"/>
        <c:overlap val="84"/>
        <c:axId val="-46114960"/>
        <c:axId val="-46114416"/>
      </c:barChart>
      <c:catAx>
        <c:axId val="-46114960"/>
        <c:scaling>
          <c:orientation val="minMax"/>
        </c:scaling>
        <c:delete val="1"/>
        <c:axPos val="l"/>
        <c:majorTickMark val="none"/>
        <c:minorTickMark val="none"/>
        <c:tickLblPos val="nextTo"/>
        <c:crossAx val="-46114416"/>
        <c:crosses val="autoZero"/>
        <c:auto val="1"/>
        <c:lblAlgn val="ctr"/>
        <c:lblOffset val="100"/>
        <c:noMultiLvlLbl val="0"/>
      </c:catAx>
      <c:valAx>
        <c:axId val="-46114416"/>
        <c:scaling>
          <c:orientation val="minMax"/>
        </c:scaling>
        <c:delete val="0"/>
        <c:axPos val="b"/>
        <c:majorGridlines/>
        <c:numFmt formatCode="General" sourceLinked="1"/>
        <c:majorTickMark val="none"/>
        <c:minorTickMark val="none"/>
        <c:tickLblPos val="nextTo"/>
        <c:txPr>
          <a:bodyPr rot="-60000000" vert="horz"/>
          <a:lstStyle/>
          <a:p>
            <a:pPr>
              <a:defRPr/>
            </a:pPr>
            <a:endParaRPr lang="en-US"/>
          </a:p>
        </c:txPr>
        <c:crossAx val="-46114960"/>
        <c:crosses val="autoZero"/>
        <c:crossBetween val="between"/>
      </c:valAx>
    </c:plotArea>
    <c:legend>
      <c:legendPos val="b"/>
      <c:overlay val="0"/>
      <c:txPr>
        <a:bodyPr rot="0" vert="horz"/>
        <a:lstStyle/>
        <a:p>
          <a:pPr>
            <a:defRPr/>
          </a:pPr>
          <a:endParaRPr lang="en-US"/>
        </a:p>
      </c:txPr>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400"/>
              <a:t>Дундговь аймгийн нийт малын тоо , толгойн өсөлт бууралт/мян.толгой/</a:t>
            </a:r>
            <a:endParaRPr lang="en-US" sz="1400"/>
          </a:p>
        </c:rich>
      </c:tx>
      <c:layout>
        <c:manualLayout>
          <c:xMode val="edge"/>
          <c:yMode val="edge"/>
          <c:x val="9.6944444444444444E-2"/>
          <c:y val="3.2407407407407406E-2"/>
        </c:manualLayout>
      </c:layout>
      <c:overlay val="0"/>
    </c:title>
    <c:autoTitleDeleted val="0"/>
    <c:plotArea>
      <c:layout/>
      <c:lineChart>
        <c:grouping val="stacked"/>
        <c:varyColors val="0"/>
        <c:ser>
          <c:idx val="0"/>
          <c:order val="0"/>
          <c:dLbls>
            <c:dLbl>
              <c:idx val="0"/>
              <c:layout>
                <c:manualLayout>
                  <c:x val="-6.7882108486439191E-2"/>
                  <c:y val="-5.55555555555555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3993219597550331E-2"/>
                  <c:y val="3.24074074074074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2326552930883641E-2"/>
                  <c:y val="-3.70370370370370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3993219597550303E-2"/>
                  <c:y val="4.16666666666666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5104330708661423E-2"/>
                  <c:y val="-4.16666666666666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1215441819772424E-2"/>
                  <c:y val="3.24074074074074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3348206474190724E-2"/>
                  <c:y val="-3.240740740740740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Sheet1!$E$10:$K$10</c:f>
              <c:strCache>
                <c:ptCount val="7"/>
                <c:pt idx="0">
                  <c:v>1980 он</c:v>
                </c:pt>
                <c:pt idx="1">
                  <c:v>1990 он</c:v>
                </c:pt>
                <c:pt idx="2">
                  <c:v>1998 он</c:v>
                </c:pt>
                <c:pt idx="3">
                  <c:v>2000 он</c:v>
                </c:pt>
                <c:pt idx="4">
                  <c:v>2009 он</c:v>
                </c:pt>
                <c:pt idx="5">
                  <c:v>2010 он</c:v>
                </c:pt>
                <c:pt idx="6">
                  <c:v>2017 он</c:v>
                </c:pt>
              </c:strCache>
            </c:strRef>
          </c:cat>
          <c:val>
            <c:numRef>
              <c:f>Sheet1!$E$11:$K$11</c:f>
              <c:numCache>
                <c:formatCode>0.0</c:formatCode>
                <c:ptCount val="7"/>
                <c:pt idx="0">
                  <c:v>1351.9</c:v>
                </c:pt>
                <c:pt idx="1">
                  <c:v>1505.5</c:v>
                </c:pt>
                <c:pt idx="2">
                  <c:v>2212.8000000000002</c:v>
                </c:pt>
                <c:pt idx="3">
                  <c:v>1282.8</c:v>
                </c:pt>
                <c:pt idx="4">
                  <c:v>2147</c:v>
                </c:pt>
                <c:pt idx="5">
                  <c:v>1111.5</c:v>
                </c:pt>
                <c:pt idx="6">
                  <c:v>3593</c:v>
                </c:pt>
              </c:numCache>
            </c:numRef>
          </c:val>
          <c:smooth val="0"/>
        </c:ser>
        <c:dLbls>
          <c:dLblPos val="ctr"/>
          <c:showLegendKey val="0"/>
          <c:showVal val="1"/>
          <c:showCatName val="0"/>
          <c:showSerName val="0"/>
          <c:showPercent val="0"/>
          <c:showBubbleSize val="0"/>
        </c:dLbls>
        <c:marker val="1"/>
        <c:smooth val="0"/>
        <c:axId val="-48288848"/>
        <c:axId val="-48281776"/>
      </c:lineChart>
      <c:catAx>
        <c:axId val="-48288848"/>
        <c:scaling>
          <c:orientation val="minMax"/>
        </c:scaling>
        <c:delete val="0"/>
        <c:axPos val="b"/>
        <c:numFmt formatCode="General" sourceLinked="0"/>
        <c:majorTickMark val="none"/>
        <c:minorTickMark val="none"/>
        <c:tickLblPos val="nextTo"/>
        <c:spPr>
          <a:ln w="6350">
            <a:noFill/>
          </a:ln>
        </c:spPr>
        <c:txPr>
          <a:bodyPr/>
          <a:lstStyle/>
          <a:p>
            <a:pPr>
              <a:defRPr b="1"/>
            </a:pPr>
            <a:endParaRPr lang="en-US"/>
          </a:p>
        </c:txPr>
        <c:crossAx val="-48281776"/>
        <c:crosses val="autoZero"/>
        <c:auto val="1"/>
        <c:lblAlgn val="ctr"/>
        <c:lblOffset val="100"/>
        <c:noMultiLvlLbl val="0"/>
      </c:catAx>
      <c:valAx>
        <c:axId val="-48281776"/>
        <c:scaling>
          <c:orientation val="minMax"/>
        </c:scaling>
        <c:delete val="1"/>
        <c:axPos val="l"/>
        <c:numFmt formatCode="0.0" sourceLinked="1"/>
        <c:majorTickMark val="out"/>
        <c:minorTickMark val="none"/>
        <c:tickLblPos val="nextTo"/>
        <c:crossAx val="-48288848"/>
        <c:crosses val="autoZero"/>
        <c:crossBetween val="between"/>
      </c:valAx>
    </c:plotArea>
    <c:plotVisOnly val="1"/>
    <c:dispBlanksAs val="zero"/>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dirty="0"/>
              <a:t>2017 оны </a:t>
            </a:r>
            <a:r>
              <a:rPr lang="mn-MN" dirty="0" smtClean="0"/>
              <a:t>оны жилийн эцсийн мал тооллогын дүн  сумдаар</a:t>
            </a:r>
            <a:endParaRPr lang="en-US" dirty="0"/>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Sheet1!$A$28:$A$42</c:f>
              <c:strCache>
                <c:ptCount val="15"/>
                <c:pt idx="0">
                  <c:v>Баянжаргалан</c:v>
                </c:pt>
                <c:pt idx="1">
                  <c:v>Цагаандэлгэр </c:v>
                </c:pt>
                <c:pt idx="2">
                  <c:v>Өндөршил </c:v>
                </c:pt>
                <c:pt idx="3">
                  <c:v>Луус сум</c:v>
                </c:pt>
                <c:pt idx="4">
                  <c:v>Дэлгэрцогт </c:v>
                </c:pt>
                <c:pt idx="5">
                  <c:v>Дэлгэрхангай </c:v>
                </c:pt>
                <c:pt idx="6">
                  <c:v>Говь-Угтаал </c:v>
                </c:pt>
                <c:pt idx="7">
                  <c:v>Сайхан-Овоо </c:v>
                </c:pt>
                <c:pt idx="8">
                  <c:v>Дэрэн </c:v>
                </c:pt>
                <c:pt idx="9">
                  <c:v>Гурвансайхан</c:v>
                </c:pt>
                <c:pt idx="10">
                  <c:v>Хулд</c:v>
                </c:pt>
                <c:pt idx="11">
                  <c:v>Өлзийт сум</c:v>
                </c:pt>
                <c:pt idx="12">
                  <c:v>Адаацаг</c:v>
                </c:pt>
                <c:pt idx="13">
                  <c:v>Сайнцагаан</c:v>
                </c:pt>
                <c:pt idx="14">
                  <c:v>Эрдэнэдалай </c:v>
                </c:pt>
              </c:strCache>
            </c:strRef>
          </c:cat>
          <c:val>
            <c:numRef>
              <c:f>Sheet1!$B$28:$B$42</c:f>
              <c:numCache>
                <c:formatCode>0</c:formatCode>
                <c:ptCount val="15"/>
                <c:pt idx="0">
                  <c:v>122576</c:v>
                </c:pt>
                <c:pt idx="1">
                  <c:v>128718</c:v>
                </c:pt>
                <c:pt idx="2">
                  <c:v>154655</c:v>
                </c:pt>
                <c:pt idx="3">
                  <c:v>173340</c:v>
                </c:pt>
                <c:pt idx="4">
                  <c:v>183780</c:v>
                </c:pt>
                <c:pt idx="5">
                  <c:v>184279</c:v>
                </c:pt>
                <c:pt idx="6">
                  <c:v>187412</c:v>
                </c:pt>
                <c:pt idx="7">
                  <c:v>189727</c:v>
                </c:pt>
                <c:pt idx="8">
                  <c:v>240258</c:v>
                </c:pt>
                <c:pt idx="9">
                  <c:v>259309</c:v>
                </c:pt>
                <c:pt idx="10">
                  <c:v>266349</c:v>
                </c:pt>
                <c:pt idx="11">
                  <c:v>283382</c:v>
                </c:pt>
                <c:pt idx="12">
                  <c:v>286357</c:v>
                </c:pt>
                <c:pt idx="13">
                  <c:v>382239</c:v>
                </c:pt>
                <c:pt idx="14">
                  <c:v>550597</c:v>
                </c:pt>
              </c:numCache>
            </c:numRef>
          </c:val>
        </c:ser>
        <c:dLbls>
          <c:showLegendKey val="0"/>
          <c:showVal val="1"/>
          <c:showCatName val="0"/>
          <c:showSerName val="0"/>
          <c:showPercent val="0"/>
          <c:showBubbleSize val="0"/>
        </c:dLbls>
        <c:gapWidth val="150"/>
        <c:overlap val="-25"/>
        <c:axId val="-1813807856"/>
        <c:axId val="-1813805136"/>
      </c:barChart>
      <c:catAx>
        <c:axId val="-1813807856"/>
        <c:scaling>
          <c:orientation val="minMax"/>
        </c:scaling>
        <c:delete val="0"/>
        <c:axPos val="l"/>
        <c:numFmt formatCode="General" sourceLinked="0"/>
        <c:majorTickMark val="none"/>
        <c:minorTickMark val="none"/>
        <c:tickLblPos val="nextTo"/>
        <c:crossAx val="-1813805136"/>
        <c:crosses val="autoZero"/>
        <c:auto val="1"/>
        <c:lblAlgn val="ctr"/>
        <c:lblOffset val="100"/>
        <c:noMultiLvlLbl val="0"/>
      </c:catAx>
      <c:valAx>
        <c:axId val="-1813805136"/>
        <c:scaling>
          <c:orientation val="minMax"/>
        </c:scaling>
        <c:delete val="1"/>
        <c:axPos val="b"/>
        <c:numFmt formatCode="0" sourceLinked="1"/>
        <c:majorTickMark val="out"/>
        <c:minorTickMark val="none"/>
        <c:tickLblPos val="nextTo"/>
        <c:crossAx val="-1813807856"/>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mn-Mong-CN"/>
              <a:t>СУМДЫН МАЛЫН ӨСӨЛТ ХУВИАР</a:t>
            </a:r>
            <a:endParaRPr lang="en-US"/>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Sheet4!$C$2:$C$16</c:f>
              <c:strCache>
                <c:ptCount val="15"/>
                <c:pt idx="0">
                  <c:v>Дх</c:v>
                </c:pt>
                <c:pt idx="1">
                  <c:v>Со</c:v>
                </c:pt>
                <c:pt idx="2">
                  <c:v>Лс</c:v>
                </c:pt>
                <c:pt idx="3">
                  <c:v>Хд</c:v>
                </c:pt>
                <c:pt idx="4">
                  <c:v>Өл</c:v>
                </c:pt>
                <c:pt idx="5">
                  <c:v>Дц</c:v>
                </c:pt>
                <c:pt idx="6">
                  <c:v>Ад</c:v>
                </c:pt>
                <c:pt idx="7">
                  <c:v>Эд</c:v>
                </c:pt>
                <c:pt idx="8">
                  <c:v>Бж</c:v>
                </c:pt>
                <c:pt idx="9">
                  <c:v>Гс</c:v>
                </c:pt>
                <c:pt idx="10">
                  <c:v>Сц</c:v>
                </c:pt>
                <c:pt idx="11">
                  <c:v>Дн</c:v>
                </c:pt>
                <c:pt idx="12">
                  <c:v>Гу</c:v>
                </c:pt>
                <c:pt idx="13">
                  <c:v>Өш</c:v>
                </c:pt>
                <c:pt idx="14">
                  <c:v>Цд</c:v>
                </c:pt>
              </c:strCache>
            </c:strRef>
          </c:cat>
          <c:val>
            <c:numRef>
              <c:f>Sheet4!$D$2:$D$16</c:f>
              <c:numCache>
                <c:formatCode>0.0</c:formatCode>
                <c:ptCount val="15"/>
                <c:pt idx="0">
                  <c:v>25.858159515907005</c:v>
                </c:pt>
                <c:pt idx="1">
                  <c:v>21.147706375153234</c:v>
                </c:pt>
                <c:pt idx="2">
                  <c:v>20.429360475214509</c:v>
                </c:pt>
                <c:pt idx="3">
                  <c:v>20.149674532323473</c:v>
                </c:pt>
                <c:pt idx="4">
                  <c:v>19.715435992108581</c:v>
                </c:pt>
                <c:pt idx="5">
                  <c:v>18.879128556088844</c:v>
                </c:pt>
                <c:pt idx="6">
                  <c:v>18.400281160199299</c:v>
                </c:pt>
                <c:pt idx="7">
                  <c:v>17.654462389257603</c:v>
                </c:pt>
                <c:pt idx="8">
                  <c:v>17.441459395240116</c:v>
                </c:pt>
                <c:pt idx="9">
                  <c:v>16.764304594311042</c:v>
                </c:pt>
                <c:pt idx="10">
                  <c:v>15.01755779629346</c:v>
                </c:pt>
                <c:pt idx="11">
                  <c:v>14.238301959460429</c:v>
                </c:pt>
                <c:pt idx="12">
                  <c:v>12.625373340624876</c:v>
                </c:pt>
                <c:pt idx="13">
                  <c:v>11.854857374298433</c:v>
                </c:pt>
                <c:pt idx="14">
                  <c:v>10.667090816861673</c:v>
                </c:pt>
              </c:numCache>
            </c:numRef>
          </c:val>
        </c:ser>
        <c:dLbls>
          <c:showLegendKey val="0"/>
          <c:showVal val="1"/>
          <c:showCatName val="0"/>
          <c:showSerName val="0"/>
          <c:showPercent val="0"/>
          <c:showBubbleSize val="0"/>
        </c:dLbls>
        <c:gapWidth val="150"/>
        <c:axId val="-36101888"/>
        <c:axId val="-36100800"/>
      </c:barChart>
      <c:catAx>
        <c:axId val="-36101888"/>
        <c:scaling>
          <c:orientation val="minMax"/>
        </c:scaling>
        <c:delete val="0"/>
        <c:axPos val="b"/>
        <c:numFmt formatCode="General" sourceLinked="0"/>
        <c:majorTickMark val="none"/>
        <c:minorTickMark val="none"/>
        <c:tickLblPos val="nextTo"/>
        <c:crossAx val="-36100800"/>
        <c:crosses val="autoZero"/>
        <c:auto val="1"/>
        <c:lblAlgn val="ctr"/>
        <c:lblOffset val="100"/>
        <c:noMultiLvlLbl val="0"/>
      </c:catAx>
      <c:valAx>
        <c:axId val="-36100800"/>
        <c:scaling>
          <c:orientation val="minMax"/>
        </c:scaling>
        <c:delete val="1"/>
        <c:axPos val="l"/>
        <c:numFmt formatCode="0.0" sourceLinked="1"/>
        <c:majorTickMark val="out"/>
        <c:minorTickMark val="none"/>
        <c:tickLblPos val="nextTo"/>
        <c:crossAx val="-36101888"/>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600" dirty="0"/>
              <a:t>Төсвийн орлого зарлага </a:t>
            </a:r>
            <a:r>
              <a:rPr lang="en-US" sz="1600" dirty="0"/>
              <a:t> 201</a:t>
            </a:r>
            <a:r>
              <a:rPr lang="mn-MN" sz="1600" dirty="0"/>
              <a:t>7</a:t>
            </a:r>
            <a:r>
              <a:rPr lang="en-US" sz="1600" dirty="0"/>
              <a:t> </a:t>
            </a:r>
            <a:r>
              <a:rPr lang="mn-MN" sz="1600" dirty="0"/>
              <a:t>оны  </a:t>
            </a:r>
            <a:r>
              <a:rPr lang="en-US" sz="1600" dirty="0"/>
              <a:t>12</a:t>
            </a:r>
            <a:r>
              <a:rPr lang="mn-MN" sz="1600" dirty="0"/>
              <a:t> сарын байдлаар</a:t>
            </a:r>
            <a:endParaRPr lang="en-US" sz="1600" dirty="0"/>
          </a:p>
        </c:rich>
      </c:tx>
      <c:overlay val="0"/>
    </c:title>
    <c:autoTitleDeleted val="0"/>
    <c:plotArea>
      <c:layout/>
      <c:barChart>
        <c:barDir val="col"/>
        <c:grouping val="clustered"/>
        <c:varyColors val="0"/>
        <c:ser>
          <c:idx val="0"/>
          <c:order val="0"/>
          <c:tx>
            <c:strRef>
              <c:f>grafik!$A$5</c:f>
              <c:strCache>
                <c:ptCount val="1"/>
                <c:pt idx="0">
                  <c:v>Орон нутгийн төсвийн байгууллагын зарлагын дүн/сая.төг/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grafik!$B$4:$C$4</c:f>
              <c:strCache>
                <c:ptCount val="2"/>
                <c:pt idx="0">
                  <c:v>2016  XII</c:v>
                </c:pt>
                <c:pt idx="1">
                  <c:v>2017 XII</c:v>
                </c:pt>
              </c:strCache>
            </c:strRef>
          </c:cat>
          <c:val>
            <c:numRef>
              <c:f>grafik!$B$5:$C$5</c:f>
              <c:numCache>
                <c:formatCode>0.0</c:formatCode>
                <c:ptCount val="2"/>
                <c:pt idx="0">
                  <c:v>39589</c:v>
                </c:pt>
                <c:pt idx="1">
                  <c:v>39968.9</c:v>
                </c:pt>
              </c:numCache>
            </c:numRef>
          </c:val>
        </c:ser>
        <c:ser>
          <c:idx val="1"/>
          <c:order val="1"/>
          <c:tx>
            <c:strRef>
              <c:f>grafik!$A$6</c:f>
              <c:strCache>
                <c:ptCount val="1"/>
                <c:pt idx="0">
                  <c:v>Нийт орлого /тусламжийн дүн/сая.төг/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grafik!$B$4:$C$4</c:f>
              <c:strCache>
                <c:ptCount val="2"/>
                <c:pt idx="0">
                  <c:v>2016  XII</c:v>
                </c:pt>
                <c:pt idx="1">
                  <c:v>2017 XII</c:v>
                </c:pt>
              </c:strCache>
            </c:strRef>
          </c:cat>
          <c:val>
            <c:numRef>
              <c:f>grafik!$B$6:$C$6</c:f>
              <c:numCache>
                <c:formatCode>0.0</c:formatCode>
                <c:ptCount val="2"/>
                <c:pt idx="0">
                  <c:v>39528.300000000003</c:v>
                </c:pt>
                <c:pt idx="1">
                  <c:v>39239.599999999999</c:v>
                </c:pt>
              </c:numCache>
            </c:numRef>
          </c:val>
        </c:ser>
        <c:dLbls>
          <c:showLegendKey val="0"/>
          <c:showVal val="1"/>
          <c:showCatName val="0"/>
          <c:showSerName val="0"/>
          <c:showPercent val="0"/>
          <c:showBubbleSize val="0"/>
        </c:dLbls>
        <c:gapWidth val="150"/>
        <c:overlap val="-25"/>
        <c:axId val="-1814205104"/>
        <c:axId val="-1814206192"/>
      </c:barChart>
      <c:catAx>
        <c:axId val="-1814205104"/>
        <c:scaling>
          <c:orientation val="minMax"/>
        </c:scaling>
        <c:delete val="0"/>
        <c:axPos val="b"/>
        <c:numFmt formatCode="General" sourceLinked="0"/>
        <c:majorTickMark val="none"/>
        <c:minorTickMark val="none"/>
        <c:tickLblPos val="nextTo"/>
        <c:crossAx val="-1814206192"/>
        <c:crosses val="autoZero"/>
        <c:auto val="1"/>
        <c:lblAlgn val="ctr"/>
        <c:lblOffset val="100"/>
        <c:noMultiLvlLbl val="0"/>
      </c:catAx>
      <c:valAx>
        <c:axId val="-1814206192"/>
        <c:scaling>
          <c:orientation val="minMax"/>
        </c:scaling>
        <c:delete val="1"/>
        <c:axPos val="l"/>
        <c:numFmt formatCode="0.0" sourceLinked="1"/>
        <c:majorTickMark val="out"/>
        <c:minorTickMark val="none"/>
        <c:tickLblPos val="nextTo"/>
        <c:crossAx val="-1814205104"/>
        <c:crosses val="autoZero"/>
        <c:crossBetween val="between"/>
      </c:valAx>
    </c:plotArea>
    <c:legend>
      <c:legendPos val="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400" dirty="0"/>
              <a:t>Төсвийн орлогод эзлэх хувь 2017 оны </a:t>
            </a:r>
            <a:r>
              <a:rPr lang="en-US" sz="1400" dirty="0"/>
              <a:t>12</a:t>
            </a:r>
            <a:r>
              <a:rPr lang="mn-MN" sz="1400" dirty="0"/>
              <a:t> сарын байдлаар</a:t>
            </a:r>
            <a:endParaRPr lang="en-US" sz="1400" dirty="0"/>
          </a:p>
        </c:rich>
      </c:tx>
      <c:overlay val="0"/>
    </c:title>
    <c:autoTitleDeleted val="0"/>
    <c:plotArea>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grafik!$B$13:$B$15</c:f>
              <c:strCache>
                <c:ptCount val="3"/>
                <c:pt idx="0">
                  <c:v>татвар</c:v>
                </c:pt>
                <c:pt idx="1">
                  <c:v>тусламж</c:v>
                </c:pt>
                <c:pt idx="2">
                  <c:v>татварын бус</c:v>
                </c:pt>
              </c:strCache>
            </c:strRef>
          </c:cat>
          <c:val>
            <c:numRef>
              <c:f>grafik!$C$13:$C$15</c:f>
              <c:numCache>
                <c:formatCode>0.0</c:formatCode>
                <c:ptCount val="3"/>
                <c:pt idx="0">
                  <c:v>4765.3</c:v>
                </c:pt>
                <c:pt idx="1">
                  <c:v>31779.200000000001</c:v>
                </c:pt>
                <c:pt idx="2">
                  <c:v>2695.2</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mn-MN" sz="1400" dirty="0"/>
              <a:t>Хүн амын тоо байршлаар </a:t>
            </a:r>
            <a:endParaRPr lang="en-US" sz="1400" dirty="0"/>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Монгол банкны мэдээ  сая төгрөгөөр</a:t>
            </a:r>
            <a:endParaRPr lang="en-US"/>
          </a:p>
        </c:rich>
      </c:tx>
      <c:overlay val="0"/>
    </c:title>
    <c:autoTitleDeleted val="0"/>
    <c:plotArea>
      <c:layout/>
      <c:barChart>
        <c:barDir val="col"/>
        <c:grouping val="clustered"/>
        <c:varyColors val="0"/>
        <c:ser>
          <c:idx val="0"/>
          <c:order val="0"/>
          <c:tx>
            <c:strRef>
              <c:f>Sheet3!$C$5</c:f>
              <c:strCache>
                <c:ptCount val="1"/>
                <c:pt idx="0">
                  <c:v>Зээлийн өрийн үлдэгдэл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Sheet3!$D$4:$E$4</c:f>
              <c:strCache>
                <c:ptCount val="2"/>
                <c:pt idx="0">
                  <c:v>2016 XII</c:v>
                </c:pt>
                <c:pt idx="1">
                  <c:v>2017 XII</c:v>
                </c:pt>
              </c:strCache>
            </c:strRef>
          </c:cat>
          <c:val>
            <c:numRef>
              <c:f>Sheet3!$D$5:$E$5</c:f>
              <c:numCache>
                <c:formatCode>0.0</c:formatCode>
                <c:ptCount val="2"/>
                <c:pt idx="0">
                  <c:v>84178.6</c:v>
                </c:pt>
                <c:pt idx="1">
                  <c:v>95817.600000000006</c:v>
                </c:pt>
              </c:numCache>
            </c:numRef>
          </c:val>
        </c:ser>
        <c:ser>
          <c:idx val="1"/>
          <c:order val="1"/>
          <c:tx>
            <c:strRef>
              <c:f>Sheet3!$C$6</c:f>
              <c:strCache>
                <c:ptCount val="1"/>
                <c:pt idx="0">
                  <c:v>Иргэдийн хадгаламж</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Sheet3!$D$4:$E$4</c:f>
              <c:strCache>
                <c:ptCount val="2"/>
                <c:pt idx="0">
                  <c:v>2016 XII</c:v>
                </c:pt>
                <c:pt idx="1">
                  <c:v>2017 XII</c:v>
                </c:pt>
              </c:strCache>
            </c:strRef>
          </c:cat>
          <c:val>
            <c:numRef>
              <c:f>Sheet3!$D$6:$E$6</c:f>
              <c:numCache>
                <c:formatCode>General</c:formatCode>
                <c:ptCount val="2"/>
                <c:pt idx="0">
                  <c:v>32637.3</c:v>
                </c:pt>
                <c:pt idx="1">
                  <c:v>40317.199999999997</c:v>
                </c:pt>
              </c:numCache>
            </c:numRef>
          </c:val>
        </c:ser>
        <c:dLbls>
          <c:showLegendKey val="0"/>
          <c:showVal val="1"/>
          <c:showCatName val="0"/>
          <c:showSerName val="0"/>
          <c:showPercent val="0"/>
          <c:showBubbleSize val="0"/>
        </c:dLbls>
        <c:gapWidth val="150"/>
        <c:overlap val="-25"/>
        <c:axId val="-48285584"/>
        <c:axId val="-48276336"/>
      </c:barChart>
      <c:catAx>
        <c:axId val="-48285584"/>
        <c:scaling>
          <c:orientation val="minMax"/>
        </c:scaling>
        <c:delete val="0"/>
        <c:axPos val="b"/>
        <c:numFmt formatCode="General" sourceLinked="0"/>
        <c:majorTickMark val="none"/>
        <c:minorTickMark val="none"/>
        <c:tickLblPos val="nextTo"/>
        <c:crossAx val="-48276336"/>
        <c:crosses val="autoZero"/>
        <c:auto val="1"/>
        <c:lblAlgn val="ctr"/>
        <c:lblOffset val="100"/>
        <c:noMultiLvlLbl val="0"/>
      </c:catAx>
      <c:valAx>
        <c:axId val="-48276336"/>
        <c:scaling>
          <c:orientation val="minMax"/>
        </c:scaling>
        <c:delete val="1"/>
        <c:axPos val="l"/>
        <c:numFmt formatCode="0.0" sourceLinked="1"/>
        <c:majorTickMark val="out"/>
        <c:minorTickMark val="none"/>
        <c:tickLblPos val="nextTo"/>
        <c:crossAx val="-48285584"/>
        <c:crosses val="autoZero"/>
        <c:crossBetween val="between"/>
      </c:valAx>
    </c:plotArea>
    <c:legend>
      <c:legendPos val="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200" b="1" i="0" u="none" strike="noStrike" baseline="0">
                <a:solidFill>
                  <a:srgbClr val="000000"/>
                </a:solidFill>
                <a:latin typeface="Arial Mon"/>
                <a:ea typeface="Arial Mon"/>
                <a:cs typeface="Arial Mon"/>
              </a:defRPr>
            </a:pPr>
            <a:r>
              <a:rPr lang="mn-MN"/>
              <a:t>Амаржсан эх, амьд төрсөн хүүхдийн тоо, жил бүрийн эцсийн байдлаар</a:t>
            </a:r>
          </a:p>
        </c:rich>
      </c:tx>
      <c:overlay val="0"/>
    </c:title>
    <c:autoTitleDeleted val="0"/>
    <c:plotArea>
      <c:layout>
        <c:manualLayout>
          <c:layoutTarget val="inner"/>
          <c:xMode val="edge"/>
          <c:yMode val="edge"/>
          <c:x val="3.9747064137308039E-2"/>
          <c:y val="0.29597869039604252"/>
          <c:w val="0.9205058717253839"/>
          <c:h val="0.45927153157899875"/>
        </c:manualLayout>
      </c:layout>
      <c:barChart>
        <c:barDir val="col"/>
        <c:grouping val="clustered"/>
        <c:varyColors val="0"/>
        <c:ser>
          <c:idx val="0"/>
          <c:order val="0"/>
          <c:tx>
            <c:strRef>
              <c:f>'[grafik-eruul-mend-2017.xls]12 sar'!$A$13</c:f>
              <c:strCache>
                <c:ptCount val="1"/>
                <c:pt idx="0">
                  <c:v>Амаржсан эхийн тоо</c:v>
                </c:pt>
              </c:strCache>
            </c:strRef>
          </c:tx>
          <c:invertIfNegative val="0"/>
          <c:dLbls>
            <c:dLbl>
              <c:idx val="0"/>
              <c:layout>
                <c:manualLayout>
                  <c:x val="-3.579418344519015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268456375838924E-2"/>
                  <c:y val="-9.913258983890954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6845637583892617E-2"/>
                  <c:y val="-4.9566294919454771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2371364653243849E-2"/>
                  <c:y val="0"/>
                </c:manualLayout>
              </c:layout>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sar'!$B$12:$E$12</c:f>
              <c:strCache>
                <c:ptCount val="4"/>
                <c:pt idx="0">
                  <c:v>2014 I-XII</c:v>
                </c:pt>
                <c:pt idx="1">
                  <c:v>2015 I-XII</c:v>
                </c:pt>
                <c:pt idx="2">
                  <c:v>2016 I-XII</c:v>
                </c:pt>
                <c:pt idx="3">
                  <c:v>2017 I-XII</c:v>
                </c:pt>
              </c:strCache>
            </c:strRef>
          </c:cat>
          <c:val>
            <c:numRef>
              <c:f>'[grafik-eruul-mend-2017.xls]12 sar'!$B$13:$E$13</c:f>
              <c:numCache>
                <c:formatCode>General</c:formatCode>
                <c:ptCount val="4"/>
                <c:pt idx="0">
                  <c:v>947</c:v>
                </c:pt>
                <c:pt idx="1">
                  <c:v>996</c:v>
                </c:pt>
                <c:pt idx="2">
                  <c:v>955</c:v>
                </c:pt>
                <c:pt idx="3">
                  <c:v>878</c:v>
                </c:pt>
              </c:numCache>
            </c:numRef>
          </c:val>
        </c:ser>
        <c:ser>
          <c:idx val="1"/>
          <c:order val="1"/>
          <c:tx>
            <c:strRef>
              <c:f>'[grafik-eruul-mend-2017.xls]12 sar'!$A$14</c:f>
              <c:strCache>
                <c:ptCount val="1"/>
                <c:pt idx="0">
                  <c:v>Амьд төрсөн хүүхдийн тоо</c:v>
                </c:pt>
              </c:strCache>
            </c:strRef>
          </c:tx>
          <c:invertIfNegative val="0"/>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sar'!$B$12:$E$12</c:f>
              <c:strCache>
                <c:ptCount val="4"/>
                <c:pt idx="0">
                  <c:v>2014 I-XII</c:v>
                </c:pt>
                <c:pt idx="1">
                  <c:v>2015 I-XII</c:v>
                </c:pt>
                <c:pt idx="2">
                  <c:v>2016 I-XII</c:v>
                </c:pt>
                <c:pt idx="3">
                  <c:v>2017 I-XII</c:v>
                </c:pt>
              </c:strCache>
            </c:strRef>
          </c:cat>
          <c:val>
            <c:numRef>
              <c:f>'[grafik-eruul-mend-2017.xls]12 sar'!$B$14:$E$14</c:f>
              <c:numCache>
                <c:formatCode>General</c:formatCode>
                <c:ptCount val="4"/>
                <c:pt idx="0">
                  <c:v>948</c:v>
                </c:pt>
                <c:pt idx="1">
                  <c:v>1001</c:v>
                </c:pt>
                <c:pt idx="2">
                  <c:v>953</c:v>
                </c:pt>
                <c:pt idx="3">
                  <c:v>881</c:v>
                </c:pt>
              </c:numCache>
            </c:numRef>
          </c:val>
        </c:ser>
        <c:dLbls>
          <c:showLegendKey val="0"/>
          <c:showVal val="0"/>
          <c:showCatName val="0"/>
          <c:showSerName val="0"/>
          <c:showPercent val="0"/>
          <c:showBubbleSize val="0"/>
        </c:dLbls>
        <c:gapWidth val="150"/>
        <c:overlap val="-25"/>
        <c:axId val="-1814207824"/>
        <c:axId val="-2014921360"/>
      </c:barChart>
      <c:catAx>
        <c:axId val="-181420782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014921360"/>
        <c:crosses val="autoZero"/>
        <c:auto val="1"/>
        <c:lblAlgn val="ctr"/>
        <c:lblOffset val="100"/>
        <c:noMultiLvlLbl val="0"/>
      </c:catAx>
      <c:valAx>
        <c:axId val="-2014921360"/>
        <c:scaling>
          <c:orientation val="minMax"/>
        </c:scaling>
        <c:delete val="1"/>
        <c:axPos val="l"/>
        <c:numFmt formatCode="General" sourceLinked="1"/>
        <c:majorTickMark val="out"/>
        <c:minorTickMark val="none"/>
        <c:tickLblPos val="nextTo"/>
        <c:crossAx val="-1814207824"/>
        <c:crosses val="autoZero"/>
        <c:crossBetween val="between"/>
      </c:valAx>
      <c:spPr>
        <a:ln>
          <a:noFill/>
        </a:ln>
      </c:spPr>
    </c:plotArea>
    <c:legend>
      <c:legendPos val="t"/>
      <c:layout>
        <c:manualLayout>
          <c:xMode val="edge"/>
          <c:yMode val="edge"/>
          <c:x val="3.5546513061706211E-2"/>
          <c:y val="0.88074349442379185"/>
          <c:w val="0.9"/>
          <c:h val="7.942354789294459E-2"/>
        </c:manualLayout>
      </c:layout>
      <c:overlay val="0"/>
      <c:txPr>
        <a:bodyPr/>
        <a:lstStyle/>
        <a:p>
          <a:pPr>
            <a:defRPr sz="845" b="0" i="0" u="none" strike="noStrike" baseline="0">
              <a:solidFill>
                <a:srgbClr val="000000"/>
              </a:solidFill>
              <a:latin typeface="Arial Mon"/>
              <a:ea typeface="Arial Mon"/>
              <a:cs typeface="Arial Mo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200" b="1" i="0" u="none" strike="noStrike" baseline="0">
                <a:solidFill>
                  <a:srgbClr val="000000"/>
                </a:solidFill>
                <a:latin typeface="Arial Mon"/>
                <a:ea typeface="Arial Mon"/>
                <a:cs typeface="Arial Mon"/>
              </a:defRPr>
            </a:pPr>
            <a:r>
              <a:rPr lang="mn-MN"/>
              <a:t>Эндсэн хүүхдийн тоо, жил бүрийн эцсийн байдлаар</a:t>
            </a:r>
          </a:p>
        </c:rich>
      </c:tx>
      <c:overlay val="0"/>
    </c:title>
    <c:autoTitleDeleted val="0"/>
    <c:plotArea>
      <c:layout>
        <c:manualLayout>
          <c:layoutTarget val="inner"/>
          <c:xMode val="edge"/>
          <c:yMode val="edge"/>
          <c:x val="3.0555555555555555E-2"/>
          <c:y val="0.24928186060075824"/>
          <c:w val="0.93888888888888888"/>
          <c:h val="0.45666225350149814"/>
        </c:manualLayout>
      </c:layout>
      <c:barChart>
        <c:barDir val="col"/>
        <c:grouping val="clustered"/>
        <c:varyColors val="0"/>
        <c:ser>
          <c:idx val="0"/>
          <c:order val="0"/>
          <c:tx>
            <c:strRef>
              <c:f>'[grafik-eruul-mend-2017.xls]12 sar'!$A$22</c:f>
              <c:strCache>
                <c:ptCount val="1"/>
                <c:pt idx="0">
                  <c:v>0-1 насны хүүхдийн эндэгдэл</c:v>
                </c:pt>
              </c:strCache>
            </c:strRef>
          </c:tx>
          <c:invertIfNegative val="0"/>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sar'!$B$21:$E$21</c:f>
              <c:strCache>
                <c:ptCount val="4"/>
                <c:pt idx="0">
                  <c:v>2014 I-XII</c:v>
                </c:pt>
                <c:pt idx="1">
                  <c:v>2015 I-XII</c:v>
                </c:pt>
                <c:pt idx="2">
                  <c:v>2016 I-XII</c:v>
                </c:pt>
                <c:pt idx="3">
                  <c:v>2017 I-XII</c:v>
                </c:pt>
              </c:strCache>
            </c:strRef>
          </c:cat>
          <c:val>
            <c:numRef>
              <c:f>'[grafik-eruul-mend-2017.xls]12 sar'!$B$22:$E$22</c:f>
              <c:numCache>
                <c:formatCode>General</c:formatCode>
                <c:ptCount val="4"/>
                <c:pt idx="0">
                  <c:v>16</c:v>
                </c:pt>
                <c:pt idx="1">
                  <c:v>7</c:v>
                </c:pt>
                <c:pt idx="2">
                  <c:v>16</c:v>
                </c:pt>
                <c:pt idx="3">
                  <c:v>8</c:v>
                </c:pt>
              </c:numCache>
            </c:numRef>
          </c:val>
        </c:ser>
        <c:ser>
          <c:idx val="1"/>
          <c:order val="1"/>
          <c:tx>
            <c:strRef>
              <c:f>'[grafik-eruul-mend-2017.xls]12 sar'!$A$23</c:f>
              <c:strCache>
                <c:ptCount val="1"/>
                <c:pt idx="0">
                  <c:v>1-5 насны хүүхдийн эндэгдэл</c:v>
                </c:pt>
              </c:strCache>
            </c:strRef>
          </c:tx>
          <c:invertIfNegative val="0"/>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sar'!$B$21:$E$21</c:f>
              <c:strCache>
                <c:ptCount val="4"/>
                <c:pt idx="0">
                  <c:v>2014 I-XII</c:v>
                </c:pt>
                <c:pt idx="1">
                  <c:v>2015 I-XII</c:v>
                </c:pt>
                <c:pt idx="2">
                  <c:v>2016 I-XII</c:v>
                </c:pt>
                <c:pt idx="3">
                  <c:v>2017 I-XII</c:v>
                </c:pt>
              </c:strCache>
            </c:strRef>
          </c:cat>
          <c:val>
            <c:numRef>
              <c:f>'[grafik-eruul-mend-2017.xls]12 sar'!$B$23:$E$23</c:f>
              <c:numCache>
                <c:formatCode>General</c:formatCode>
                <c:ptCount val="4"/>
                <c:pt idx="0">
                  <c:v>3</c:v>
                </c:pt>
                <c:pt idx="1">
                  <c:v>3</c:v>
                </c:pt>
                <c:pt idx="2">
                  <c:v>4</c:v>
                </c:pt>
                <c:pt idx="3">
                  <c:v>6</c:v>
                </c:pt>
              </c:numCache>
            </c:numRef>
          </c:val>
        </c:ser>
        <c:dLbls>
          <c:showLegendKey val="0"/>
          <c:showVal val="0"/>
          <c:showCatName val="0"/>
          <c:showSerName val="0"/>
          <c:showPercent val="0"/>
          <c:showBubbleSize val="0"/>
        </c:dLbls>
        <c:gapWidth val="150"/>
        <c:overlap val="-25"/>
        <c:axId val="-2014919728"/>
        <c:axId val="-2014920816"/>
      </c:barChart>
      <c:catAx>
        <c:axId val="-2014919728"/>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014920816"/>
        <c:crosses val="autoZero"/>
        <c:auto val="1"/>
        <c:lblAlgn val="ctr"/>
        <c:lblOffset val="100"/>
        <c:noMultiLvlLbl val="0"/>
      </c:catAx>
      <c:valAx>
        <c:axId val="-2014920816"/>
        <c:scaling>
          <c:orientation val="minMax"/>
        </c:scaling>
        <c:delete val="1"/>
        <c:axPos val="l"/>
        <c:numFmt formatCode="General" sourceLinked="1"/>
        <c:majorTickMark val="out"/>
        <c:minorTickMark val="none"/>
        <c:tickLblPos val="nextTo"/>
        <c:crossAx val="-2014919728"/>
        <c:crosses val="autoZero"/>
        <c:crossBetween val="between"/>
      </c:valAx>
    </c:plotArea>
    <c:legend>
      <c:legendPos val="t"/>
      <c:layout>
        <c:manualLayout>
          <c:xMode val="edge"/>
          <c:yMode val="edge"/>
          <c:x val="1.943840626479067E-2"/>
          <c:y val="0.84230599493647362"/>
          <c:w val="0.94674755819457002"/>
          <c:h val="0.15311964323043692"/>
        </c:manualLayout>
      </c:layout>
      <c:overlay val="0"/>
      <c:txPr>
        <a:bodyPr/>
        <a:lstStyle/>
        <a:p>
          <a:pPr>
            <a:defRPr sz="920" b="0" i="0" u="none" strike="noStrike" baseline="0">
              <a:solidFill>
                <a:srgbClr val="000000"/>
              </a:solidFill>
              <a:latin typeface="Arial Mon"/>
              <a:ea typeface="Arial Mon"/>
              <a:cs typeface="Arial Mo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Эмчлэгдэж гарсан хүн, амбулаторын үзлэг жил бүрийн эцсийн байдлаар</a:t>
            </a:r>
          </a:p>
        </c:rich>
      </c:tx>
      <c:overlay val="0"/>
      <c:spPr>
        <a:noFill/>
        <a:ln w="25400">
          <a:noFill/>
        </a:ln>
      </c:spPr>
    </c:title>
    <c:autoTitleDeleted val="0"/>
    <c:plotArea>
      <c:layout/>
      <c:barChart>
        <c:barDir val="col"/>
        <c:grouping val="clustered"/>
        <c:varyColors val="0"/>
        <c:ser>
          <c:idx val="0"/>
          <c:order val="0"/>
          <c:tx>
            <c:strRef>
              <c:f>'[grafik-eruul-mend-2017.xls]12 sar'!$A$32</c:f>
              <c:strCache>
                <c:ptCount val="1"/>
                <c:pt idx="0">
                  <c:v>эмчлэгдэж гарсан хүн</c:v>
                </c:pt>
              </c:strCache>
            </c:strRef>
          </c:tx>
          <c:spPr>
            <a:solidFill>
              <a:schemeClr val="accent3">
                <a:lumMod val="75000"/>
              </a:schemeClr>
            </a:solidFill>
            <a:ln>
              <a:noFill/>
            </a:ln>
            <a:effectLst/>
          </c:spPr>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sar'!$B$31:$E$31</c:f>
              <c:strCache>
                <c:ptCount val="4"/>
                <c:pt idx="0">
                  <c:v>2014 I-XII</c:v>
                </c:pt>
                <c:pt idx="1">
                  <c:v>2015 I-XII</c:v>
                </c:pt>
                <c:pt idx="2">
                  <c:v>2016 I-XII</c:v>
                </c:pt>
                <c:pt idx="3">
                  <c:v>2017 I-XII</c:v>
                </c:pt>
              </c:strCache>
            </c:strRef>
          </c:cat>
          <c:val>
            <c:numRef>
              <c:f>'[grafik-eruul-mend-2017.xls]12 sar'!$B$32:$E$32</c:f>
              <c:numCache>
                <c:formatCode>General</c:formatCode>
                <c:ptCount val="4"/>
                <c:pt idx="0" formatCode="0">
                  <c:v>10879</c:v>
                </c:pt>
                <c:pt idx="1">
                  <c:v>10081</c:v>
                </c:pt>
                <c:pt idx="2">
                  <c:v>11363</c:v>
                </c:pt>
                <c:pt idx="3">
                  <c:v>11044</c:v>
                </c:pt>
              </c:numCache>
            </c:numRef>
          </c:val>
        </c:ser>
        <c:ser>
          <c:idx val="1"/>
          <c:order val="1"/>
          <c:tx>
            <c:strRef>
              <c:f>'[grafik-eruul-mend-2017.xls]12 sar'!$A$33</c:f>
              <c:strCache>
                <c:ptCount val="1"/>
                <c:pt idx="0">
                  <c:v>амбулаторын үзлэг</c:v>
                </c:pt>
              </c:strCache>
            </c:strRef>
          </c:tx>
          <c:spPr>
            <a:solidFill>
              <a:schemeClr val="accent3">
                <a:lumMod val="60000"/>
                <a:lumOff val="40000"/>
              </a:schemeClr>
            </a:solidFill>
            <a:ln>
              <a:noFill/>
            </a:ln>
            <a:effectLst/>
          </c:spPr>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sar'!$B$31:$E$31</c:f>
              <c:strCache>
                <c:ptCount val="4"/>
                <c:pt idx="0">
                  <c:v>2014 I-XII</c:v>
                </c:pt>
                <c:pt idx="1">
                  <c:v>2015 I-XII</c:v>
                </c:pt>
                <c:pt idx="2">
                  <c:v>2016 I-XII</c:v>
                </c:pt>
                <c:pt idx="3">
                  <c:v>2017 I-XII</c:v>
                </c:pt>
              </c:strCache>
            </c:strRef>
          </c:cat>
          <c:val>
            <c:numRef>
              <c:f>'[grafik-eruul-mend-2017.xls]12 sar'!$B$33:$E$33</c:f>
              <c:numCache>
                <c:formatCode>General</c:formatCode>
                <c:ptCount val="4"/>
                <c:pt idx="0" formatCode="0">
                  <c:v>81042</c:v>
                </c:pt>
                <c:pt idx="1">
                  <c:v>73789</c:v>
                </c:pt>
                <c:pt idx="2">
                  <c:v>79757</c:v>
                </c:pt>
                <c:pt idx="3">
                  <c:v>84375</c:v>
                </c:pt>
              </c:numCache>
            </c:numRef>
          </c:val>
        </c:ser>
        <c:dLbls>
          <c:showLegendKey val="0"/>
          <c:showVal val="0"/>
          <c:showCatName val="0"/>
          <c:showSerName val="0"/>
          <c:showPercent val="0"/>
          <c:showBubbleSize val="0"/>
        </c:dLbls>
        <c:gapWidth val="219"/>
        <c:overlap val="-27"/>
        <c:axId val="-2014917552"/>
        <c:axId val="-2014917008"/>
      </c:barChart>
      <c:catAx>
        <c:axId val="-201491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n-US"/>
          </a:p>
        </c:txPr>
        <c:crossAx val="-2014917008"/>
        <c:crosses val="autoZero"/>
        <c:auto val="1"/>
        <c:lblAlgn val="ctr"/>
        <c:lblOffset val="100"/>
        <c:noMultiLvlLbl val="0"/>
      </c:catAx>
      <c:valAx>
        <c:axId val="-2014917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a:pPr>
            <a:endParaRPr lang="en-US"/>
          </a:p>
        </c:txPr>
        <c:crossAx val="-2014917552"/>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xPr>
        <a:bodyPr/>
        <a:lstStyle/>
        <a:p>
          <a:pPr>
            <a:defRPr sz="1200" b="1" i="0" u="none" strike="noStrike" baseline="0">
              <a:solidFill>
                <a:srgbClr val="000000"/>
              </a:solidFill>
              <a:latin typeface="Arial"/>
              <a:ea typeface="Arial"/>
              <a:cs typeface="Arial"/>
            </a:defRPr>
          </a:pPr>
          <a:endParaRPr lang="en-US"/>
        </a:p>
      </c:txPr>
    </c:title>
    <c:autoTitleDeleted val="0"/>
    <c:plotArea>
      <c:layout/>
      <c:barChart>
        <c:barDir val="col"/>
        <c:grouping val="clustered"/>
        <c:varyColors val="0"/>
        <c:ser>
          <c:idx val="0"/>
          <c:order val="0"/>
          <c:tx>
            <c:strRef>
              <c:f>'[grafik-eruul-mend-2017.xls]12 sar'!$A$42</c:f>
              <c:strCache>
                <c:ptCount val="1"/>
                <c:pt idx="0">
                  <c:v>Бүртгэгдсэн халдварт өвчлөлийн тоо, жил бүрийн эцсийн байдлаар</c:v>
                </c:pt>
              </c:strCache>
            </c:strRef>
          </c:tx>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sar'!$B$41:$J$41</c:f>
              <c:strCache>
                <c:ptCount val="9"/>
                <c:pt idx="0">
                  <c:v>2009 I-XII</c:v>
                </c:pt>
                <c:pt idx="1">
                  <c:v>2010 I-XII</c:v>
                </c:pt>
                <c:pt idx="2">
                  <c:v>2011 I-XII</c:v>
                </c:pt>
                <c:pt idx="3">
                  <c:v>2012 I-XII</c:v>
                </c:pt>
                <c:pt idx="4">
                  <c:v>2013 I-XII</c:v>
                </c:pt>
                <c:pt idx="5">
                  <c:v>2014 I-XII</c:v>
                </c:pt>
                <c:pt idx="6">
                  <c:v>2015 I-XII</c:v>
                </c:pt>
                <c:pt idx="7">
                  <c:v>2016 I-XII</c:v>
                </c:pt>
                <c:pt idx="8">
                  <c:v>2017 I-XII</c:v>
                </c:pt>
              </c:strCache>
            </c:strRef>
          </c:cat>
          <c:val>
            <c:numRef>
              <c:f>'[grafik-eruul-mend-2017.xls]12 sar'!$B$42:$J$42</c:f>
              <c:numCache>
                <c:formatCode>General</c:formatCode>
                <c:ptCount val="9"/>
                <c:pt idx="0">
                  <c:v>213</c:v>
                </c:pt>
                <c:pt idx="1">
                  <c:v>356</c:v>
                </c:pt>
                <c:pt idx="2" formatCode="0">
                  <c:v>655</c:v>
                </c:pt>
                <c:pt idx="3" formatCode="0">
                  <c:v>438</c:v>
                </c:pt>
                <c:pt idx="4" formatCode="0">
                  <c:v>363</c:v>
                </c:pt>
                <c:pt idx="5" formatCode="0">
                  <c:v>340</c:v>
                </c:pt>
                <c:pt idx="6" formatCode="0">
                  <c:v>512</c:v>
                </c:pt>
                <c:pt idx="7">
                  <c:v>643</c:v>
                </c:pt>
                <c:pt idx="8">
                  <c:v>491</c:v>
                </c:pt>
              </c:numCache>
            </c:numRef>
          </c:val>
        </c:ser>
        <c:dLbls>
          <c:showLegendKey val="0"/>
          <c:showVal val="0"/>
          <c:showCatName val="0"/>
          <c:showSerName val="0"/>
          <c:showPercent val="0"/>
          <c:showBubbleSize val="0"/>
        </c:dLbls>
        <c:gapWidth val="150"/>
        <c:overlap val="-25"/>
        <c:axId val="-44360960"/>
        <c:axId val="-44357696"/>
      </c:barChart>
      <c:catAx>
        <c:axId val="-44360960"/>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44357696"/>
        <c:crosses val="autoZero"/>
        <c:auto val="1"/>
        <c:lblAlgn val="ctr"/>
        <c:lblOffset val="100"/>
        <c:noMultiLvlLbl val="0"/>
      </c:catAx>
      <c:valAx>
        <c:axId val="-44357696"/>
        <c:scaling>
          <c:orientation val="minMax"/>
        </c:scaling>
        <c:delete val="1"/>
        <c:axPos val="l"/>
        <c:numFmt formatCode="General" sourceLinked="1"/>
        <c:majorTickMark val="out"/>
        <c:minorTickMark val="none"/>
        <c:tickLblPos val="nextTo"/>
        <c:crossAx val="-44360960"/>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xPr>
        <a:bodyPr/>
        <a:lstStyle/>
        <a:p>
          <a:pPr>
            <a:defRPr sz="1200" b="1" i="0" u="none" strike="noStrike" baseline="0">
              <a:solidFill>
                <a:srgbClr val="000000"/>
              </a:solidFill>
              <a:latin typeface="Arial"/>
              <a:ea typeface="Arial"/>
              <a:cs typeface="Arial"/>
            </a:defRPr>
          </a:pPr>
          <a:endParaRPr lang="en-US"/>
        </a:p>
      </c:txPr>
    </c:title>
    <c:autoTitleDeleted val="0"/>
    <c:plotArea>
      <c:layout/>
      <c:barChart>
        <c:barDir val="col"/>
        <c:grouping val="clustered"/>
        <c:varyColors val="0"/>
        <c:ser>
          <c:idx val="0"/>
          <c:order val="0"/>
          <c:tx>
            <c:strRef>
              <c:f>'[grafik-eruul-mend-2017.xls]12 sar'!$A$59</c:f>
              <c:strCache>
                <c:ptCount val="1"/>
                <c:pt idx="0">
                  <c:v>10000 хүн амд ногдох халдварт өвчнөөр өвчлөгчдийн тоо, жил бүрийн эцсийн байдлаар</c:v>
                </c:pt>
              </c:strCache>
            </c:strRef>
          </c:tx>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sar'!$B$58:$J$58</c:f>
              <c:strCache>
                <c:ptCount val="9"/>
                <c:pt idx="0">
                  <c:v>2009 I-XII</c:v>
                </c:pt>
                <c:pt idx="1">
                  <c:v>2010 I-XII</c:v>
                </c:pt>
                <c:pt idx="2">
                  <c:v>2011 I-XII</c:v>
                </c:pt>
                <c:pt idx="3">
                  <c:v>2012 I-XII</c:v>
                </c:pt>
                <c:pt idx="4">
                  <c:v>2013 I-XII</c:v>
                </c:pt>
                <c:pt idx="5">
                  <c:v>2014 I-XII</c:v>
                </c:pt>
                <c:pt idx="6">
                  <c:v>2015 I-XII</c:v>
                </c:pt>
                <c:pt idx="7">
                  <c:v>2016 I-XII</c:v>
                </c:pt>
                <c:pt idx="8">
                  <c:v>2017 I-XII</c:v>
                </c:pt>
              </c:strCache>
            </c:strRef>
          </c:cat>
          <c:val>
            <c:numRef>
              <c:f>'[grafik-eruul-mend-2017.xls]12 sar'!$B$59:$J$59</c:f>
              <c:numCache>
                <c:formatCode>0</c:formatCode>
                <c:ptCount val="9"/>
                <c:pt idx="0">
                  <c:v>44</c:v>
                </c:pt>
                <c:pt idx="1">
                  <c:v>74.8</c:v>
                </c:pt>
                <c:pt idx="2">
                  <c:v>139.4</c:v>
                </c:pt>
                <c:pt idx="3">
                  <c:v>97.2</c:v>
                </c:pt>
                <c:pt idx="4">
                  <c:v>81</c:v>
                </c:pt>
                <c:pt idx="5">
                  <c:v>77</c:v>
                </c:pt>
                <c:pt idx="6" formatCode="General">
                  <c:v>116</c:v>
                </c:pt>
                <c:pt idx="7">
                  <c:v>144.80000000000001</c:v>
                </c:pt>
                <c:pt idx="8">
                  <c:v>108.6</c:v>
                </c:pt>
              </c:numCache>
            </c:numRef>
          </c:val>
        </c:ser>
        <c:dLbls>
          <c:showLegendKey val="0"/>
          <c:showVal val="0"/>
          <c:showCatName val="0"/>
          <c:showSerName val="0"/>
          <c:showPercent val="0"/>
          <c:showBubbleSize val="0"/>
        </c:dLbls>
        <c:gapWidth val="150"/>
        <c:overlap val="-25"/>
        <c:axId val="-44358784"/>
        <c:axId val="-44359872"/>
      </c:barChart>
      <c:catAx>
        <c:axId val="-4435878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44359872"/>
        <c:crosses val="autoZero"/>
        <c:auto val="1"/>
        <c:lblAlgn val="ctr"/>
        <c:lblOffset val="100"/>
        <c:noMultiLvlLbl val="0"/>
      </c:catAx>
      <c:valAx>
        <c:axId val="-44359872"/>
        <c:scaling>
          <c:orientation val="minMax"/>
        </c:scaling>
        <c:delete val="1"/>
        <c:axPos val="l"/>
        <c:numFmt formatCode="0" sourceLinked="1"/>
        <c:majorTickMark val="out"/>
        <c:minorTickMark val="none"/>
        <c:tickLblPos val="nextTo"/>
        <c:crossAx val="-44358784"/>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mn-MN" sz="1100"/>
              <a:t>Аймгийн нийгмийн даатгалын сангийн орлого, жил бүрийн  </a:t>
            </a:r>
            <a:r>
              <a:rPr lang="en-US" sz="1100"/>
              <a:t>12</a:t>
            </a:r>
            <a:r>
              <a:rPr lang="mn-MN" sz="1100"/>
              <a:t>  сарын байдлаар,  /сая төгрөг/</a:t>
            </a:r>
          </a:p>
        </c:rich>
      </c:tx>
      <c:overlay val="0"/>
    </c:title>
    <c:autoTitleDeleted val="0"/>
    <c:plotArea>
      <c:layout>
        <c:manualLayout>
          <c:layoutTarget val="inner"/>
          <c:xMode val="edge"/>
          <c:yMode val="edge"/>
          <c:x val="2.113990053346582E-3"/>
          <c:y val="0.18796989859662377"/>
          <c:w val="0.99788607505142934"/>
          <c:h val="0.53043631538677594"/>
        </c:manualLayout>
      </c:layout>
      <c:barChart>
        <c:barDir val="col"/>
        <c:grouping val="clustered"/>
        <c:varyColors val="0"/>
        <c:ser>
          <c:idx val="0"/>
          <c:order val="0"/>
          <c:tx>
            <c:strRef>
              <c:f>'[nd-grafik-2017.XLS]grafic'!$A$3</c:f>
              <c:strCache>
                <c:ptCount val="1"/>
                <c:pt idx="0">
                  <c:v>НД-ын сангийн орлого бүгд</c:v>
                </c:pt>
              </c:strCache>
            </c:strRef>
          </c:tx>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'[nd-grafik-2017.XLS]grafic'!$B$3:$C$3</c:f>
              <c:numCache>
                <c:formatCode>0.0</c:formatCode>
                <c:ptCount val="2"/>
                <c:pt idx="0">
                  <c:v>26213.800000000003</c:v>
                </c:pt>
                <c:pt idx="1">
                  <c:v>28119.199999999997</c:v>
                </c:pt>
              </c:numCache>
            </c:numRef>
          </c:val>
        </c:ser>
        <c:ser>
          <c:idx val="1"/>
          <c:order val="1"/>
          <c:tx>
            <c:strRef>
              <c:f>'[nd-grafik-2017.XLS]grafic'!$A$4</c:f>
              <c:strCache>
                <c:ptCount val="1"/>
                <c:pt idx="0">
                  <c:v>Тэтгэврийн даатгалын сангийн</c:v>
                </c:pt>
              </c:strCache>
            </c:strRef>
          </c:tx>
          <c:invertIfNegative val="0"/>
          <c:dLbls>
            <c:dLbl>
              <c:idx val="0"/>
              <c:layout>
                <c:manualLayout>
                  <c:x val="4.3324269151040803E-2"/>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4.0774948176522982E-2"/>
                  <c:y val="-9.5237379337129394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'[nd-grafik-2017.XLS]grafic'!$B$4:$C$4</c:f>
              <c:numCache>
                <c:formatCode>0.0</c:formatCode>
                <c:ptCount val="2"/>
                <c:pt idx="0">
                  <c:v>21302.7</c:v>
                </c:pt>
                <c:pt idx="1">
                  <c:v>22818.2</c:v>
                </c:pt>
              </c:numCache>
            </c:numRef>
          </c:val>
        </c:ser>
        <c:ser>
          <c:idx val="2"/>
          <c:order val="2"/>
          <c:tx>
            <c:strRef>
              <c:f>'[nd-grafik-2017.XLS]grafic'!$A$5</c:f>
              <c:strCache>
                <c:ptCount val="1"/>
                <c:pt idx="0">
                  <c:v>Тэтгэмжийн даатгалын сангийн</c:v>
                </c:pt>
              </c:strCache>
            </c:strRef>
          </c:tx>
          <c:invertIfNegative val="0"/>
          <c:dLbls>
            <c:dLbl>
              <c:idx val="0"/>
              <c:layout>
                <c:manualLayout>
                  <c:x val="8.0080080080080079E-3"/>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0080080080080079E-3"/>
                  <c:y val="-6.3643595863166272E-3"/>
                </c:manualLayout>
              </c:layout>
              <c:spPr>
                <a:noFill/>
                <a:ln w="25400">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'[nd-grafik-2017.XLS]grafic'!$B$5:$C$5</c:f>
              <c:numCache>
                <c:formatCode>0.0</c:formatCode>
                <c:ptCount val="2"/>
                <c:pt idx="0">
                  <c:v>1157.7</c:v>
                </c:pt>
                <c:pt idx="1">
                  <c:v>1187.8</c:v>
                </c:pt>
              </c:numCache>
            </c:numRef>
          </c:val>
        </c:ser>
        <c:ser>
          <c:idx val="3"/>
          <c:order val="3"/>
          <c:tx>
            <c:strRef>
              <c:f>'[nd-grafik-2017.XLS]grafic'!$A$6</c:f>
              <c:strCache>
                <c:ptCount val="1"/>
                <c:pt idx="0">
                  <c:v>Эрүүл мэндийн даатгалын сангийн</c:v>
                </c:pt>
              </c:strCache>
            </c:strRef>
          </c:tx>
          <c:invertIfNegative val="0"/>
          <c:dLbls>
            <c:dLbl>
              <c:idx val="0"/>
              <c:layout>
                <c:manualLayout>
                  <c:x val="-4.004004004004004E-3"/>
                  <c:y val="-1.0050251256281407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340033500837521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'[nd-grafik-2017.XLS]grafic'!$B$6:$C$6</c:f>
              <c:numCache>
                <c:formatCode>0.0</c:formatCode>
                <c:ptCount val="2"/>
                <c:pt idx="0">
                  <c:v>2908.4</c:v>
                </c:pt>
                <c:pt idx="1">
                  <c:v>3228.5</c:v>
                </c:pt>
              </c:numCache>
            </c:numRef>
          </c:val>
        </c:ser>
        <c:ser>
          <c:idx val="4"/>
          <c:order val="4"/>
          <c:tx>
            <c:strRef>
              <c:f>'[nd-grafik-2017.XLS]grafic'!$A$7</c:f>
              <c:strCache>
                <c:ptCount val="1"/>
                <c:pt idx="0">
                  <c:v>ҮОМШӨ-ний даатгалын сангийн</c:v>
                </c:pt>
              </c:strCache>
            </c:strRef>
          </c:tx>
          <c:invertIfNegative val="0"/>
          <c:dLbls>
            <c:dLbl>
              <c:idx val="0"/>
              <c:layout>
                <c:manualLayout>
                  <c:x val="8.0080080080080079E-3"/>
                  <c:y val="-1.3064476725612163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2012012012012012E-2"/>
                  <c:y val="-1.9596715088418242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'[nd-grafik-2017.XLS]grafic'!$B$7:$C$7</c:f>
              <c:numCache>
                <c:formatCode>0.0</c:formatCode>
                <c:ptCount val="2"/>
                <c:pt idx="0">
                  <c:v>604.4</c:v>
                </c:pt>
                <c:pt idx="1">
                  <c:v>550.6</c:v>
                </c:pt>
              </c:numCache>
            </c:numRef>
          </c:val>
        </c:ser>
        <c:ser>
          <c:idx val="5"/>
          <c:order val="5"/>
          <c:tx>
            <c:strRef>
              <c:f>'[nd-grafik-2017.XLS]grafic'!$A$8</c:f>
              <c:strCache>
                <c:ptCount val="1"/>
                <c:pt idx="0">
                  <c:v>Ажилгүйдлийн сангийн</c:v>
                </c:pt>
              </c:strCache>
            </c:strRef>
          </c:tx>
          <c:invertIfNegative val="0"/>
          <c:dLbls>
            <c:dLbl>
              <c:idx val="0"/>
              <c:layout>
                <c:manualLayout>
                  <c:x val="1.2012012012012012E-2"/>
                  <c:y val="3.3500837520938024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002002002002002E-2"/>
                  <c:y val="6.7001675041876048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'[nd-grafik-2017.XLS]grafic'!$B$8:$C$8</c:f>
              <c:numCache>
                <c:formatCode>0.0</c:formatCode>
                <c:ptCount val="2"/>
                <c:pt idx="0">
                  <c:v>240.6</c:v>
                </c:pt>
                <c:pt idx="1">
                  <c:v>334.1</c:v>
                </c:pt>
              </c:numCache>
            </c:numRef>
          </c:val>
        </c:ser>
        <c:dLbls>
          <c:showLegendKey val="0"/>
          <c:showVal val="0"/>
          <c:showCatName val="0"/>
          <c:showSerName val="0"/>
          <c:showPercent val="0"/>
          <c:showBubbleSize val="0"/>
        </c:dLbls>
        <c:gapWidth val="150"/>
        <c:axId val="-48277968"/>
        <c:axId val="-48287216"/>
      </c:barChart>
      <c:catAx>
        <c:axId val="-48277968"/>
        <c:scaling>
          <c:orientation val="minMax"/>
        </c:scaling>
        <c:delete val="0"/>
        <c:axPos val="b"/>
        <c:numFmt formatCode="General" sourceLinked="1"/>
        <c:majorTickMark val="out"/>
        <c:minorTickMark val="none"/>
        <c:tickLblPos val="nextTo"/>
        <c:txPr>
          <a:bodyPr rot="0" vert="horz"/>
          <a:lstStyle/>
          <a:p>
            <a:pPr>
              <a:defRPr/>
            </a:pPr>
            <a:endParaRPr lang="en-US"/>
          </a:p>
        </c:txPr>
        <c:crossAx val="-48287216"/>
        <c:crosses val="autoZero"/>
        <c:auto val="1"/>
        <c:lblAlgn val="ctr"/>
        <c:lblOffset val="100"/>
        <c:noMultiLvlLbl val="0"/>
      </c:catAx>
      <c:valAx>
        <c:axId val="-48287216"/>
        <c:scaling>
          <c:orientation val="minMax"/>
        </c:scaling>
        <c:delete val="1"/>
        <c:axPos val="l"/>
        <c:numFmt formatCode="0.0" sourceLinked="1"/>
        <c:majorTickMark val="out"/>
        <c:minorTickMark val="none"/>
        <c:tickLblPos val="nextTo"/>
        <c:crossAx val="-48277968"/>
        <c:crosses val="autoZero"/>
        <c:crossBetween val="between"/>
      </c:valAx>
    </c:plotArea>
    <c:legend>
      <c:legendPos val="b"/>
      <c:layout>
        <c:manualLayout>
          <c:xMode val="edge"/>
          <c:yMode val="edge"/>
          <c:x val="3.2284252756693702E-4"/>
          <c:y val="0.77600060135681137"/>
          <c:w val="0.995673153468429"/>
          <c:h val="0.19622197583297318"/>
        </c:manualLayout>
      </c:layout>
      <c:overlay val="0"/>
    </c:legend>
    <c:plotVisOnly val="1"/>
    <c:dispBlanksAs val="gap"/>
    <c:showDLblsOverMax val="0"/>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mn-MN" sz="1100"/>
              <a:t>Аймгийн нийгмийн даатгалын сангийн зарлага, жил бүрийн  </a:t>
            </a:r>
            <a:r>
              <a:rPr lang="en-US" sz="1100"/>
              <a:t>12 </a:t>
            </a:r>
            <a:r>
              <a:rPr lang="mn-MN" sz="1100"/>
              <a:t>сарын байдлаар, /сая төгрөг/</a:t>
            </a:r>
          </a:p>
        </c:rich>
      </c:tx>
      <c:layout>
        <c:manualLayout>
          <c:xMode val="edge"/>
          <c:yMode val="edge"/>
          <c:x val="0.14268858386659372"/>
          <c:y val="1.9230708049605687E-2"/>
        </c:manualLayout>
      </c:layout>
      <c:overlay val="0"/>
    </c:title>
    <c:autoTitleDeleted val="0"/>
    <c:plotArea>
      <c:layout>
        <c:manualLayout>
          <c:layoutTarget val="inner"/>
          <c:xMode val="edge"/>
          <c:yMode val="edge"/>
          <c:x val="2.8031178882095931E-2"/>
          <c:y val="0.17695990798353003"/>
          <c:w val="0.9338513974096796"/>
          <c:h val="0.54093853652908774"/>
        </c:manualLayout>
      </c:layout>
      <c:barChart>
        <c:barDir val="col"/>
        <c:grouping val="clustered"/>
        <c:varyColors val="0"/>
        <c:ser>
          <c:idx val="0"/>
          <c:order val="0"/>
          <c:tx>
            <c:strRef>
              <c:f>'[nd-grafik-2017.XLS]grafic'!$A$10</c:f>
              <c:strCache>
                <c:ptCount val="1"/>
                <c:pt idx="0">
                  <c:v>НД-ын сангийн зарлага бүгд</c:v>
                </c:pt>
              </c:strCache>
            </c:strRef>
          </c:tx>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'[nd-grafik-2017.XLS]grafic'!$B$10:$C$10</c:f>
              <c:numCache>
                <c:formatCode>0.0</c:formatCode>
                <c:ptCount val="2"/>
                <c:pt idx="0">
                  <c:v>26289.200000000004</c:v>
                </c:pt>
                <c:pt idx="1">
                  <c:v>27283.3</c:v>
                </c:pt>
              </c:numCache>
            </c:numRef>
          </c:val>
        </c:ser>
        <c:ser>
          <c:idx val="1"/>
          <c:order val="1"/>
          <c:tx>
            <c:strRef>
              <c:f>'[nd-grafik-2017.XLS]grafic'!$A$11</c:f>
              <c:strCache>
                <c:ptCount val="1"/>
                <c:pt idx="0">
                  <c:v>Тэтгэврийн даатгалын сангийн</c:v>
                </c:pt>
              </c:strCache>
            </c:strRef>
          </c:tx>
          <c:invertIfNegative val="0"/>
          <c:dLbls>
            <c:dLbl>
              <c:idx val="0"/>
              <c:layout>
                <c:manualLayout>
                  <c:x val="1.6359918200408999E-2"/>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9086571233810499E-2"/>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'[nd-grafik-2017.XLS]grafic'!$B$11:$C$11</c:f>
              <c:numCache>
                <c:formatCode>0.0</c:formatCode>
                <c:ptCount val="2"/>
                <c:pt idx="0">
                  <c:v>21377.200000000001</c:v>
                </c:pt>
                <c:pt idx="1">
                  <c:v>22197.5</c:v>
                </c:pt>
              </c:numCache>
            </c:numRef>
          </c:val>
        </c:ser>
        <c:ser>
          <c:idx val="2"/>
          <c:order val="2"/>
          <c:tx>
            <c:strRef>
              <c:f>'[nd-grafik-2017.XLS]grafic'!$A$12</c:f>
              <c:strCache>
                <c:ptCount val="1"/>
                <c:pt idx="0">
                  <c:v>Тэтгэмжийн даатгалын сангийн</c:v>
                </c:pt>
              </c:strCache>
            </c:strRef>
          </c:tx>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'[nd-grafik-2017.XLS]grafic'!$B$12:$C$12</c:f>
              <c:numCache>
                <c:formatCode>0.0</c:formatCode>
                <c:ptCount val="2"/>
                <c:pt idx="0">
                  <c:v>1157.7</c:v>
                </c:pt>
                <c:pt idx="1">
                  <c:v>1137.8</c:v>
                </c:pt>
              </c:numCache>
            </c:numRef>
          </c:val>
        </c:ser>
        <c:ser>
          <c:idx val="3"/>
          <c:order val="3"/>
          <c:tx>
            <c:strRef>
              <c:f>'[nd-grafik-2017.XLS]grafic'!$A$13</c:f>
              <c:strCache>
                <c:ptCount val="1"/>
                <c:pt idx="0">
                  <c:v>Эрүүл мэндийн даатгалын сангийн</c:v>
                </c:pt>
              </c:strCache>
            </c:strRef>
          </c:tx>
          <c:invertIfNegative val="0"/>
          <c:dLbls>
            <c:dLbl>
              <c:idx val="0"/>
              <c:layout>
                <c:manualLayout>
                  <c:x val="1.2084592145015106E-2"/>
                  <c:y val="-9.6153846153846159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6.41025641025641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'[nd-grafik-2017.XLS]grafic'!$B$13:$C$13</c:f>
              <c:numCache>
                <c:formatCode>0.0</c:formatCode>
                <c:ptCount val="2"/>
                <c:pt idx="0">
                  <c:v>2908.4</c:v>
                </c:pt>
                <c:pt idx="1">
                  <c:v>3094.5</c:v>
                </c:pt>
              </c:numCache>
            </c:numRef>
          </c:val>
        </c:ser>
        <c:ser>
          <c:idx val="4"/>
          <c:order val="4"/>
          <c:tx>
            <c:strRef>
              <c:f>'[nd-grafik-2017.XLS]grafic'!$A$14</c:f>
              <c:strCache>
                <c:ptCount val="1"/>
                <c:pt idx="0">
                  <c:v>ҮОМШӨ-ний даатгалын сангийн</c:v>
                </c:pt>
              </c:strCache>
            </c:strRef>
          </c:tx>
          <c:invertIfNegative val="0"/>
          <c:dLbls>
            <c:dLbl>
              <c:idx val="0"/>
              <c:layout>
                <c:manualLayout>
                  <c:x val="0"/>
                  <c:y val="-9.6153846153846159E-3"/>
                </c:manualLayout>
              </c:layout>
              <c:spPr>
                <a:noFill/>
                <a:ln w="25400">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0563947633434038E-3"/>
                  <c:y val="-1.5734326915429277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'[nd-grafik-2017.XLS]grafic'!$B$14:$C$14</c:f>
              <c:numCache>
                <c:formatCode>0.0</c:formatCode>
                <c:ptCount val="2"/>
                <c:pt idx="0">
                  <c:v>605.20000000000005</c:v>
                </c:pt>
                <c:pt idx="1">
                  <c:v>543</c:v>
                </c:pt>
              </c:numCache>
            </c:numRef>
          </c:val>
        </c:ser>
        <c:ser>
          <c:idx val="5"/>
          <c:order val="5"/>
          <c:tx>
            <c:strRef>
              <c:f>'[nd-grafik-2017.XLS]grafic'!$A$15</c:f>
              <c:strCache>
                <c:ptCount val="1"/>
                <c:pt idx="0">
                  <c:v>Ажилгүйдлийн сангийн</c:v>
                </c:pt>
              </c:strCache>
            </c:strRef>
          </c:tx>
          <c:invertIfNegative val="0"/>
          <c:dLbls>
            <c:dLbl>
              <c:idx val="0"/>
              <c:layout>
                <c:manualLayout>
                  <c:x val="1.6112789526686808E-2"/>
                  <c:y val="9.6153846153846159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4169184290030211E-2"/>
                  <c:y val="9.6153846153846159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'[nd-grafik-2017.XLS]grafic'!$B$15:$C$15</c:f>
              <c:numCache>
                <c:formatCode>0.0</c:formatCode>
                <c:ptCount val="2"/>
                <c:pt idx="0">
                  <c:v>240.7</c:v>
                </c:pt>
                <c:pt idx="1">
                  <c:v>310.5</c:v>
                </c:pt>
              </c:numCache>
            </c:numRef>
          </c:val>
        </c:ser>
        <c:dLbls>
          <c:showLegendKey val="0"/>
          <c:showVal val="0"/>
          <c:showCatName val="0"/>
          <c:showSerName val="0"/>
          <c:showPercent val="0"/>
          <c:showBubbleSize val="0"/>
        </c:dLbls>
        <c:gapWidth val="150"/>
        <c:axId val="-48281232"/>
        <c:axId val="-48279600"/>
      </c:barChart>
      <c:catAx>
        <c:axId val="-48281232"/>
        <c:scaling>
          <c:orientation val="minMax"/>
        </c:scaling>
        <c:delete val="0"/>
        <c:axPos val="b"/>
        <c:numFmt formatCode="General" sourceLinked="1"/>
        <c:majorTickMark val="out"/>
        <c:minorTickMark val="none"/>
        <c:tickLblPos val="nextTo"/>
        <c:txPr>
          <a:bodyPr rot="0" vert="horz"/>
          <a:lstStyle/>
          <a:p>
            <a:pPr>
              <a:defRPr/>
            </a:pPr>
            <a:endParaRPr lang="en-US"/>
          </a:p>
        </c:txPr>
        <c:crossAx val="-48279600"/>
        <c:crosses val="autoZero"/>
        <c:auto val="1"/>
        <c:lblAlgn val="ctr"/>
        <c:lblOffset val="100"/>
        <c:noMultiLvlLbl val="0"/>
      </c:catAx>
      <c:valAx>
        <c:axId val="-48279600"/>
        <c:scaling>
          <c:orientation val="minMax"/>
        </c:scaling>
        <c:delete val="1"/>
        <c:axPos val="l"/>
        <c:numFmt formatCode="0.0" sourceLinked="1"/>
        <c:majorTickMark val="out"/>
        <c:minorTickMark val="none"/>
        <c:tickLblPos val="nextTo"/>
        <c:crossAx val="-48281232"/>
        <c:crosses val="autoZero"/>
        <c:crossBetween val="between"/>
      </c:valAx>
    </c:plotArea>
    <c:legend>
      <c:legendPos val="b"/>
      <c:layout>
        <c:manualLayout>
          <c:xMode val="edge"/>
          <c:yMode val="edge"/>
          <c:x val="0.106742155719961"/>
          <c:y val="0.78482266639746956"/>
          <c:w val="0.89021988565628696"/>
          <c:h val="0.208977968663008"/>
        </c:manualLayout>
      </c:layout>
      <c:overlay val="0"/>
    </c:legend>
    <c:plotVisOnly val="1"/>
    <c:dispBlanksAs val="gap"/>
    <c:showDLblsOverMax val="0"/>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mn-MN" b="0"/>
              <a:t>Нийгмийн даатгалаас олгосон тэтгэвэр, жил бүрийн эцсийн байдлаар /сая.төг/</a:t>
            </a:r>
            <a:endParaRPr lang="en-US" b="0"/>
          </a:p>
        </c:rich>
      </c:tx>
      <c:overlay val="0"/>
    </c:title>
    <c:autoTitleDeleted val="0"/>
    <c:plotArea>
      <c:layout/>
      <c:barChart>
        <c:barDir val="col"/>
        <c:grouping val="clustered"/>
        <c:varyColors val="0"/>
        <c:ser>
          <c:idx val="0"/>
          <c:order val="0"/>
          <c:tx>
            <c:strRef>
              <c:f>'graf-2'!$A$30</c:f>
              <c:strCache>
                <c:ptCount val="1"/>
                <c:pt idx="0">
                  <c:v>2015 XII</c:v>
                </c:pt>
              </c:strCache>
            </c:strRef>
          </c:tx>
          <c:invertIfNegative val="0"/>
          <c:dLbls>
            <c:dLbl>
              <c:idx val="0"/>
              <c:layout>
                <c:manualLayout>
                  <c:x val="-2.7777777777777779E-3"/>
                  <c:y val="9.2592592592593021E-3"/>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4.0950293584435969E-3"/>
                  <c:y val="-8.0501490711719234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9.2592592592592587E-3"/>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'graf-2'!$B$29:$E$29</c:f>
              <c:strCache>
                <c:ptCount val="4"/>
                <c:pt idx="0">
                  <c:v>ªíäºð íàñòíû </c:v>
                </c:pt>
                <c:pt idx="1">
                  <c:v>Õºãæëèéí áýðõøýýëòýé èðãýäèéí</c:v>
                </c:pt>
                <c:pt idx="2">
                  <c:v>Òýæýýã÷ýý àëäñàíû</c:v>
                </c:pt>
                <c:pt idx="3">
                  <c:v>Öýðãèéí</c:v>
                </c:pt>
              </c:strCache>
            </c:strRef>
          </c:cat>
          <c:val>
            <c:numRef>
              <c:f>'graf-2'!$B$30:$E$30</c:f>
              <c:numCache>
                <c:formatCode>0.0</c:formatCode>
                <c:ptCount val="4"/>
                <c:pt idx="0">
                  <c:v>15775.6</c:v>
                </c:pt>
                <c:pt idx="1">
                  <c:v>2675.7</c:v>
                </c:pt>
                <c:pt idx="2">
                  <c:v>569.20000000000005</c:v>
                </c:pt>
                <c:pt idx="3">
                  <c:v>544.4</c:v>
                </c:pt>
              </c:numCache>
            </c:numRef>
          </c:val>
        </c:ser>
        <c:ser>
          <c:idx val="1"/>
          <c:order val="1"/>
          <c:tx>
            <c:strRef>
              <c:f>'graf-2'!$A$31</c:f>
              <c:strCache>
                <c:ptCount val="1"/>
                <c:pt idx="0">
                  <c:v>2016 XII</c:v>
                </c:pt>
              </c:strCache>
            </c:strRef>
          </c:tx>
          <c:invertIfNegative val="0"/>
          <c:dLbls>
            <c:dLbl>
              <c:idx val="0"/>
              <c:layout>
                <c:manualLayout>
                  <c:x val="5.5556457504667587E-3"/>
                  <c:y val="-4.6251305965395104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6453776611256925E-7"/>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2.7777777777777779E-3"/>
                  <c:y val="-1.3888888888888973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7777777777777779E-3"/>
                  <c:y val="-4.6297025371828525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'graf-2'!$B$29:$E$29</c:f>
              <c:strCache>
                <c:ptCount val="4"/>
                <c:pt idx="0">
                  <c:v>ªíäºð íàñòíû </c:v>
                </c:pt>
                <c:pt idx="1">
                  <c:v>Õºãæëèéí áýðõøýýëòýé èðãýäèéí</c:v>
                </c:pt>
                <c:pt idx="2">
                  <c:v>Òýæýýã÷ýý àëäñàíû</c:v>
                </c:pt>
                <c:pt idx="3">
                  <c:v>Öýðãèéí</c:v>
                </c:pt>
              </c:strCache>
            </c:strRef>
          </c:cat>
          <c:val>
            <c:numRef>
              <c:f>'graf-2'!$B$31:$E$31</c:f>
              <c:numCache>
                <c:formatCode>0.0</c:formatCode>
                <c:ptCount val="4"/>
                <c:pt idx="0">
                  <c:v>17179.5</c:v>
                </c:pt>
                <c:pt idx="1">
                  <c:v>2634.7</c:v>
                </c:pt>
                <c:pt idx="2">
                  <c:v>622.1</c:v>
                </c:pt>
                <c:pt idx="3">
                  <c:v>583.9</c:v>
                </c:pt>
              </c:numCache>
            </c:numRef>
          </c:val>
        </c:ser>
        <c:ser>
          <c:idx val="2"/>
          <c:order val="2"/>
          <c:tx>
            <c:strRef>
              <c:f>'graf-2'!$A$32</c:f>
              <c:strCache>
                <c:ptCount val="1"/>
                <c:pt idx="0">
                  <c:v>2017 XII</c:v>
                </c:pt>
              </c:strCache>
            </c:strRef>
          </c:tx>
          <c:invertIfNegative val="0"/>
          <c:dLbls>
            <c:dLbl>
              <c:idx val="0"/>
              <c:layout>
                <c:manualLayout>
                  <c:x val="1.1111111111111112E-2"/>
                  <c:y val="7.3715057462477385E-3"/>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3333333333333332E-3"/>
                  <c:y val="1.8518153980752405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382588774341349E-3"/>
                  <c:y val="2.1215503401880591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8.3333333333333332E-3"/>
                  <c:y val="1.3888888888888888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'graf-2'!$B$29:$E$29</c:f>
              <c:strCache>
                <c:ptCount val="4"/>
                <c:pt idx="0">
                  <c:v>ªíäºð íàñòíû </c:v>
                </c:pt>
                <c:pt idx="1">
                  <c:v>Õºãæëèéí áýðõøýýëòýé èðãýäèéí</c:v>
                </c:pt>
                <c:pt idx="2">
                  <c:v>Òýæýýã÷ýý àëäñàíû</c:v>
                </c:pt>
                <c:pt idx="3">
                  <c:v>Öýðãèéí</c:v>
                </c:pt>
              </c:strCache>
            </c:strRef>
          </c:cat>
          <c:val>
            <c:numRef>
              <c:f>'graf-2'!$B$32:$E$32</c:f>
              <c:numCache>
                <c:formatCode>0.0</c:formatCode>
                <c:ptCount val="4"/>
                <c:pt idx="0">
                  <c:v>18327.099999999999</c:v>
                </c:pt>
                <c:pt idx="1">
                  <c:v>2650.7</c:v>
                </c:pt>
                <c:pt idx="2">
                  <c:v>650.4</c:v>
                </c:pt>
                <c:pt idx="3">
                  <c:v>647</c:v>
                </c:pt>
              </c:numCache>
            </c:numRef>
          </c:val>
        </c:ser>
        <c:dLbls>
          <c:showLegendKey val="0"/>
          <c:showVal val="0"/>
          <c:showCatName val="0"/>
          <c:showSerName val="0"/>
          <c:showPercent val="0"/>
          <c:showBubbleSize val="0"/>
        </c:dLbls>
        <c:gapWidth val="150"/>
        <c:overlap val="-25"/>
        <c:axId val="-44354432"/>
        <c:axId val="-44354976"/>
      </c:barChart>
      <c:catAx>
        <c:axId val="-44354432"/>
        <c:scaling>
          <c:orientation val="minMax"/>
        </c:scaling>
        <c:delete val="0"/>
        <c:axPos val="b"/>
        <c:numFmt formatCode="General" sourceLinked="1"/>
        <c:majorTickMark val="none"/>
        <c:minorTickMark val="none"/>
        <c:tickLblPos val="nextTo"/>
        <c:txPr>
          <a:bodyPr/>
          <a:lstStyle/>
          <a:p>
            <a:pPr>
              <a:defRPr>
                <a:latin typeface="Arial Mon" panose="020B0500000000000000" pitchFamily="34" charset="0"/>
              </a:defRPr>
            </a:pPr>
            <a:endParaRPr lang="en-US"/>
          </a:p>
        </c:txPr>
        <c:crossAx val="-44354976"/>
        <c:crosses val="autoZero"/>
        <c:auto val="1"/>
        <c:lblAlgn val="ctr"/>
        <c:lblOffset val="100"/>
        <c:noMultiLvlLbl val="0"/>
      </c:catAx>
      <c:valAx>
        <c:axId val="-44354976"/>
        <c:scaling>
          <c:orientation val="minMax"/>
        </c:scaling>
        <c:delete val="1"/>
        <c:axPos val="l"/>
        <c:numFmt formatCode="0.0" sourceLinked="1"/>
        <c:majorTickMark val="out"/>
        <c:minorTickMark val="none"/>
        <c:tickLblPos val="nextTo"/>
        <c:crossAx val="-44354432"/>
        <c:crosses val="autoZero"/>
        <c:crossBetween val="between"/>
      </c:valAx>
    </c:plotArea>
    <c:legend>
      <c:legendPos val="t"/>
      <c:overlay val="0"/>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mn-MN" b="0"/>
              <a:t>Тэтгэврийн даатгалын сангаас тэтгэвэр авагчдын тоо, жил бүрийн эцсийн байдлаар</a:t>
            </a:r>
            <a:endParaRPr lang="en-US" b="0"/>
          </a:p>
        </c:rich>
      </c:tx>
      <c:overlay val="0"/>
    </c:title>
    <c:autoTitleDeleted val="0"/>
    <c:plotArea>
      <c:layout/>
      <c:barChart>
        <c:barDir val="col"/>
        <c:grouping val="clustered"/>
        <c:varyColors val="0"/>
        <c:ser>
          <c:idx val="0"/>
          <c:order val="0"/>
          <c:tx>
            <c:strRef>
              <c:f>'graf-2'!$A$41</c:f>
              <c:strCache>
                <c:ptCount val="1"/>
                <c:pt idx="0">
                  <c:v>2015 XII</c:v>
                </c:pt>
              </c:strCache>
            </c:strRef>
          </c:tx>
          <c:invertIfNegative val="0"/>
          <c:dLbls>
            <c:dLbl>
              <c:idx val="0"/>
              <c:layout>
                <c:manualLayout>
                  <c:x val="-8.3333333333333332E-3"/>
                  <c:y val="1.8518518518518517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'graf-2'!$B$40:$E$40</c:f>
              <c:strCache>
                <c:ptCount val="4"/>
                <c:pt idx="0">
                  <c:v>ªíäºð íàñòíû </c:v>
                </c:pt>
                <c:pt idx="1">
                  <c:v>Õºãæëèéí áýðõøýýëòýé èðãýäèéí</c:v>
                </c:pt>
                <c:pt idx="2">
                  <c:v>Òýæýýã÷ýý àëäñàíû</c:v>
                </c:pt>
                <c:pt idx="3">
                  <c:v>Öýðãèéí</c:v>
                </c:pt>
              </c:strCache>
            </c:strRef>
          </c:cat>
          <c:val>
            <c:numRef>
              <c:f>'graf-2'!$B$41:$E$41</c:f>
              <c:numCache>
                <c:formatCode>0</c:formatCode>
                <c:ptCount val="4"/>
                <c:pt idx="0">
                  <c:v>5024</c:v>
                </c:pt>
                <c:pt idx="1">
                  <c:v>940</c:v>
                </c:pt>
                <c:pt idx="2">
                  <c:v>223</c:v>
                </c:pt>
                <c:pt idx="3">
                  <c:v>105</c:v>
                </c:pt>
              </c:numCache>
            </c:numRef>
          </c:val>
        </c:ser>
        <c:ser>
          <c:idx val="1"/>
          <c:order val="1"/>
          <c:tx>
            <c:strRef>
              <c:f>'graf-2'!$A$42</c:f>
              <c:strCache>
                <c:ptCount val="1"/>
                <c:pt idx="0">
                  <c:v>2016 XII</c:v>
                </c:pt>
              </c:strCache>
            </c:strRef>
          </c:tx>
          <c:invertIfNegative val="0"/>
          <c:dLbls>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'graf-2'!$B$40:$E$40</c:f>
              <c:strCache>
                <c:ptCount val="4"/>
                <c:pt idx="0">
                  <c:v>ªíäºð íàñòíû </c:v>
                </c:pt>
                <c:pt idx="1">
                  <c:v>Õºãæëèéí áýðõøýýëòýé èðãýäèéí</c:v>
                </c:pt>
                <c:pt idx="2">
                  <c:v>Òýæýýã÷ýý àëäñàíû</c:v>
                </c:pt>
                <c:pt idx="3">
                  <c:v>Öýðãèéí</c:v>
                </c:pt>
              </c:strCache>
            </c:strRef>
          </c:cat>
          <c:val>
            <c:numRef>
              <c:f>'graf-2'!$B$42:$E$42</c:f>
              <c:numCache>
                <c:formatCode>0</c:formatCode>
                <c:ptCount val="4"/>
                <c:pt idx="0">
                  <c:v>5139</c:v>
                </c:pt>
                <c:pt idx="1">
                  <c:v>883</c:v>
                </c:pt>
                <c:pt idx="2">
                  <c:v>235</c:v>
                </c:pt>
                <c:pt idx="3">
                  <c:v>106</c:v>
                </c:pt>
              </c:numCache>
            </c:numRef>
          </c:val>
        </c:ser>
        <c:ser>
          <c:idx val="2"/>
          <c:order val="2"/>
          <c:tx>
            <c:strRef>
              <c:f>'graf-2'!$A$43</c:f>
              <c:strCache>
                <c:ptCount val="1"/>
                <c:pt idx="0">
                  <c:v>2017 XII</c:v>
                </c:pt>
              </c:strCache>
            </c:strRef>
          </c:tx>
          <c:invertIfNegative val="0"/>
          <c:dLbls>
            <c:dLbl>
              <c:idx val="0"/>
              <c:layout>
                <c:manualLayout>
                  <c:x val="5.5555555555555558E-3"/>
                  <c:y val="-1.8518518518518517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'graf-2'!$B$40:$E$40</c:f>
              <c:strCache>
                <c:ptCount val="4"/>
                <c:pt idx="0">
                  <c:v>ªíäºð íàñòíû </c:v>
                </c:pt>
                <c:pt idx="1">
                  <c:v>Õºãæëèéí áýðõøýýëòýé èðãýäèéí</c:v>
                </c:pt>
                <c:pt idx="2">
                  <c:v>Òýæýýã÷ýý àëäñàíû</c:v>
                </c:pt>
                <c:pt idx="3">
                  <c:v>Öýðãèéí</c:v>
                </c:pt>
              </c:strCache>
            </c:strRef>
          </c:cat>
          <c:val>
            <c:numRef>
              <c:f>'graf-2'!$B$43:$E$43</c:f>
              <c:numCache>
                <c:formatCode>0</c:formatCode>
                <c:ptCount val="4"/>
                <c:pt idx="0">
                  <c:v>5278</c:v>
                </c:pt>
                <c:pt idx="1">
                  <c:v>905</c:v>
                </c:pt>
                <c:pt idx="2">
                  <c:v>230</c:v>
                </c:pt>
                <c:pt idx="3">
                  <c:v>117</c:v>
                </c:pt>
              </c:numCache>
            </c:numRef>
          </c:val>
        </c:ser>
        <c:dLbls>
          <c:showLegendKey val="0"/>
          <c:showVal val="0"/>
          <c:showCatName val="0"/>
          <c:showSerName val="0"/>
          <c:showPercent val="0"/>
          <c:showBubbleSize val="0"/>
        </c:dLbls>
        <c:gapWidth val="150"/>
        <c:overlap val="-25"/>
        <c:axId val="-1816630960"/>
        <c:axId val="-1816632048"/>
      </c:barChart>
      <c:catAx>
        <c:axId val="-1816630960"/>
        <c:scaling>
          <c:orientation val="minMax"/>
        </c:scaling>
        <c:delete val="0"/>
        <c:axPos val="b"/>
        <c:numFmt formatCode="General" sourceLinked="1"/>
        <c:majorTickMark val="none"/>
        <c:minorTickMark val="none"/>
        <c:tickLblPos val="nextTo"/>
        <c:txPr>
          <a:bodyPr/>
          <a:lstStyle/>
          <a:p>
            <a:pPr>
              <a:defRPr>
                <a:latin typeface="Arial Mon" panose="020B0500000000000000" pitchFamily="34" charset="0"/>
              </a:defRPr>
            </a:pPr>
            <a:endParaRPr lang="en-US"/>
          </a:p>
        </c:txPr>
        <c:crossAx val="-1816632048"/>
        <c:crosses val="autoZero"/>
        <c:auto val="1"/>
        <c:lblAlgn val="ctr"/>
        <c:lblOffset val="100"/>
        <c:noMultiLvlLbl val="0"/>
      </c:catAx>
      <c:valAx>
        <c:axId val="-1816632048"/>
        <c:scaling>
          <c:orientation val="minMax"/>
        </c:scaling>
        <c:delete val="1"/>
        <c:axPos val="l"/>
        <c:numFmt formatCode="0" sourceLinked="1"/>
        <c:majorTickMark val="out"/>
        <c:minorTickMark val="none"/>
        <c:tickLblPos val="nextTo"/>
        <c:crossAx val="-1816630960"/>
        <c:crosses val="autoZero"/>
        <c:crossBetween val="between"/>
      </c:valAx>
    </c:plotArea>
    <c:legend>
      <c:legendPos val="t"/>
      <c:overlay val="0"/>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mn-MN"/>
              <a:t>Бүртгэгдсэн гэмт хэрэг, гэмт хэрэгт холбогдогчдын тоо, жил </a:t>
            </a:r>
            <a:r>
              <a:rPr lang="mn-MN" sz="1200" b="0" i="0" u="none" strike="noStrike" baseline="0"/>
              <a:t>бүрийн </a:t>
            </a:r>
            <a:r>
              <a:rPr lang="en-US" sz="1200" b="0" i="0" u="none" strike="noStrike" baseline="0"/>
              <a:t>12 </a:t>
            </a:r>
            <a:r>
              <a:rPr lang="mn-MN" sz="1200" b="0" i="0" u="none" strike="noStrike" baseline="0"/>
              <a:t>сарын байдлаар </a:t>
            </a:r>
            <a:endParaRPr lang="mn-MN" b="0"/>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график!$B$3</c:f>
              <c:strCache>
                <c:ptCount val="1"/>
                <c:pt idx="0">
                  <c:v>Бүх хэрэг</c:v>
                </c:pt>
              </c:strCache>
            </c:strRef>
          </c:tx>
          <c:invertIfNegative val="0"/>
          <c:dLbls>
            <c:dLbl>
              <c:idx val="0"/>
              <c:layout>
                <c:manualLayout>
                  <c:x val="0"/>
                  <c:y val="-5.712674941298891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598425196850394E-2"/>
                  <c:y val="-4.76056245108240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71267494129889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график!$A$4:$A$6</c:f>
              <c:strCache>
                <c:ptCount val="3"/>
                <c:pt idx="0">
                  <c:v>2015-XII</c:v>
                </c:pt>
                <c:pt idx="1">
                  <c:v>2016-XII</c:v>
                </c:pt>
                <c:pt idx="2">
                  <c:v>2017-XII</c:v>
                </c:pt>
              </c:strCache>
            </c:strRef>
          </c:cat>
          <c:val>
            <c:numRef>
              <c:f>график!$B$4:$B$6</c:f>
              <c:numCache>
                <c:formatCode>General</c:formatCode>
                <c:ptCount val="3"/>
                <c:pt idx="0">
                  <c:v>236</c:v>
                </c:pt>
                <c:pt idx="1">
                  <c:v>221</c:v>
                </c:pt>
                <c:pt idx="2">
                  <c:v>216</c:v>
                </c:pt>
              </c:numCache>
            </c:numRef>
          </c:val>
        </c:ser>
        <c:ser>
          <c:idx val="1"/>
          <c:order val="1"/>
          <c:tx>
            <c:strRef>
              <c:f>график!$C$3</c:f>
              <c:strCache>
                <c:ptCount val="1"/>
                <c:pt idx="0">
                  <c:v>Холбогдогч</c:v>
                </c:pt>
              </c:strCache>
            </c:strRef>
          </c:tx>
          <c:invertIfNegative val="0"/>
          <c:dLbls>
            <c:dLbl>
              <c:idx val="0"/>
              <c:layout>
                <c:manualLayout>
                  <c:x val="8.3989501312335957E-3"/>
                  <c:y val="-5.71267494129888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1994750656167978E-3"/>
                  <c:y val="-6.188731186407132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1994750656167978E-3"/>
                  <c:y val="-7.140843676623613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график!$A$4:$A$6</c:f>
              <c:strCache>
                <c:ptCount val="3"/>
                <c:pt idx="0">
                  <c:v>2015-XII</c:v>
                </c:pt>
                <c:pt idx="1">
                  <c:v>2016-XII</c:v>
                </c:pt>
                <c:pt idx="2">
                  <c:v>2017-XII</c:v>
                </c:pt>
              </c:strCache>
            </c:strRef>
          </c:cat>
          <c:val>
            <c:numRef>
              <c:f>график!$C$4:$C$6</c:f>
              <c:numCache>
                <c:formatCode>General</c:formatCode>
                <c:ptCount val="3"/>
                <c:pt idx="0">
                  <c:v>208</c:v>
                </c:pt>
                <c:pt idx="1">
                  <c:v>213</c:v>
                </c:pt>
                <c:pt idx="2">
                  <c:v>163</c:v>
                </c:pt>
              </c:numCache>
            </c:numRef>
          </c:val>
        </c:ser>
        <c:dLbls>
          <c:showLegendKey val="0"/>
          <c:showVal val="0"/>
          <c:showCatName val="0"/>
          <c:showSerName val="0"/>
          <c:showPercent val="0"/>
          <c:showBubbleSize val="0"/>
        </c:dLbls>
        <c:gapWidth val="150"/>
        <c:shape val="cylinder"/>
        <c:axId val="-48288304"/>
        <c:axId val="-95179424"/>
        <c:axId val="0"/>
      </c:bar3DChart>
      <c:catAx>
        <c:axId val="-48288304"/>
        <c:scaling>
          <c:orientation val="minMax"/>
        </c:scaling>
        <c:delete val="0"/>
        <c:axPos val="b"/>
        <c:numFmt formatCode="General" sourceLinked="1"/>
        <c:majorTickMark val="none"/>
        <c:minorTickMark val="none"/>
        <c:tickLblPos val="nextTo"/>
        <c:txPr>
          <a:bodyPr rot="0" vert="horz"/>
          <a:lstStyle/>
          <a:p>
            <a:pPr>
              <a:defRPr/>
            </a:pPr>
            <a:endParaRPr lang="en-US"/>
          </a:p>
        </c:txPr>
        <c:crossAx val="-95179424"/>
        <c:crosses val="autoZero"/>
        <c:auto val="1"/>
        <c:lblAlgn val="ctr"/>
        <c:lblOffset val="100"/>
        <c:noMultiLvlLbl val="0"/>
      </c:catAx>
      <c:valAx>
        <c:axId val="-95179424"/>
        <c:scaling>
          <c:orientation val="minMax"/>
        </c:scaling>
        <c:delete val="1"/>
        <c:axPos val="l"/>
        <c:numFmt formatCode="General" sourceLinked="1"/>
        <c:majorTickMark val="out"/>
        <c:minorTickMark val="none"/>
        <c:tickLblPos val="nextTo"/>
        <c:crossAx val="-48288304"/>
        <c:crosses val="autoZero"/>
        <c:crossBetween val="between"/>
      </c:valAx>
      <c:spPr>
        <a:noFill/>
        <a:ln w="25400">
          <a:noFill/>
        </a:ln>
      </c:spPr>
    </c:plotArea>
    <c:legend>
      <c:legendPos val="t"/>
      <c:overlay val="0"/>
    </c:legend>
    <c:plotVisOnly val="1"/>
    <c:dispBlanksAs val="gap"/>
    <c:showDLblsOverMax val="0"/>
  </c:chart>
  <c:spPr>
    <a:ln>
      <a:noFill/>
    </a:ln>
  </c:spPr>
  <c:txPr>
    <a:bodyPr/>
    <a:lstStyle/>
    <a:p>
      <a:pPr>
        <a:defRPr sz="1000" b="0" i="0" u="none" strike="noStrike" baseline="0">
          <a:solidFill>
            <a:srgbClr val="000000"/>
          </a:solidFill>
          <a:latin typeface="Arial" pitchFamily="34" charset="0"/>
          <a:ea typeface="Arial Mon"/>
          <a:cs typeface="Arial"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b="0" i="0" u="none" strike="noStrike" baseline="0">
                <a:solidFill>
                  <a:srgbClr val="000000"/>
                </a:solidFill>
                <a:latin typeface="Arial Mon"/>
                <a:ea typeface="Arial Mon"/>
                <a:cs typeface="Arial Mon"/>
              </a:defRPr>
            </a:pPr>
            <a:r>
              <a:rPr lang="mn-MN" sz="1000" b="1" i="0" u="none" strike="noStrike" baseline="0">
                <a:solidFill>
                  <a:srgbClr val="000000"/>
                </a:solidFill>
              </a:rPr>
              <a:t>Гэмт хэргийн улмаас учирсан хохирол, нөхөн төлүүлсэн хохирол, жил бүрийн эцсийн байдлаар /сая.төг/</a:t>
            </a:r>
          </a:p>
        </c:rich>
      </c:tx>
      <c:overlay val="0"/>
    </c:title>
    <c:autoTitleDeleted val="0"/>
    <c:view3D>
      <c:rotX val="15"/>
      <c:rotY val="20"/>
      <c:depthPercent val="100"/>
      <c:rAngAx val="1"/>
    </c:view3D>
    <c:floor>
      <c:thickness val="0"/>
    </c:floor>
    <c:sideWall>
      <c:thickness val="0"/>
      <c:spPr>
        <a:ln>
          <a:noFill/>
        </a:ln>
      </c:spPr>
    </c:sideWall>
    <c:backWall>
      <c:thickness val="0"/>
      <c:spPr>
        <a:ln>
          <a:noFill/>
        </a:ln>
      </c:spPr>
    </c:backWall>
    <c:plotArea>
      <c:layout>
        <c:manualLayout>
          <c:layoutTarget val="inner"/>
          <c:xMode val="edge"/>
          <c:yMode val="edge"/>
          <c:x val="4.3010752688172046E-2"/>
          <c:y val="0.2408298073061152"/>
          <c:w val="0.91397849462365588"/>
          <c:h val="0.52012740400332524"/>
        </c:manualLayout>
      </c:layout>
      <c:bar3DChart>
        <c:barDir val="col"/>
        <c:grouping val="clustered"/>
        <c:varyColors val="0"/>
        <c:ser>
          <c:idx val="0"/>
          <c:order val="0"/>
          <c:tx>
            <c:strRef>
              <c:f>график!$B$22</c:f>
              <c:strCache>
                <c:ptCount val="1"/>
                <c:pt idx="0">
                  <c:v>Учирсан хохирол</c:v>
                </c:pt>
              </c:strCache>
            </c:strRef>
          </c:tx>
          <c:invertIfNegative val="0"/>
          <c:dLbls>
            <c:dLbl>
              <c:idx val="0"/>
              <c:tx>
                <c:rich>
                  <a:bodyPr/>
                  <a:lstStyle/>
                  <a:p>
                    <a:r>
                      <a:rPr lang="en-US"/>
                      <a:t> 801.5 </a:t>
                    </a:r>
                  </a:p>
                </c:rich>
              </c:tx>
              <c:showLegendKey val="0"/>
              <c:showVal val="0"/>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график!$A$23:$A$25</c:f>
              <c:strCache>
                <c:ptCount val="3"/>
                <c:pt idx="0">
                  <c:v>2015-XII</c:v>
                </c:pt>
                <c:pt idx="1">
                  <c:v>2016-XII</c:v>
                </c:pt>
                <c:pt idx="2">
                  <c:v>2017-XII</c:v>
                </c:pt>
              </c:strCache>
            </c:strRef>
          </c:cat>
          <c:val>
            <c:numRef>
              <c:f>график!$B$23:$B$25</c:f>
              <c:numCache>
                <c:formatCode>_(* #,##0.0_);_(* \(#,##0.0\);_(* "-"??_);_(@_)</c:formatCode>
                <c:ptCount val="3"/>
                <c:pt idx="0">
                  <c:v>801.5</c:v>
                </c:pt>
                <c:pt idx="1">
                  <c:v>707.6</c:v>
                </c:pt>
                <c:pt idx="2">
                  <c:v>553.1</c:v>
                </c:pt>
              </c:numCache>
            </c:numRef>
          </c:val>
        </c:ser>
        <c:ser>
          <c:idx val="1"/>
          <c:order val="1"/>
          <c:tx>
            <c:strRef>
              <c:f>график!$C$22</c:f>
              <c:strCache>
                <c:ptCount val="1"/>
                <c:pt idx="0">
                  <c:v>Нөхөн төлүүлсэн хохирол</c:v>
                </c:pt>
              </c:strCache>
            </c:strRef>
          </c:tx>
          <c:invertIfNegative val="0"/>
          <c:dLbls>
            <c:dLbl>
              <c:idx val="0"/>
              <c:layout>
                <c:manualLayout>
                  <c:x val="5.6179775280898875E-2"/>
                  <c:y val="-4.7449584816132862E-3"/>
                </c:manualLayout>
              </c:layout>
              <c:tx>
                <c:rich>
                  <a:bodyPr/>
                  <a:lstStyle/>
                  <a:p>
                    <a:pPr>
                      <a:defRPr sz="1000" b="0" i="0" u="none" strike="noStrike" baseline="0">
                        <a:solidFill>
                          <a:srgbClr val="000000"/>
                        </a:solidFill>
                        <a:latin typeface="Arial Mon"/>
                        <a:ea typeface="Arial Mon"/>
                        <a:cs typeface="Arial Mon"/>
                      </a:defRPr>
                    </a:pPr>
                    <a:r>
                      <a:rPr lang="en-US"/>
                      <a:t> 571.8 </a:t>
                    </a:r>
                  </a:p>
                </c:rich>
              </c:tx>
              <c:spPr/>
              <c:showLegendKey val="0"/>
              <c:showVal val="0"/>
              <c:showCatName val="0"/>
              <c:showSerName val="0"/>
              <c:showPercent val="0"/>
              <c:showBubbleSize val="0"/>
              <c:extLst>
                <c:ext xmlns:c15="http://schemas.microsoft.com/office/drawing/2012/chart" uri="{CE6537A1-D6FC-4f65-9D91-7224C49458BB}"/>
              </c:extLst>
            </c:dLbl>
            <c:dLbl>
              <c:idx val="1"/>
              <c:layout>
                <c:manualLayout>
                  <c:x val="4.494382022471903E-2"/>
                  <c:y val="-1.4234875444839857E-2"/>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4.49438202247191E-2"/>
                  <c:y val="-1.8979833926453187E-2"/>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график!$A$23:$A$25</c:f>
              <c:strCache>
                <c:ptCount val="3"/>
                <c:pt idx="0">
                  <c:v>2015-XII</c:v>
                </c:pt>
                <c:pt idx="1">
                  <c:v>2016-XII</c:v>
                </c:pt>
                <c:pt idx="2">
                  <c:v>2017-XII</c:v>
                </c:pt>
              </c:strCache>
            </c:strRef>
          </c:cat>
          <c:val>
            <c:numRef>
              <c:f>график!$C$23:$C$25</c:f>
              <c:numCache>
                <c:formatCode>_(* #,##0.0_);_(* \(#,##0.0\);_(* "-"??_);_(@_)</c:formatCode>
                <c:ptCount val="3"/>
                <c:pt idx="0">
                  <c:v>571.79999999999995</c:v>
                </c:pt>
                <c:pt idx="1">
                  <c:v>497.5</c:v>
                </c:pt>
                <c:pt idx="2">
                  <c:v>332.2</c:v>
                </c:pt>
              </c:numCache>
            </c:numRef>
          </c:val>
        </c:ser>
        <c:dLbls>
          <c:showLegendKey val="0"/>
          <c:showVal val="0"/>
          <c:showCatName val="0"/>
          <c:showSerName val="0"/>
          <c:showPercent val="0"/>
          <c:showBubbleSize val="0"/>
        </c:dLbls>
        <c:gapWidth val="150"/>
        <c:shape val="cylinder"/>
        <c:axId val="-1813882336"/>
        <c:axId val="-1813885600"/>
        <c:axId val="0"/>
      </c:bar3DChart>
      <c:catAx>
        <c:axId val="-1813882336"/>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1813885600"/>
        <c:crosses val="autoZero"/>
        <c:auto val="1"/>
        <c:lblAlgn val="ctr"/>
        <c:lblOffset val="100"/>
        <c:noMultiLvlLbl val="0"/>
      </c:catAx>
      <c:valAx>
        <c:axId val="-1813885600"/>
        <c:scaling>
          <c:orientation val="minMax"/>
        </c:scaling>
        <c:delete val="1"/>
        <c:axPos val="l"/>
        <c:numFmt formatCode="_(* #,##0.0_);_(* \(#,##0.0\);_(* &quot;-&quot;??_);_(@_)" sourceLinked="1"/>
        <c:majorTickMark val="out"/>
        <c:minorTickMark val="none"/>
        <c:tickLblPos val="nextTo"/>
        <c:crossAx val="-1813882336"/>
        <c:crosses val="autoZero"/>
        <c:crossBetween val="between"/>
      </c:valAx>
      <c:spPr>
        <a:noFill/>
        <a:ln w="25400">
          <a:noFill/>
        </a:ln>
      </c:spPr>
    </c:plotArea>
    <c:legend>
      <c:legendPos val="t"/>
      <c:layout>
        <c:manualLayout>
          <c:xMode val="edge"/>
          <c:yMode val="edge"/>
          <c:x val="4.6089828659058064E-2"/>
          <c:y val="0.87715302632625469"/>
          <c:w val="0.9"/>
          <c:h val="8.0165433866221214E-2"/>
        </c:manualLayout>
      </c:layout>
      <c:overlay val="0"/>
      <c:txPr>
        <a:bodyPr/>
        <a:lstStyle/>
        <a:p>
          <a:pPr>
            <a:defRPr sz="710" b="0" i="0" u="none" strike="noStrike" baseline="0">
              <a:solidFill>
                <a:srgbClr val="000000"/>
              </a:solidFill>
              <a:latin typeface="Arial Mon"/>
              <a:ea typeface="Arial Mon"/>
              <a:cs typeface="Arial Mo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b="0" i="0" u="none" strike="noStrike" baseline="0">
                <a:solidFill>
                  <a:srgbClr val="000000"/>
                </a:solidFill>
                <a:latin typeface="Arial Mon"/>
                <a:ea typeface="Arial Mon"/>
                <a:cs typeface="Arial Mon"/>
              </a:defRPr>
            </a:pPr>
            <a:r>
              <a:rPr lang="mn-MN" sz="1000" b="1" i="0" u="none" strike="noStrike" baseline="0">
                <a:solidFill>
                  <a:srgbClr val="000000"/>
                </a:solidFill>
              </a:rPr>
              <a:t>Гэмт хэргийн улмаас гэмтсэн, нас барсан хүний тоо, жил бүрийн </a:t>
            </a:r>
            <a:r>
              <a:rPr lang="mn-MN" sz="1000" b="1" i="0" u="none" strike="noStrike" baseline="0"/>
              <a:t>бүрийн эцсийн байдлаар </a:t>
            </a:r>
            <a:endParaRPr lang="mn-MN" sz="1000" b="1" i="0" u="none" strike="noStrike" baseline="0">
              <a:solidFill>
                <a:srgbClr val="000000"/>
              </a:solidFill>
            </a:endParaRPr>
          </a:p>
        </c:rich>
      </c:tx>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4.5267489711934158E-2"/>
          <c:y val="0.21155037911927677"/>
          <c:w val="0.90946502057613166"/>
          <c:h val="0.56910578885972585"/>
        </c:manualLayout>
      </c:layout>
      <c:bar3DChart>
        <c:barDir val="col"/>
        <c:grouping val="clustered"/>
        <c:varyColors val="0"/>
        <c:ser>
          <c:idx val="0"/>
          <c:order val="0"/>
          <c:tx>
            <c:strRef>
              <c:f>график!$B$30</c:f>
              <c:strCache>
                <c:ptCount val="1"/>
                <c:pt idx="0">
                  <c:v>нас барсан</c:v>
                </c:pt>
              </c:strCache>
            </c:strRef>
          </c:tx>
          <c:invertIfNegative val="0"/>
          <c:dLbls>
            <c:dLbl>
              <c:idx val="0"/>
              <c:tx>
                <c:rich>
                  <a:bodyPr/>
                  <a:lstStyle/>
                  <a:p>
                    <a:r>
                      <a:rPr lang="en-US"/>
                      <a:t>7</a:t>
                    </a:r>
                  </a:p>
                </c:rich>
              </c:tx>
              <c:showLegendKey val="0"/>
              <c:showVal val="0"/>
              <c:showCatName val="0"/>
              <c:showSerName val="0"/>
              <c:showPercent val="0"/>
              <c:showBubbleSize val="0"/>
              <c:extLst>
                <c:ext xmlns:c15="http://schemas.microsoft.com/office/drawing/2012/chart" uri="{CE6537A1-D6FC-4f65-9D91-7224C49458BB}"/>
              </c:extLst>
            </c:dLbl>
            <c:dLbl>
              <c:idx val="1"/>
              <c:tx>
                <c:rich>
                  <a:bodyPr/>
                  <a:lstStyle/>
                  <a:p>
                    <a:r>
                      <a:rPr lang="en-US"/>
                      <a:t>19</a:t>
                    </a:r>
                  </a:p>
                </c:rich>
              </c:tx>
              <c:showLegendKey val="0"/>
              <c:showVal val="0"/>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график!$A$31:$A$32</c:f>
              <c:strCache>
                <c:ptCount val="2"/>
                <c:pt idx="0">
                  <c:v>2016-XII</c:v>
                </c:pt>
                <c:pt idx="1">
                  <c:v>2017-XII</c:v>
                </c:pt>
              </c:strCache>
            </c:strRef>
          </c:cat>
          <c:val>
            <c:numRef>
              <c:f>график!$B$31:$B$32</c:f>
              <c:numCache>
                <c:formatCode>General</c:formatCode>
                <c:ptCount val="2"/>
                <c:pt idx="0">
                  <c:v>14</c:v>
                </c:pt>
                <c:pt idx="1">
                  <c:v>31</c:v>
                </c:pt>
              </c:numCache>
            </c:numRef>
          </c:val>
        </c:ser>
        <c:ser>
          <c:idx val="1"/>
          <c:order val="1"/>
          <c:tx>
            <c:strRef>
              <c:f>график!$C$30</c:f>
              <c:strCache>
                <c:ptCount val="1"/>
                <c:pt idx="0">
                  <c:v>гэмтсэн</c:v>
                </c:pt>
              </c:strCache>
            </c:strRef>
          </c:tx>
          <c:invertIfNegative val="0"/>
          <c:dLbls>
            <c:dLbl>
              <c:idx val="0"/>
              <c:layout>
                <c:manualLayout>
                  <c:x val="1.4856081708449397E-2"/>
                  <c:y val="-4.166666666666666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856081708449397E-2"/>
                  <c:y val="-3.7037037037037035E-2"/>
                </c:manualLayout>
              </c:layout>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график!$A$31:$A$32</c:f>
              <c:strCache>
                <c:ptCount val="2"/>
                <c:pt idx="0">
                  <c:v>2016-XII</c:v>
                </c:pt>
                <c:pt idx="1">
                  <c:v>2017-XII</c:v>
                </c:pt>
              </c:strCache>
            </c:strRef>
          </c:cat>
          <c:val>
            <c:numRef>
              <c:f>график!$C$31:$C$32</c:f>
              <c:numCache>
                <c:formatCode>General</c:formatCode>
                <c:ptCount val="2"/>
                <c:pt idx="0">
                  <c:v>110</c:v>
                </c:pt>
                <c:pt idx="1">
                  <c:v>111</c:v>
                </c:pt>
              </c:numCache>
            </c:numRef>
          </c:val>
        </c:ser>
        <c:dLbls>
          <c:showLegendKey val="0"/>
          <c:showVal val="0"/>
          <c:showCatName val="0"/>
          <c:showSerName val="0"/>
          <c:showPercent val="0"/>
          <c:showBubbleSize val="0"/>
        </c:dLbls>
        <c:gapWidth val="150"/>
        <c:shape val="cylinder"/>
        <c:axId val="-1813886688"/>
        <c:axId val="-1813885056"/>
        <c:axId val="0"/>
      </c:bar3DChart>
      <c:catAx>
        <c:axId val="-1813886688"/>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1813885056"/>
        <c:crosses val="autoZero"/>
        <c:auto val="1"/>
        <c:lblAlgn val="ctr"/>
        <c:lblOffset val="100"/>
        <c:noMultiLvlLbl val="0"/>
      </c:catAx>
      <c:valAx>
        <c:axId val="-1813885056"/>
        <c:scaling>
          <c:orientation val="minMax"/>
        </c:scaling>
        <c:delete val="1"/>
        <c:axPos val="l"/>
        <c:numFmt formatCode="General" sourceLinked="1"/>
        <c:majorTickMark val="out"/>
        <c:minorTickMark val="none"/>
        <c:tickLblPos val="nextTo"/>
        <c:crossAx val="-1813886688"/>
        <c:crosses val="autoZero"/>
        <c:crossBetween val="between"/>
      </c:valAx>
      <c:spPr>
        <a:noFill/>
        <a:ln w="25400">
          <a:noFill/>
        </a:ln>
      </c:spPr>
    </c:plotArea>
    <c:legend>
      <c:legendPos val="t"/>
      <c:layout>
        <c:manualLayout>
          <c:xMode val="edge"/>
          <c:yMode val="edge"/>
          <c:x val="0.20182162466460493"/>
          <c:y val="0.92037037037037039"/>
          <c:w val="0.49123096381754505"/>
          <c:h val="6.3596165062700494E-2"/>
        </c:manualLayout>
      </c:layout>
      <c:overlay val="0"/>
      <c:txPr>
        <a:bodyPr/>
        <a:lstStyle/>
        <a:p>
          <a:pPr>
            <a:defRPr sz="710" b="0" i="0" u="none" strike="noStrike" baseline="0">
              <a:solidFill>
                <a:srgbClr val="000000"/>
              </a:solidFill>
              <a:latin typeface="Arial Mon"/>
              <a:ea typeface="Arial Mon"/>
              <a:cs typeface="Arial Mo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mn-MN" sz="1400" dirty="0"/>
              <a:t>Дундговь аймгийн хэрэглээний үнийн  индекс</a:t>
            </a:r>
            <a:r>
              <a:rPr lang="en-US" sz="1400" dirty="0"/>
              <a:t/>
            </a:r>
            <a:br>
              <a:rPr lang="en-US" sz="1400" dirty="0"/>
            </a:br>
            <a:r>
              <a:rPr lang="en-US" sz="1400" dirty="0"/>
              <a:t> (</a:t>
            </a:r>
            <a:r>
              <a:rPr lang="mn-MN" sz="1400" dirty="0"/>
              <a:t>өмнөх оны</a:t>
            </a:r>
            <a:r>
              <a:rPr lang="en-US" sz="1400" dirty="0"/>
              <a:t> 12 </a:t>
            </a:r>
            <a:r>
              <a:rPr lang="mn-MN" sz="1400" dirty="0"/>
              <a:t>сар</a:t>
            </a:r>
            <a:r>
              <a:rPr lang="en-US" sz="1400" dirty="0"/>
              <a:t> =100)</a:t>
            </a:r>
          </a:p>
        </c:rich>
      </c:tx>
      <c:overlay val="0"/>
      <c:spPr>
        <a:noFill/>
        <a:ln>
          <a:noFill/>
        </a:ln>
        <a:effectLst/>
      </c:spPr>
    </c:title>
    <c:autoTitleDeleted val="0"/>
    <c:plotArea>
      <c:layout/>
      <c:lineChart>
        <c:grouping val="standard"/>
        <c:varyColors val="0"/>
        <c:ser>
          <c:idx val="0"/>
          <c:order val="0"/>
          <c:tx>
            <c:strRef>
              <c:f>graphic!$O$7</c:f>
              <c:strCache>
                <c:ptCount val="1"/>
                <c:pt idx="0">
                  <c:v>2015</c:v>
                </c:pt>
              </c:strCache>
            </c:strRef>
          </c:tx>
          <c:spPr>
            <a:ln w="38100" cap="rnd">
              <a:solidFill>
                <a:schemeClr val="accent1"/>
              </a:solidFill>
              <a:round/>
            </a:ln>
            <a:effectLst/>
          </c:spPr>
          <c:marker>
            <c:symbol val="circle"/>
            <c:size val="8"/>
            <c:spPr>
              <a:solidFill>
                <a:schemeClr val="accent1"/>
              </a:solidFill>
              <a:ln>
                <a:noFill/>
              </a:ln>
              <a:effectLst/>
            </c:spPr>
          </c:marker>
          <c:dLbls>
            <c:dLbl>
              <c:idx val="0"/>
              <c:layout>
                <c:manualLayout>
                  <c:x val="-2.9411764705882366E-2"/>
                  <c:y val="-5.063291139240519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3137254901960811E-2"/>
                  <c:y val="-5.400843881856631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058823529411813E-2"/>
                  <c:y val="-4.725738396624479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0980392156862793E-2"/>
                  <c:y val="-6.413502109704745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2941176470588207E-2"/>
                  <c:y val="-6.075949367088616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8823529411764768E-2"/>
                  <c:y val="-4.050632911392407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0784313725490313E-2"/>
                  <c:y val="-4.7257383966244723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5098039215686933E-2"/>
                  <c:y val="-4.050632911392407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5.6862745098039222E-2"/>
                  <c:y val="-4.050632911392407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1176470588235294E-2"/>
                  <c:y val="-4.3881856540084356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4.7058823529411813E-2"/>
                  <c:y val="-5.063291139240513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3554258572556478E-2"/>
                  <c:y val="-9.551720940546976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graphic!$P$7:$AA$7</c:f>
              <c:numCache>
                <c:formatCode>0.0</c:formatCode>
                <c:ptCount val="12"/>
                <c:pt idx="0">
                  <c:v>100.27029343622853</c:v>
                </c:pt>
                <c:pt idx="1">
                  <c:v>101.12364187344586</c:v>
                </c:pt>
                <c:pt idx="2">
                  <c:v>101.82535741625928</c:v>
                </c:pt>
                <c:pt idx="3">
                  <c:v>102.68755693154417</c:v>
                </c:pt>
                <c:pt idx="4">
                  <c:v>103.1</c:v>
                </c:pt>
                <c:pt idx="5">
                  <c:v>102.7</c:v>
                </c:pt>
                <c:pt idx="6">
                  <c:v>101.6</c:v>
                </c:pt>
                <c:pt idx="7">
                  <c:v>102.6</c:v>
                </c:pt>
                <c:pt idx="8">
                  <c:v>103.2</c:v>
                </c:pt>
                <c:pt idx="9">
                  <c:v>104.5</c:v>
                </c:pt>
                <c:pt idx="10">
                  <c:v>103.3</c:v>
                </c:pt>
                <c:pt idx="11">
                  <c:v>104</c:v>
                </c:pt>
              </c:numCache>
            </c:numRef>
          </c:val>
          <c:smooth val="0"/>
        </c:ser>
        <c:ser>
          <c:idx val="2"/>
          <c:order val="2"/>
          <c:tx>
            <c:strRef>
              <c:f>graphic!$O$9</c:f>
              <c:strCache>
                <c:ptCount val="1"/>
                <c:pt idx="0">
                  <c:v>2017</c:v>
                </c:pt>
              </c:strCache>
            </c:strRef>
          </c:tx>
          <c:spPr>
            <a:ln w="38100" cap="rnd">
              <a:solidFill>
                <a:schemeClr val="accent3"/>
              </a:solidFill>
              <a:round/>
            </a:ln>
            <a:effectLst/>
          </c:spPr>
          <c:marker>
            <c:symbol val="circle"/>
            <c:size val="8"/>
            <c:spPr>
              <a:solidFill>
                <a:schemeClr val="accent3"/>
              </a:solidFill>
              <a:ln>
                <a:noFill/>
              </a:ln>
              <a:effectLst/>
            </c:spPr>
          </c:marker>
          <c:dLbls>
            <c:dLbl>
              <c:idx val="0"/>
              <c:layout>
                <c:manualLayout>
                  <c:x val="-1.0219517823613139E-3"/>
                  <c:y val="6.595312308513308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292784759339451E-2"/>
                  <c:y val="7.607983094379557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314722437535807E-2"/>
                  <c:y val="7.128638206624393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007344068703545E-2"/>
                  <c:y val="6.641674377467644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583440690035766E-2"/>
                  <c:y val="4.117470459581029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922379678719056E-2"/>
                  <c:y val="4.940964551497235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6205691540712001E-2"/>
                  <c:y val="6.58795273532965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2394716159681952E-2"/>
                  <c:y val="7.8231938732039555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9055627126690511E-2"/>
                  <c:y val="6.176205689371552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0980848644604795E-2"/>
                  <c:y val="5.8396754266120919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4772315264697677E-2"/>
                  <c:y val="4.117470459581029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9.5278135633452624E-3"/>
                  <c:y val="7.411446827245853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graphic!$P$9:$AA$9</c:f>
              <c:numCache>
                <c:formatCode>0.0</c:formatCode>
                <c:ptCount val="12"/>
                <c:pt idx="0">
                  <c:v>101.2</c:v>
                </c:pt>
                <c:pt idx="1">
                  <c:v>102.4</c:v>
                </c:pt>
                <c:pt idx="2">
                  <c:v>102.7</c:v>
                </c:pt>
                <c:pt idx="3">
                  <c:v>103.8</c:v>
                </c:pt>
                <c:pt idx="4">
                  <c:v>102.8</c:v>
                </c:pt>
                <c:pt idx="5">
                  <c:v>102.5</c:v>
                </c:pt>
                <c:pt idx="6">
                  <c:v>102.2</c:v>
                </c:pt>
                <c:pt idx="7">
                  <c:v>103.5</c:v>
                </c:pt>
                <c:pt idx="8">
                  <c:v>103.4</c:v>
                </c:pt>
                <c:pt idx="9">
                  <c:v>103.5</c:v>
                </c:pt>
                <c:pt idx="10">
                  <c:v>103.2</c:v>
                </c:pt>
                <c:pt idx="11">
                  <c:v>105</c:v>
                </c:pt>
              </c:numCache>
            </c:numRef>
          </c:val>
          <c:smooth val="0"/>
        </c:ser>
        <c:dLbls>
          <c:showLegendKey val="0"/>
          <c:showVal val="0"/>
          <c:showCatName val="0"/>
          <c:showSerName val="0"/>
          <c:showPercent val="0"/>
          <c:showBubbleSize val="0"/>
        </c:dLbls>
        <c:marker val="1"/>
        <c:smooth val="0"/>
        <c:axId val="-95175616"/>
        <c:axId val="-95178880"/>
      </c:lineChart>
      <c:lineChart>
        <c:grouping val="standard"/>
        <c:varyColors val="0"/>
        <c:ser>
          <c:idx val="1"/>
          <c:order val="1"/>
          <c:tx>
            <c:strRef>
              <c:f>graphic!$O$8</c:f>
              <c:strCache>
                <c:ptCount val="1"/>
                <c:pt idx="0">
                  <c:v>2016</c:v>
                </c:pt>
              </c:strCache>
            </c:strRef>
          </c:tx>
          <c:spPr>
            <a:ln w="38100" cap="rnd">
              <a:solidFill>
                <a:schemeClr val="accent2"/>
              </a:solidFill>
              <a:round/>
            </a:ln>
            <a:effectLst/>
          </c:spPr>
          <c:marker>
            <c:symbol val="circle"/>
            <c:size val="8"/>
            <c:spPr>
              <a:solidFill>
                <a:schemeClr val="accent2"/>
              </a:solidFill>
              <a:ln>
                <a:noFill/>
              </a:ln>
              <a:effectLst/>
            </c:spPr>
          </c:marker>
          <c:dLbls>
            <c:dLbl>
              <c:idx val="0"/>
              <c:layout>
                <c:manualLayout>
                  <c:x val="-5.2422030225525752E-2"/>
                  <c:y val="-3.29397636766482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8138718363532751E-2"/>
                  <c:y val="-4.52921750553913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385540650153991E-2"/>
                  <c:y val="-3.705723413622932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1949843788870675E-2"/>
                  <c:y val="-2.88222932170672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8138718363532751E-2"/>
                  <c:y val="-3.29397636766482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385540650153991E-2"/>
                  <c:y val="-3.70572341362292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6233155650863675E-2"/>
                  <c:y val="-4.52921750553913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9449352393761845E-2"/>
                  <c:y val="-3.705723413622932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3260627863408148E-2"/>
                  <c:y val="-4.11750288060826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6.5760969214209014E-2"/>
                  <c:y val="-3.705723413622932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6.9572094639547166E-2"/>
                  <c:y val="-2.470482275748617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6.0044281076201834E-2"/>
                  <c:y val="-2.882229321706720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graphic!$P$8:$AA$8</c:f>
              <c:numCache>
                <c:formatCode>0.0</c:formatCode>
                <c:ptCount val="12"/>
                <c:pt idx="0">
                  <c:v>101</c:v>
                </c:pt>
                <c:pt idx="1">
                  <c:v>101.7</c:v>
                </c:pt>
                <c:pt idx="2">
                  <c:v>102.2</c:v>
                </c:pt>
                <c:pt idx="3">
                  <c:v>102.7</c:v>
                </c:pt>
                <c:pt idx="4">
                  <c:v>103.2</c:v>
                </c:pt>
                <c:pt idx="5">
                  <c:v>103.2</c:v>
                </c:pt>
                <c:pt idx="6">
                  <c:v>101.6</c:v>
                </c:pt>
                <c:pt idx="7">
                  <c:v>99.7</c:v>
                </c:pt>
                <c:pt idx="8">
                  <c:v>99.5</c:v>
                </c:pt>
                <c:pt idx="9">
                  <c:v>101.5</c:v>
                </c:pt>
                <c:pt idx="10">
                  <c:v>103.3</c:v>
                </c:pt>
                <c:pt idx="11">
                  <c:v>105.5</c:v>
                </c:pt>
              </c:numCache>
            </c:numRef>
          </c:val>
          <c:smooth val="0"/>
        </c:ser>
        <c:dLbls>
          <c:showLegendKey val="0"/>
          <c:showVal val="0"/>
          <c:showCatName val="0"/>
          <c:showSerName val="0"/>
          <c:showPercent val="0"/>
          <c:showBubbleSize val="0"/>
        </c:dLbls>
        <c:marker val="1"/>
        <c:smooth val="0"/>
        <c:axId val="-95177792"/>
        <c:axId val="-95172352"/>
      </c:lineChart>
      <c:catAx>
        <c:axId val="-95175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95178880"/>
        <c:crosses val="autoZero"/>
        <c:auto val="1"/>
        <c:lblAlgn val="ctr"/>
        <c:lblOffset val="100"/>
        <c:noMultiLvlLbl val="0"/>
      </c:catAx>
      <c:valAx>
        <c:axId val="-95178880"/>
        <c:scaling>
          <c:orientation val="minMax"/>
          <c:max val="115"/>
          <c:min val="1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vert="horz"/>
          <a:lstStyle/>
          <a:p>
            <a:pPr>
              <a:defRPr/>
            </a:pPr>
            <a:endParaRPr lang="en-US"/>
          </a:p>
        </c:txPr>
        <c:crossAx val="-95175616"/>
        <c:crosses val="autoZero"/>
        <c:crossBetween val="between"/>
      </c:valAx>
      <c:valAx>
        <c:axId val="-95172352"/>
        <c:scaling>
          <c:orientation val="minMax"/>
        </c:scaling>
        <c:delete val="0"/>
        <c:axPos val="r"/>
        <c:numFmt formatCode="0.0" sourceLinked="1"/>
        <c:majorTickMark val="none"/>
        <c:minorTickMark val="none"/>
        <c:tickLblPos val="nextTo"/>
        <c:spPr>
          <a:noFill/>
          <a:ln>
            <a:noFill/>
          </a:ln>
          <a:effectLst/>
        </c:spPr>
        <c:txPr>
          <a:bodyPr rot="-60000000" vert="horz"/>
          <a:lstStyle/>
          <a:p>
            <a:pPr>
              <a:defRPr/>
            </a:pPr>
            <a:endParaRPr lang="en-US"/>
          </a:p>
        </c:txPr>
        <c:crossAx val="-95177792"/>
        <c:crosses val="max"/>
        <c:crossBetween val="between"/>
      </c:valAx>
      <c:catAx>
        <c:axId val="-95177792"/>
        <c:scaling>
          <c:orientation val="minMax"/>
        </c:scaling>
        <c:delete val="1"/>
        <c:axPos val="b"/>
        <c:numFmt formatCode="General" sourceLinked="1"/>
        <c:majorTickMark val="out"/>
        <c:minorTickMark val="none"/>
        <c:tickLblPos val="none"/>
        <c:crossAx val="-95172352"/>
        <c:crosses val="autoZero"/>
        <c:auto val="1"/>
        <c:lblAlgn val="ctr"/>
        <c:lblOffset val="100"/>
        <c:noMultiLvlLbl val="0"/>
      </c:cat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Аж үйлдвэрийн бүтээгдэхүүн үйлдвэрлэлт    /сая.төг/</a:t>
            </a:r>
            <a:endParaRPr lang="en-US"/>
          </a:p>
        </c:rich>
      </c:tx>
      <c:overlay val="0"/>
    </c:title>
    <c:autoTitleDeleted val="0"/>
    <c:plotArea>
      <c:layout/>
      <c:barChart>
        <c:barDir val="col"/>
        <c:grouping val="clustered"/>
        <c:varyColors val="0"/>
        <c:ser>
          <c:idx val="0"/>
          <c:order val="0"/>
          <c:tx>
            <c:strRef>
              <c:f>Sheet1!$C$3</c:f>
              <c:strCache>
                <c:ptCount val="1"/>
                <c:pt idx="0">
                  <c:v>2016 .12 сар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Sheet1!$B$4:$B$7</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Sheet1!$C$4:$C$7</c:f>
              <c:numCache>
                <c:formatCode>General</c:formatCode>
                <c:ptCount val="4"/>
                <c:pt idx="0">
                  <c:v>1703.3</c:v>
                </c:pt>
                <c:pt idx="1">
                  <c:v>1152.8</c:v>
                </c:pt>
                <c:pt idx="2">
                  <c:v>3120.4</c:v>
                </c:pt>
                <c:pt idx="3">
                  <c:v>5976.5</c:v>
                </c:pt>
              </c:numCache>
            </c:numRef>
          </c:val>
        </c:ser>
        <c:ser>
          <c:idx val="1"/>
          <c:order val="1"/>
          <c:tx>
            <c:strRef>
              <c:f>Sheet1!$D$3</c:f>
              <c:strCache>
                <c:ptCount val="1"/>
                <c:pt idx="0">
                  <c:v>2017 .12 сар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Sheet1!$B$4:$B$7</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Sheet1!$D$4:$D$7</c:f>
              <c:numCache>
                <c:formatCode>General</c:formatCode>
                <c:ptCount val="4"/>
                <c:pt idx="0">
                  <c:v>3049.5</c:v>
                </c:pt>
                <c:pt idx="1">
                  <c:v>1170.4000000000001</c:v>
                </c:pt>
                <c:pt idx="2">
                  <c:v>3877.9</c:v>
                </c:pt>
                <c:pt idx="3">
                  <c:v>8097.7999999999993</c:v>
                </c:pt>
              </c:numCache>
            </c:numRef>
          </c:val>
        </c:ser>
        <c:dLbls>
          <c:showLegendKey val="0"/>
          <c:showVal val="1"/>
          <c:showCatName val="0"/>
          <c:showSerName val="0"/>
          <c:showPercent val="0"/>
          <c:showBubbleSize val="0"/>
        </c:dLbls>
        <c:gapWidth val="150"/>
        <c:overlap val="-25"/>
        <c:axId val="-95172896"/>
        <c:axId val="-95171264"/>
      </c:barChart>
      <c:catAx>
        <c:axId val="-95172896"/>
        <c:scaling>
          <c:orientation val="minMax"/>
        </c:scaling>
        <c:delete val="0"/>
        <c:axPos val="b"/>
        <c:numFmt formatCode="General" sourceLinked="0"/>
        <c:majorTickMark val="none"/>
        <c:minorTickMark val="none"/>
        <c:tickLblPos val="nextTo"/>
        <c:crossAx val="-95171264"/>
        <c:crosses val="autoZero"/>
        <c:auto val="1"/>
        <c:lblAlgn val="ctr"/>
        <c:lblOffset val="100"/>
        <c:noMultiLvlLbl val="0"/>
      </c:catAx>
      <c:valAx>
        <c:axId val="-95171264"/>
        <c:scaling>
          <c:orientation val="minMax"/>
        </c:scaling>
        <c:delete val="1"/>
        <c:axPos val="l"/>
        <c:numFmt formatCode="General" sourceLinked="1"/>
        <c:majorTickMark val="none"/>
        <c:minorTickMark val="none"/>
        <c:tickLblPos val="nextTo"/>
        <c:crossAx val="-95172896"/>
        <c:crosses val="autoZero"/>
        <c:crossBetween val="between"/>
      </c:valAx>
    </c:plotArea>
    <c:legend>
      <c:legendPos val="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137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i="0" dirty="0" smtClean="0">
              <a:solidFill>
                <a:srgbClr val="C00000"/>
              </a:solidFill>
              <a:latin typeface="Arial" pitchFamily="34" charset="0"/>
              <a:cs typeface="Arial" pitchFamily="34" charset="0"/>
            </a:rPr>
            <a:t>160.2</a:t>
          </a:r>
          <a:endParaRPr lang="en-US" sz="1200" b="1" i="0"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2857" custLinFactNeighborX="-44643" custLinFactNeighborY="-7143">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FDF6E5A3-EF58-4BE5-A989-3C01075DB707}" type="presOf" srcId="{EC592E08-09AA-4F12-804B-39D90CE5CE94}" destId="{D1912CF3-2905-4969-A915-32B7AD1E3BBA}" srcOrd="0" destOrd="0" presId="urn:microsoft.com/office/officeart/2005/8/layout/arrow2"/>
    <dgm:cxn modelId="{8706D4A4-4C26-446E-B197-F37D90D44FAA}" type="presOf" srcId="{0DAA601A-C80C-437B-B111-FA120CE45348}" destId="{AD21D87E-9D30-4CBE-AC19-207F985D9D09}" srcOrd="0" destOrd="0" presId="urn:microsoft.com/office/officeart/2005/8/layout/arrow2"/>
    <dgm:cxn modelId="{71E2546F-B9BF-45DC-AB59-3C3091D47FE0}" type="presOf" srcId="{A0E90193-D3B5-4517-92F5-A7D6798999FB}" destId="{6252CB48-6C5F-46E9-943E-6E025E15A46D}"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CAAE6DF-6FC5-4C38-8009-580009491AAB}" srcId="{A0E90193-D3B5-4517-92F5-A7D6798999FB}" destId="{EC592E08-09AA-4F12-804B-39D90CE5CE94}" srcOrd="0" destOrd="0" parTransId="{E50DB22D-F045-4CC1-A185-6F0442BEFECE}" sibTransId="{30E73008-E5BE-48AE-AD81-CFDD2FC0B5E4}"/>
    <dgm:cxn modelId="{B00E5010-6AD3-4ECD-8127-3B70A9B5357D}" type="presParOf" srcId="{6252CB48-6C5F-46E9-943E-6E025E15A46D}" destId="{101DB3A2-F7E0-4FF1-975D-A36B85664807}" srcOrd="0" destOrd="0" presId="urn:microsoft.com/office/officeart/2005/8/layout/arrow2"/>
    <dgm:cxn modelId="{79902044-C549-45EB-AE47-4FF1E4B005F1}" type="presParOf" srcId="{6252CB48-6C5F-46E9-943E-6E025E15A46D}" destId="{E202EDEA-CF2B-40F3-875A-B6E1CE071879}" srcOrd="1" destOrd="0" presId="urn:microsoft.com/office/officeart/2005/8/layout/arrow2"/>
    <dgm:cxn modelId="{9C69DAC0-1773-4C95-842E-21C382CBD9CF}" type="presParOf" srcId="{E202EDEA-CF2B-40F3-875A-B6E1CE071879}" destId="{0F4F2D77-C207-4DBD-9225-AEB187478B26}" srcOrd="0" destOrd="0" presId="urn:microsoft.com/office/officeart/2005/8/layout/arrow2"/>
    <dgm:cxn modelId="{AF16DADA-CFA6-421D-8F33-4DE001838797}" type="presParOf" srcId="{E202EDEA-CF2B-40F3-875A-B6E1CE071879}" destId="{D1912CF3-2905-4969-A915-32B7AD1E3BBA}" srcOrd="1" destOrd="0" presId="urn:microsoft.com/office/officeart/2005/8/layout/arrow2"/>
    <dgm:cxn modelId="{CEB54DA8-DFCF-42F5-982B-C59D254EC7F8}" type="presParOf" srcId="{E202EDEA-CF2B-40F3-875A-B6E1CE071879}" destId="{AE3C55F0-F885-494C-B800-482FFE1F9977}" srcOrd="2" destOrd="0" presId="urn:microsoft.com/office/officeart/2005/8/layout/arrow2"/>
    <dgm:cxn modelId="{FFC09E21-71E2-41A8-BBEA-19EE57AB05D5}"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62.7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75.3</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48173" custLinFactNeighborX="15962" custLinFactNeighborY="15030">
        <dgm:presLayoutVars>
          <dgm:bulletEnabled val="1"/>
        </dgm:presLayoutVars>
      </dgm:prSet>
      <dgm:spPr/>
      <dgm:t>
        <a:bodyPr/>
        <a:lstStyle/>
        <a:p>
          <a:endParaRPr lang="en-US"/>
        </a:p>
      </dgm:t>
    </dgm:pt>
  </dgm:ptLst>
  <dgm:cxnLst>
    <dgm:cxn modelId="{EA0D2D9F-C9D9-4A52-B829-20181B6C6CBA}"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912C07B-5AE9-487B-8F82-85B2EAEE2E5E}" type="presOf" srcId="{A0E90193-D3B5-4517-92F5-A7D6798999FB}" destId="{6252CB48-6C5F-46E9-943E-6E025E15A46D}"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E4E59E66-8339-4605-903A-E710EEDF6D04}" type="presOf" srcId="{EC592E08-09AA-4F12-804B-39D90CE5CE94}" destId="{D1912CF3-2905-4969-A915-32B7AD1E3BBA}" srcOrd="0" destOrd="0" presId="urn:microsoft.com/office/officeart/2005/8/layout/arrow2"/>
    <dgm:cxn modelId="{F3730130-05D8-4BA9-9589-9393F83B1B22}" type="presParOf" srcId="{6252CB48-6C5F-46E9-943E-6E025E15A46D}" destId="{101DB3A2-F7E0-4FF1-975D-A36B85664807}" srcOrd="0" destOrd="0" presId="urn:microsoft.com/office/officeart/2005/8/layout/arrow2"/>
    <dgm:cxn modelId="{90068A27-D00E-42DF-94CF-8CC3ECD6FB6D}" type="presParOf" srcId="{6252CB48-6C5F-46E9-943E-6E025E15A46D}" destId="{E202EDEA-CF2B-40F3-875A-B6E1CE071879}" srcOrd="1" destOrd="0" presId="urn:microsoft.com/office/officeart/2005/8/layout/arrow2"/>
    <dgm:cxn modelId="{35E4E41E-527E-4EEC-91EB-32E116E93A90}" type="presParOf" srcId="{E202EDEA-CF2B-40F3-875A-B6E1CE071879}" destId="{0F4F2D77-C207-4DBD-9225-AEB187478B26}" srcOrd="0" destOrd="0" presId="urn:microsoft.com/office/officeart/2005/8/layout/arrow2"/>
    <dgm:cxn modelId="{8C6D763A-0C0D-45A4-AE31-51F1AEAA66A9}" type="presParOf" srcId="{E202EDEA-CF2B-40F3-875A-B6E1CE071879}" destId="{D1912CF3-2905-4969-A915-32B7AD1E3BBA}" srcOrd="1" destOrd="0" presId="urn:microsoft.com/office/officeart/2005/8/layout/arrow2"/>
    <dgm:cxn modelId="{392CAF25-C04E-4D3B-8BFA-A7F5F721C8E8}" type="presParOf" srcId="{E202EDEA-CF2B-40F3-875A-B6E1CE071879}" destId="{AE3C55F0-F885-494C-B800-482FFE1F9977}" srcOrd="2" destOrd="0" presId="urn:microsoft.com/office/officeart/2005/8/layout/arrow2"/>
    <dgm:cxn modelId="{954AEBDD-64F7-4D85-A839-0BFE9B94A808}"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33.9</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36.8</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Y="3214">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LinFactNeighborX="9904" custLinFactNeighborY="15030">
        <dgm:presLayoutVars>
          <dgm:bulletEnabled val="1"/>
        </dgm:presLayoutVars>
      </dgm:prSet>
      <dgm:spPr/>
      <dgm:t>
        <a:bodyPr/>
        <a:lstStyle/>
        <a:p>
          <a:endParaRPr lang="en-US"/>
        </a:p>
      </dgm:t>
    </dgm:pt>
  </dgm:ptLst>
  <dgm:cxnLst>
    <dgm:cxn modelId="{CDA1476B-612C-44C5-B9A4-CE594696F18D}" type="presOf" srcId="{EC592E08-09AA-4F12-804B-39D90CE5CE94}" destId="{D1912CF3-2905-4969-A915-32B7AD1E3BBA}" srcOrd="0" destOrd="0" presId="urn:microsoft.com/office/officeart/2005/8/layout/arrow2"/>
    <dgm:cxn modelId="{4CA32EA7-6F8D-417E-AE0F-2680B4B52EF1}"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CAAE6DF-6FC5-4C38-8009-580009491AAB}" srcId="{A0E90193-D3B5-4517-92F5-A7D6798999FB}" destId="{EC592E08-09AA-4F12-804B-39D90CE5CE94}" srcOrd="0" destOrd="0" parTransId="{E50DB22D-F045-4CC1-A185-6F0442BEFECE}" sibTransId="{30E73008-E5BE-48AE-AD81-CFDD2FC0B5E4}"/>
    <dgm:cxn modelId="{2840D498-625B-4A53-886D-01A2C7666C0F}" type="presOf" srcId="{A0E90193-D3B5-4517-92F5-A7D6798999FB}" destId="{6252CB48-6C5F-46E9-943E-6E025E15A46D}" srcOrd="0" destOrd="0" presId="urn:microsoft.com/office/officeart/2005/8/layout/arrow2"/>
    <dgm:cxn modelId="{E6D58896-B62D-4F8F-A295-37A836B6144A}" type="presParOf" srcId="{6252CB48-6C5F-46E9-943E-6E025E15A46D}" destId="{101DB3A2-F7E0-4FF1-975D-A36B85664807}" srcOrd="0" destOrd="0" presId="urn:microsoft.com/office/officeart/2005/8/layout/arrow2"/>
    <dgm:cxn modelId="{8877344E-3546-4338-8567-FDAC68A130A4}" type="presParOf" srcId="{6252CB48-6C5F-46E9-943E-6E025E15A46D}" destId="{E202EDEA-CF2B-40F3-875A-B6E1CE071879}" srcOrd="1" destOrd="0" presId="urn:microsoft.com/office/officeart/2005/8/layout/arrow2"/>
    <dgm:cxn modelId="{65FDBD29-0637-4376-B83C-769D690C9D1C}" type="presParOf" srcId="{E202EDEA-CF2B-40F3-875A-B6E1CE071879}" destId="{0F4F2D77-C207-4DBD-9225-AEB187478B26}" srcOrd="0" destOrd="0" presId="urn:microsoft.com/office/officeart/2005/8/layout/arrow2"/>
    <dgm:cxn modelId="{ED93F7EA-CFCF-4850-BD27-2F834CC71114}" type="presParOf" srcId="{E202EDEA-CF2B-40F3-875A-B6E1CE071879}" destId="{D1912CF3-2905-4969-A915-32B7AD1E3BBA}" srcOrd="1" destOrd="0" presId="urn:microsoft.com/office/officeart/2005/8/layout/arrow2"/>
    <dgm:cxn modelId="{F12AA7CC-AF8F-4DF9-9E3A-3AF7F2DD5EFB}" type="presParOf" srcId="{E202EDEA-CF2B-40F3-875A-B6E1CE071879}" destId="{AE3C55F0-F885-494C-B800-482FFE1F9977}" srcOrd="2" destOrd="0" presId="urn:microsoft.com/office/officeart/2005/8/layout/arrow2"/>
    <dgm:cxn modelId="{6B3250FA-22A1-4B1B-B367-4B1795622B91}"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latin typeface="Arial" pitchFamily="34" charset="0"/>
              <a:cs typeface="Arial" pitchFamily="34" charset="0"/>
            </a:rPr>
            <a:t>1437.2</a:t>
          </a:r>
          <a:endParaRPr lang="en-US" sz="1200" b="1" dirty="0">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1686.2</a:t>
          </a:r>
          <a:endParaRPr lang="en-US" sz="1200" b="1" dirty="0">
            <a:solidFill>
              <a:srgbClr val="C00000"/>
            </a:solidFill>
            <a:latin typeface="Arial" pitchFamily="34" charset="0"/>
            <a:cs typeface="Arial" pitchFamily="34" charset="0"/>
          </a:endParaRPr>
        </a:p>
        <a:p>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62500" custLinFactNeighborX="-5000" custLinFactNeighborY="2286">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custScaleX="156411" custLinFactNeighborX="-82" custLinFactNeighborY="19584">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55385" custLinFactNeighborX="40000" custLinFactNeighborY="-705">
        <dgm:presLayoutVars>
          <dgm:bulletEnabled val="1"/>
        </dgm:presLayoutVars>
      </dgm:prSet>
      <dgm:spPr/>
      <dgm:t>
        <a:bodyPr/>
        <a:lstStyle/>
        <a:p>
          <a:endParaRPr lang="en-US"/>
        </a:p>
      </dgm:t>
    </dgm:pt>
  </dgm:ptLst>
  <dgm:cxnLst>
    <dgm:cxn modelId="{46F3C309-EB6F-4016-9A3E-6D712B0F4E58}" type="presOf" srcId="{0DAA601A-C80C-437B-B111-FA120CE45348}" destId="{AD21D87E-9D30-4CBE-AC19-207F985D9D09}" srcOrd="0" destOrd="0" presId="urn:microsoft.com/office/officeart/2005/8/layout/arrow2"/>
    <dgm:cxn modelId="{CD467247-DEB3-454F-A47F-B9A263E59B40}" type="presOf" srcId="{A0E90193-D3B5-4517-92F5-A7D6798999FB}" destId="{6252CB48-6C5F-46E9-943E-6E025E15A46D}" srcOrd="0" destOrd="0" presId="urn:microsoft.com/office/officeart/2005/8/layout/arrow2"/>
    <dgm:cxn modelId="{78A384F2-908E-43B3-A8EB-5992ACA7964D}"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CAAE6DF-6FC5-4C38-8009-580009491AAB}" srcId="{A0E90193-D3B5-4517-92F5-A7D6798999FB}" destId="{EC592E08-09AA-4F12-804B-39D90CE5CE94}" srcOrd="0" destOrd="0" parTransId="{E50DB22D-F045-4CC1-A185-6F0442BEFECE}" sibTransId="{30E73008-E5BE-48AE-AD81-CFDD2FC0B5E4}"/>
    <dgm:cxn modelId="{2B03FB0F-16C6-46C9-9967-E1C669D38099}" type="presParOf" srcId="{6252CB48-6C5F-46E9-943E-6E025E15A46D}" destId="{101DB3A2-F7E0-4FF1-975D-A36B85664807}" srcOrd="0" destOrd="0" presId="urn:microsoft.com/office/officeart/2005/8/layout/arrow2"/>
    <dgm:cxn modelId="{1F1D9146-EB12-415A-9D3C-DE7813A34971}" type="presParOf" srcId="{6252CB48-6C5F-46E9-943E-6E025E15A46D}" destId="{E202EDEA-CF2B-40F3-875A-B6E1CE071879}" srcOrd="1" destOrd="0" presId="urn:microsoft.com/office/officeart/2005/8/layout/arrow2"/>
    <dgm:cxn modelId="{6C4E494C-918D-4559-AF16-4A130D76D69B}" type="presParOf" srcId="{E202EDEA-CF2B-40F3-875A-B6E1CE071879}" destId="{0F4F2D77-C207-4DBD-9225-AEB187478B26}" srcOrd="0" destOrd="0" presId="urn:microsoft.com/office/officeart/2005/8/layout/arrow2"/>
    <dgm:cxn modelId="{D678A7A1-0D41-4301-BFFB-99BDAED7C1BA}" type="presParOf" srcId="{E202EDEA-CF2B-40F3-875A-B6E1CE071879}" destId="{D1912CF3-2905-4969-A915-32B7AD1E3BBA}" srcOrd="1" destOrd="0" presId="urn:microsoft.com/office/officeart/2005/8/layout/arrow2"/>
    <dgm:cxn modelId="{656A95C6-FBEE-4115-BE5F-6EE79B59CF9A}" type="presParOf" srcId="{E202EDEA-CF2B-40F3-875A-B6E1CE071879}" destId="{AE3C55F0-F885-494C-B800-482FFE1F9977}" srcOrd="2" destOrd="0" presId="urn:microsoft.com/office/officeart/2005/8/layout/arrow2"/>
    <dgm:cxn modelId="{78F52142-C230-4447-B540-EDDF8BE87FAC}"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1389.1</a:t>
          </a: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1634.5</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4"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6FFC3BA2-22BF-4EA3-8B6A-E41FB332A7CB}" type="presOf" srcId="{0DAA601A-C80C-437B-B111-FA120CE45348}" destId="{AD21D87E-9D30-4CBE-AC19-207F985D9D09}" srcOrd="0" destOrd="0" presId="urn:microsoft.com/office/officeart/2005/8/layout/arrow2"/>
    <dgm:cxn modelId="{F5C74574-F8B3-4338-92A8-A4AE53E27C80}" type="presOf" srcId="{A0E90193-D3B5-4517-92F5-A7D6798999FB}" destId="{6252CB48-6C5F-46E9-943E-6E025E15A46D}" srcOrd="0" destOrd="0" presId="urn:microsoft.com/office/officeart/2005/8/layout/arrow2"/>
    <dgm:cxn modelId="{33E3FB94-B930-4D36-AFB4-BDD941A72164}"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CAAE6DF-6FC5-4C38-8009-580009491AAB}" srcId="{A0E90193-D3B5-4517-92F5-A7D6798999FB}" destId="{EC592E08-09AA-4F12-804B-39D90CE5CE94}" srcOrd="0" destOrd="0" parTransId="{E50DB22D-F045-4CC1-A185-6F0442BEFECE}" sibTransId="{30E73008-E5BE-48AE-AD81-CFDD2FC0B5E4}"/>
    <dgm:cxn modelId="{3EF11372-1DDA-40F3-AC58-889F14B808BF}" type="presParOf" srcId="{6252CB48-6C5F-46E9-943E-6E025E15A46D}" destId="{101DB3A2-F7E0-4FF1-975D-A36B85664807}" srcOrd="0" destOrd="0" presId="urn:microsoft.com/office/officeart/2005/8/layout/arrow2"/>
    <dgm:cxn modelId="{8DBFF085-2B9C-405F-9014-59B2FEDBD7B4}" type="presParOf" srcId="{6252CB48-6C5F-46E9-943E-6E025E15A46D}" destId="{E202EDEA-CF2B-40F3-875A-B6E1CE071879}" srcOrd="1" destOrd="0" presId="urn:microsoft.com/office/officeart/2005/8/layout/arrow2"/>
    <dgm:cxn modelId="{454E8A59-3BE6-4B97-A6BC-B4E50C42318D}" type="presParOf" srcId="{E202EDEA-CF2B-40F3-875A-B6E1CE071879}" destId="{0F4F2D77-C207-4DBD-9225-AEB187478B26}" srcOrd="0" destOrd="0" presId="urn:microsoft.com/office/officeart/2005/8/layout/arrow2"/>
    <dgm:cxn modelId="{2FB016F9-5EF0-4C3D-80D9-89F3A6590B15}" type="presParOf" srcId="{E202EDEA-CF2B-40F3-875A-B6E1CE071879}" destId="{D1912CF3-2905-4969-A915-32B7AD1E3BBA}" srcOrd="1" destOrd="0" presId="urn:microsoft.com/office/officeart/2005/8/layout/arrow2"/>
    <dgm:cxn modelId="{621B174E-9F74-4AC8-A843-D16B17C3A967}" type="presParOf" srcId="{E202EDEA-CF2B-40F3-875A-B6E1CE071879}" destId="{AE3C55F0-F885-494C-B800-482FFE1F9977}" srcOrd="2" destOrd="0" presId="urn:microsoft.com/office/officeart/2005/8/layout/arrow2"/>
    <dgm:cxn modelId="{3ADE0E7F-1367-41D1-8802-36930E6A8969}"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51" cy="496094"/>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sz="quarter" idx="1"/>
          </p:nvPr>
        </p:nvSpPr>
        <p:spPr>
          <a:xfrm>
            <a:off x="3849728" y="0"/>
            <a:ext cx="2946351" cy="496094"/>
          </a:xfrm>
          <a:prstGeom prst="rect">
            <a:avLst/>
          </a:prstGeom>
        </p:spPr>
        <p:txBody>
          <a:bodyPr vert="horz" lIns="90818" tIns="45409" rIns="90818" bIns="45409" rtlCol="0"/>
          <a:lstStyle>
            <a:lvl1pPr algn="r">
              <a:defRPr sz="1200"/>
            </a:lvl1pPr>
          </a:lstStyle>
          <a:p>
            <a:fld id="{E54337B1-6564-4439-B2B2-0FB23B596DF1}" type="datetimeFigureOut">
              <a:rPr lang="en-US" smtClean="0"/>
              <a:pPr/>
              <a:t>01/15/2018</a:t>
            </a:fld>
            <a:endParaRPr lang="en-US"/>
          </a:p>
        </p:txBody>
      </p:sp>
      <p:sp>
        <p:nvSpPr>
          <p:cNvPr id="4" name="Footer Placeholder 3"/>
          <p:cNvSpPr>
            <a:spLocks noGrp="1"/>
          </p:cNvSpPr>
          <p:nvPr>
            <p:ph type="ftr" sz="quarter" idx="2"/>
          </p:nvPr>
        </p:nvSpPr>
        <p:spPr>
          <a:xfrm>
            <a:off x="0" y="9428960"/>
            <a:ext cx="2946351" cy="496094"/>
          </a:xfrm>
          <a:prstGeom prst="rect">
            <a:avLst/>
          </a:prstGeom>
        </p:spPr>
        <p:txBody>
          <a:bodyPr vert="horz" lIns="90818" tIns="45409" rIns="90818" bIns="45409" rtlCol="0" anchor="b"/>
          <a:lstStyle>
            <a:lvl1pPr algn="l">
              <a:defRPr sz="1200"/>
            </a:lvl1pPr>
          </a:lstStyle>
          <a:p>
            <a:endParaRPr lang="en-US"/>
          </a:p>
        </p:txBody>
      </p:sp>
      <p:sp>
        <p:nvSpPr>
          <p:cNvPr id="5" name="Slide Number Placeholder 4"/>
          <p:cNvSpPr>
            <a:spLocks noGrp="1"/>
          </p:cNvSpPr>
          <p:nvPr>
            <p:ph type="sldNum" sz="quarter" idx="3"/>
          </p:nvPr>
        </p:nvSpPr>
        <p:spPr>
          <a:xfrm>
            <a:off x="3849728" y="9428960"/>
            <a:ext cx="2946351" cy="496094"/>
          </a:xfrm>
          <a:prstGeom prst="rect">
            <a:avLst/>
          </a:prstGeom>
        </p:spPr>
        <p:txBody>
          <a:bodyPr vert="horz" lIns="90818" tIns="45409" rIns="90818" bIns="45409" rtlCol="0" anchor="b"/>
          <a:lstStyle>
            <a:lvl1pPr algn="r">
              <a:defRPr sz="1200"/>
            </a:lvl1pPr>
          </a:lstStyle>
          <a:p>
            <a:fld id="{F9CA62D5-94B3-4420-9B2A-E51B73A282A7}" type="slidenum">
              <a:rPr lang="en-US" smtClean="0"/>
              <a:pPr/>
              <a:t>‹#›</a:t>
            </a:fld>
            <a:endParaRPr lang="en-US"/>
          </a:p>
        </p:txBody>
      </p:sp>
    </p:spTree>
    <p:extLst>
      <p:ext uri="{BB962C8B-B14F-4D97-AF65-F5344CB8AC3E}">
        <p14:creationId xmlns:p14="http://schemas.microsoft.com/office/powerpoint/2010/main" val="30833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0818" tIns="45409" rIns="90818" bIns="45409" rtlCol="0"/>
          <a:lstStyle>
            <a:lvl1pPr algn="r">
              <a:defRPr sz="1200"/>
            </a:lvl1pPr>
          </a:lstStyle>
          <a:p>
            <a:fld id="{0D2FC9C5-A699-4116-97A7-7C97CCF99BB7}" type="datetimeFigureOut">
              <a:rPr lang="en-US" smtClean="0"/>
              <a:pPr/>
              <a:t>01/15/2018</a:t>
            </a:fld>
            <a:endParaRPr lang="en-US"/>
          </a:p>
        </p:txBody>
      </p:sp>
      <p:sp>
        <p:nvSpPr>
          <p:cNvPr id="4" name="Slide Image Placeholder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0818" tIns="45409" rIns="90818" bIns="45409"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818" tIns="45409" rIns="90818" bIns="454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6332"/>
          </a:xfrm>
          <a:prstGeom prst="rect">
            <a:avLst/>
          </a:prstGeom>
        </p:spPr>
        <p:txBody>
          <a:bodyPr vert="horz" lIns="90818" tIns="45409" rIns="90818" bIns="4540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0818" tIns="45409" rIns="90818" bIns="45409" rtlCol="0" anchor="b"/>
          <a:lstStyle>
            <a:lvl1pPr algn="r">
              <a:defRPr sz="1200"/>
            </a:lvl1pPr>
          </a:lstStyle>
          <a:p>
            <a:fld id="{C7D46D40-2E12-450A-AB9B-1C1AA5EF8639}" type="slidenum">
              <a:rPr lang="en-US" smtClean="0"/>
              <a:pPr/>
              <a:t>‹#›</a:t>
            </a:fld>
            <a:endParaRPr lang="en-US"/>
          </a:p>
        </p:txBody>
      </p:sp>
    </p:spTree>
    <p:extLst>
      <p:ext uri="{BB962C8B-B14F-4D97-AF65-F5344CB8AC3E}">
        <p14:creationId xmlns:p14="http://schemas.microsoft.com/office/powerpoint/2010/main" val="216820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1</a:t>
            </a:fld>
            <a:endParaRPr lang="en-US"/>
          </a:p>
        </p:txBody>
      </p:sp>
    </p:spTree>
    <p:extLst>
      <p:ext uri="{BB962C8B-B14F-4D97-AF65-F5344CB8AC3E}">
        <p14:creationId xmlns:p14="http://schemas.microsoft.com/office/powerpoint/2010/main" val="371174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4538"/>
            <a:ext cx="5372100"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80081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4538"/>
            <a:ext cx="5372100" cy="3721100"/>
          </a:xfrm>
        </p:spPr>
      </p:sp>
      <p:sp>
        <p:nvSpPr>
          <p:cNvPr id="3" name="Notes Placeholder 2"/>
          <p:cNvSpPr>
            <a:spLocks noGrp="1"/>
          </p:cNvSpPr>
          <p:nvPr>
            <p:ph type="body" idx="1"/>
          </p:nvPr>
        </p:nvSpPr>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20</a:t>
            </a:fld>
            <a:endParaRPr lang="en-US"/>
          </a:p>
        </p:txBody>
      </p:sp>
    </p:spTree>
    <p:extLst>
      <p:ext uri="{BB962C8B-B14F-4D97-AF65-F5344CB8AC3E}">
        <p14:creationId xmlns:p14="http://schemas.microsoft.com/office/powerpoint/2010/main" val="596979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4538"/>
            <a:ext cx="5372100" cy="3721100"/>
          </a:xfrm>
        </p:spPr>
      </p:sp>
      <p:sp>
        <p:nvSpPr>
          <p:cNvPr id="3" name="Notes Placeholder 2"/>
          <p:cNvSpPr>
            <a:spLocks noGrp="1"/>
          </p:cNvSpPr>
          <p:nvPr>
            <p:ph type="body" idx="1"/>
          </p:nvPr>
        </p:nvSpPr>
        <p:spPr/>
        <p:txBody>
          <a:bodyPr>
            <a:normAutofit/>
          </a:bodyPr>
          <a:lstStyle/>
          <a:p>
            <a:pPr algn="just"/>
            <a:endParaRPr lang="en-US"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64837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2</a:t>
            </a:fld>
            <a:endParaRPr lang="en-US"/>
          </a:p>
        </p:txBody>
      </p:sp>
    </p:spTree>
    <p:extLst>
      <p:ext uri="{BB962C8B-B14F-4D97-AF65-F5344CB8AC3E}">
        <p14:creationId xmlns:p14="http://schemas.microsoft.com/office/powerpoint/2010/main" val="308579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37</a:t>
            </a:fld>
            <a:endParaRPr lang="en-US"/>
          </a:p>
        </p:txBody>
      </p:sp>
    </p:spTree>
    <p:extLst>
      <p:ext uri="{BB962C8B-B14F-4D97-AF65-F5344CB8AC3E}">
        <p14:creationId xmlns:p14="http://schemas.microsoft.com/office/powerpoint/2010/main" val="933577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4561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4</a:t>
            </a:fld>
            <a:endParaRPr lang="en-US"/>
          </a:p>
        </p:txBody>
      </p:sp>
    </p:spTree>
    <p:extLst>
      <p:ext uri="{BB962C8B-B14F-4D97-AF65-F5344CB8AC3E}">
        <p14:creationId xmlns:p14="http://schemas.microsoft.com/office/powerpoint/2010/main" val="308579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31486388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7846332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6381"/>
            <a:ext cx="222885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06381"/>
            <a:ext cx="652145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88785845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8688" y="136521"/>
            <a:ext cx="8791575" cy="646908"/>
          </a:xfrm>
          <a:solidFill>
            <a:schemeClr val="bg1"/>
          </a:solidFill>
        </p:spPr>
        <p:txBody>
          <a:bodyPr>
            <a:noAutofit/>
          </a:bodyPr>
          <a:lstStyle>
            <a:lvl1pPr algn="l">
              <a:defRPr sz="3200" b="1">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28688" y="990603"/>
            <a:ext cx="8791575" cy="5354437"/>
          </a:xfrm>
        </p:spPr>
        <p:txBody>
          <a:bodyPr>
            <a:normAutofit/>
          </a:bodyPr>
          <a:lstStyle>
            <a:lvl1pPr algn="just">
              <a:defRPr sz="2700">
                <a:solidFill>
                  <a:srgbClr val="002060"/>
                </a:solidFill>
                <a:latin typeface="Arial" panose="020B0604020202020204" pitchFamily="34" charset="0"/>
                <a:ea typeface="Tahoma" panose="020B0604030504040204" pitchFamily="34" charset="0"/>
                <a:cs typeface="Arial" panose="020B0604020202020204" pitchFamily="34" charset="0"/>
              </a:defRPr>
            </a:lvl1pPr>
            <a:lvl2pPr algn="just">
              <a:defRPr sz="2400">
                <a:solidFill>
                  <a:srgbClr val="002060"/>
                </a:solidFill>
                <a:latin typeface="Arial" panose="020B0604020202020204" pitchFamily="34" charset="0"/>
                <a:ea typeface="Tahoma" panose="020B0604030504040204" pitchFamily="34" charset="0"/>
                <a:cs typeface="Arial" panose="020B0604020202020204" pitchFamily="34" charset="0"/>
              </a:defRPr>
            </a:lvl2pPr>
            <a:lvl3pPr algn="just">
              <a:defRPr sz="2100">
                <a:solidFill>
                  <a:srgbClr val="002060"/>
                </a:solidFill>
                <a:latin typeface="Arial" panose="020B0604020202020204" pitchFamily="34" charset="0"/>
                <a:ea typeface="Tahoma" panose="020B0604030504040204" pitchFamily="34" charset="0"/>
                <a:cs typeface="Arial" panose="020B0604020202020204" pitchFamily="34" charset="0"/>
              </a:defRPr>
            </a:lvl3pPr>
            <a:lvl4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4pPr>
            <a:lvl5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64040431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7135315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8370" y="228603"/>
            <a:ext cx="8234363" cy="579439"/>
          </a:xfrm>
          <a:noFill/>
        </p:spPr>
        <p:txBody>
          <a:bodyPr>
            <a:normAutofit/>
          </a:bodyPr>
          <a:lstStyle>
            <a:lvl1pPr algn="l">
              <a:defRPr sz="32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95300" y="1200157"/>
            <a:ext cx="43751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200157"/>
            <a:ext cx="43751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32226704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7"/>
            <a:ext cx="4376870"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6" y="1535117"/>
            <a:ext cx="4378589"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2116" y="2174875"/>
            <a:ext cx="43785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281001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1119046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4660684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5"/>
            <a:ext cx="3259006"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872971" y="273058"/>
            <a:ext cx="5537729"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28589214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6"/>
            <a:ext cx="59436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941645" y="5367344"/>
            <a:ext cx="59436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68921808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88" y="905674"/>
            <a:ext cx="8915400" cy="579439"/>
          </a:xfrm>
          <a:prstGeom prst="rect">
            <a:avLst/>
          </a:prstGeom>
          <a:solidFill>
            <a:srgbClr val="FF3300"/>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8688" y="1657748"/>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CB0F8D-B663-4D04-84C4-625A5C92BD6C}" type="datetimeFigureOut">
              <a:rPr lang="en-US" smtClean="0"/>
              <a:pPr/>
              <a:t>01/15/2018</a:t>
            </a:fld>
            <a:endParaRPr lang="en-US"/>
          </a:p>
        </p:txBody>
      </p:sp>
      <p:sp>
        <p:nvSpPr>
          <p:cNvPr id="5" name="Footer Placeholder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6CE26B-6949-4AE2-A5C0-A5A0941143D7}" type="slidenum">
              <a:rPr lang="en-US" smtClean="0"/>
              <a:pPr/>
              <a:t>‹#›</a:t>
            </a:fld>
            <a:endParaRPr lang="en-US"/>
          </a:p>
        </p:txBody>
      </p:sp>
    </p:spTree>
    <p:extLst>
      <p:ext uri="{BB962C8B-B14F-4D97-AF65-F5344CB8AC3E}">
        <p14:creationId xmlns:p14="http://schemas.microsoft.com/office/powerpoint/2010/main" val="3199259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685800" rtl="0" eaLnBrk="1" latinLnBrk="0" hangingPunct="1">
        <a:spcBef>
          <a:spcPct val="0"/>
        </a:spcBef>
        <a:buNone/>
        <a:defRPr sz="33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Excel_97-2003_Worksheet6.xls"/><Relationship Id="rId5" Type="http://schemas.openxmlformats.org/officeDocument/2006/relationships/oleObject" Target="../embeddings/oleObject7.bin"/><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Microsoft_Excel_97-2003_Worksheet7.xls"/><Relationship Id="rId5" Type="http://schemas.openxmlformats.org/officeDocument/2006/relationships/oleObject" Target="../embeddings/oleObject8.bin"/><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Microsoft_Excel_97-2003_Worksheet8.xls"/><Relationship Id="rId5" Type="http://schemas.openxmlformats.org/officeDocument/2006/relationships/oleObject" Target="../embeddings/oleObject9.bin"/><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Excel_97-2003_Worksheet9.xls"/><Relationship Id="rId5" Type="http://schemas.openxmlformats.org/officeDocument/2006/relationships/oleObject" Target="../embeddings/oleObject10.bin"/><Relationship Id="rId10" Type="http://schemas.openxmlformats.org/officeDocument/2006/relationships/image" Target="../media/image14.png"/><Relationship Id="rId4" Type="http://schemas.openxmlformats.org/officeDocument/2006/relationships/chart" Target="../charts/chart12.xml"/><Relationship Id="rId9" Type="http://schemas.openxmlformats.org/officeDocument/2006/relationships/oleObject" Target="../embeddings/Microsoft_Excel_97-2003_Worksheet10.xls"/></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13" Type="http://schemas.microsoft.com/office/2007/relationships/diagramDrawing" Target="../diagrams/drawing2.xml"/><Relationship Id="rId18" Type="http://schemas.openxmlformats.org/officeDocument/2006/relationships/diagramColors" Target="../diagrams/colors3.xml"/><Relationship Id="rId26" Type="http://schemas.openxmlformats.org/officeDocument/2006/relationships/diagramLayout" Target="../diagrams/layout5.xml"/><Relationship Id="rId3" Type="http://schemas.openxmlformats.org/officeDocument/2006/relationships/diagramData" Target="../diagrams/data1.xml"/><Relationship Id="rId21" Type="http://schemas.openxmlformats.org/officeDocument/2006/relationships/diagramLayout" Target="../diagrams/layout4.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QuickStyle" Target="../diagrams/quickStyle3.xml"/><Relationship Id="rId25" Type="http://schemas.openxmlformats.org/officeDocument/2006/relationships/diagramData" Target="../diagrams/data5.xml"/><Relationship Id="rId2" Type="http://schemas.openxmlformats.org/officeDocument/2006/relationships/image" Target="../media/image15.jpeg"/><Relationship Id="rId16" Type="http://schemas.openxmlformats.org/officeDocument/2006/relationships/diagramLayout" Target="../diagrams/layout3.xml"/><Relationship Id="rId20" Type="http://schemas.openxmlformats.org/officeDocument/2006/relationships/diagramData" Target="../diagrams/data4.xml"/><Relationship Id="rId29" Type="http://schemas.microsoft.com/office/2007/relationships/diagramDrawing" Target="../diagrams/drawing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QuickStyle" Target="../diagrams/quickStyle2.xml"/><Relationship Id="rId24" Type="http://schemas.microsoft.com/office/2007/relationships/diagramDrawing" Target="../diagrams/drawing4.xml"/><Relationship Id="rId5" Type="http://schemas.openxmlformats.org/officeDocument/2006/relationships/diagramQuickStyle" Target="../diagrams/quickStyle1.xml"/><Relationship Id="rId15" Type="http://schemas.openxmlformats.org/officeDocument/2006/relationships/diagramData" Target="../diagrams/data3.xml"/><Relationship Id="rId23" Type="http://schemas.openxmlformats.org/officeDocument/2006/relationships/diagramColors" Target="../diagrams/colors4.xml"/><Relationship Id="rId28" Type="http://schemas.openxmlformats.org/officeDocument/2006/relationships/diagramColors" Target="../diagrams/colors5.xml"/><Relationship Id="rId10" Type="http://schemas.openxmlformats.org/officeDocument/2006/relationships/diagramLayout" Target="../diagrams/layout2.xml"/><Relationship Id="rId19" Type="http://schemas.microsoft.com/office/2007/relationships/diagramDrawing" Target="../diagrams/drawing3.xml"/><Relationship Id="rId31"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17.jpeg"/><Relationship Id="rId22" Type="http://schemas.openxmlformats.org/officeDocument/2006/relationships/diagramQuickStyle" Target="../diagrams/quickStyle4.xml"/><Relationship Id="rId27" Type="http://schemas.openxmlformats.org/officeDocument/2006/relationships/diagramQuickStyle" Target="../diagrams/quickStyle5.xml"/><Relationship Id="rId30"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7.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Microsoft_Excel_97-2003_Worksheet13.xls"/><Relationship Id="rId5" Type="http://schemas.openxmlformats.org/officeDocument/2006/relationships/oleObject" Target="../embeddings/oleObject19.bin"/><Relationship Id="rId4" Type="http://schemas.openxmlformats.org/officeDocument/2006/relationships/chart" Target="../charts/chart3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Microsoft_Excel_97-2003_Worksheet14.xls"/><Relationship Id="rId5" Type="http://schemas.openxmlformats.org/officeDocument/2006/relationships/oleObject" Target="../embeddings/oleObject20.bin"/><Relationship Id="rId4" Type="http://schemas.openxmlformats.org/officeDocument/2006/relationships/chart" Target="../charts/chart36.xml"/></Relationships>
</file>

<file path=ppt/slides/_rels/slide3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3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41.xml"/><Relationship Id="rId4" Type="http://schemas.openxmlformats.org/officeDocument/2006/relationships/chart" Target="../charts/chart40.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4.bin"/><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Excel_97-2003_Worksheet4.xls"/><Relationship Id="rId5" Type="http://schemas.openxmlformats.org/officeDocument/2006/relationships/oleObject" Target="../embeddings/oleObject5.bin"/><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Microsoft_Excel_97-2003_Worksheet5.xls"/><Relationship Id="rId5" Type="http://schemas.openxmlformats.org/officeDocument/2006/relationships/oleObject" Target="../embeddings/oleObject6.bin"/><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164" y="2365695"/>
            <a:ext cx="7810099" cy="1754326"/>
          </a:xfrm>
          <a:prstGeom prst="rect">
            <a:avLst/>
          </a:prstGeom>
        </p:spPr>
        <p:txBody>
          <a:bodyPr wrap="square">
            <a:spAutoFit/>
          </a:bodyPr>
          <a:lstStyle/>
          <a:p>
            <a:pPr algn="ctr">
              <a:defRPr/>
            </a:pPr>
            <a:r>
              <a:rPr lang="mn-MN" sz="3600" b="1" dirty="0" smtClean="0">
                <a:solidFill>
                  <a:srgbClr val="002060"/>
                </a:solidFill>
                <a:latin typeface="Arial" pitchFamily="34" charset="0"/>
                <a:cs typeface="Arial" pitchFamily="34" charset="0"/>
              </a:rPr>
              <a:t>АЙМГИЙН </a:t>
            </a:r>
            <a:r>
              <a:rPr lang="mn-MN" sz="3600" b="1" dirty="0">
                <a:solidFill>
                  <a:srgbClr val="002060"/>
                </a:solidFill>
                <a:latin typeface="Arial" pitchFamily="34" charset="0"/>
                <a:cs typeface="Arial" pitchFamily="34" charset="0"/>
              </a:rPr>
              <a:t>201</a:t>
            </a:r>
            <a:r>
              <a:rPr lang="en-US" sz="3600" b="1" dirty="0">
                <a:solidFill>
                  <a:srgbClr val="002060"/>
                </a:solidFill>
                <a:latin typeface="Arial" pitchFamily="34" charset="0"/>
                <a:cs typeface="Arial" pitchFamily="34" charset="0"/>
              </a:rPr>
              <a:t>7</a:t>
            </a:r>
            <a:r>
              <a:rPr lang="mn-MN" sz="3600" b="1" dirty="0">
                <a:solidFill>
                  <a:srgbClr val="002060"/>
                </a:solidFill>
                <a:latin typeface="Arial" pitchFamily="34" charset="0"/>
                <a:cs typeface="Arial" pitchFamily="34" charset="0"/>
              </a:rPr>
              <a:t> </a:t>
            </a:r>
            <a:r>
              <a:rPr lang="mn-MN" sz="3600" b="1" dirty="0" smtClean="0">
                <a:solidFill>
                  <a:srgbClr val="002060"/>
                </a:solidFill>
                <a:latin typeface="Arial" pitchFamily="34" charset="0"/>
                <a:cs typeface="Arial" pitchFamily="34" charset="0"/>
              </a:rPr>
              <a:t>ОНЫ 12 САРЫН НИЙГЭМ </a:t>
            </a:r>
            <a:r>
              <a:rPr lang="mn-MN" sz="3600" b="1" smtClean="0">
                <a:solidFill>
                  <a:srgbClr val="002060"/>
                </a:solidFill>
                <a:latin typeface="Arial" pitchFamily="34" charset="0"/>
                <a:cs typeface="Arial" pitchFamily="34" charset="0"/>
              </a:rPr>
              <a:t>ЭДИЙН </a:t>
            </a:r>
            <a:r>
              <a:rPr lang="mn-MN" sz="3600" b="1" smtClean="0">
                <a:solidFill>
                  <a:srgbClr val="002060"/>
                </a:solidFill>
                <a:latin typeface="Arial" pitchFamily="34" charset="0"/>
                <a:cs typeface="Arial" pitchFamily="34" charset="0"/>
              </a:rPr>
              <a:t>ЗАСГИЙН</a:t>
            </a:r>
          </a:p>
          <a:p>
            <a:pPr algn="ctr">
              <a:defRPr/>
            </a:pPr>
            <a:r>
              <a:rPr lang="mn-MN" sz="3600" b="1" smtClean="0">
                <a:solidFill>
                  <a:srgbClr val="002060"/>
                </a:solidFill>
                <a:latin typeface="Arial" pitchFamily="34" charset="0"/>
                <a:cs typeface="Arial" pitchFamily="34" charset="0"/>
              </a:rPr>
              <a:t>ТАНИЛЦУУЛГА</a:t>
            </a:r>
            <a:endParaRPr lang="en-US" sz="3600" b="1" dirty="0">
              <a:solidFill>
                <a:srgbClr val="FF9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1393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73038" y="6031468"/>
            <a:ext cx="1338828" cy="369332"/>
          </a:xfrm>
          <a:prstGeom prst="rect">
            <a:avLst/>
          </a:prstGeom>
        </p:spPr>
        <p:txBody>
          <a:bodyPr wrap="none">
            <a:spAutoFit/>
          </a:bodyPr>
          <a:lstStyle/>
          <a:p>
            <a:pPr algn="ctr"/>
            <a:r>
              <a:rPr lang="mn-MN" dirty="0" smtClean="0">
                <a:solidFill>
                  <a:srgbClr val="002060"/>
                </a:solidFill>
                <a:latin typeface="Arial" panose="020B0604020202020204" pitchFamily="34" charset="0"/>
                <a:ea typeface="Tahoma" pitchFamily="34" charset="0"/>
                <a:cs typeface="Arial" panose="020B0604020202020204" pitchFamily="34" charset="0"/>
              </a:rPr>
              <a:t>201</a:t>
            </a:r>
            <a:r>
              <a:rPr lang="mn-MN" dirty="0">
                <a:solidFill>
                  <a:srgbClr val="002060"/>
                </a:solidFill>
                <a:latin typeface="Arial" panose="020B0604020202020204" pitchFamily="34" charset="0"/>
                <a:ea typeface="Tahoma" pitchFamily="34" charset="0"/>
                <a:cs typeface="Arial" panose="020B0604020202020204" pitchFamily="34" charset="0"/>
              </a:rPr>
              <a:t>8</a:t>
            </a:r>
            <a:r>
              <a:rPr lang="en-US" dirty="0" smtClean="0">
                <a:solidFill>
                  <a:srgbClr val="002060"/>
                </a:solidFill>
                <a:latin typeface="Arial" panose="020B0604020202020204" pitchFamily="34" charset="0"/>
                <a:ea typeface="Tahoma" pitchFamily="34" charset="0"/>
                <a:cs typeface="Arial" panose="020B0604020202020204" pitchFamily="34" charset="0"/>
              </a:rPr>
              <a:t>.</a:t>
            </a:r>
            <a:r>
              <a:rPr lang="mn-MN" dirty="0" smtClean="0">
                <a:solidFill>
                  <a:srgbClr val="002060"/>
                </a:solidFill>
                <a:latin typeface="Arial" panose="020B0604020202020204" pitchFamily="34" charset="0"/>
                <a:ea typeface="Tahoma" pitchFamily="34" charset="0"/>
                <a:cs typeface="Arial" panose="020B0604020202020204" pitchFamily="34" charset="0"/>
              </a:rPr>
              <a:t>01</a:t>
            </a:r>
            <a:r>
              <a:rPr lang="en-US" dirty="0" smtClean="0">
                <a:solidFill>
                  <a:srgbClr val="002060"/>
                </a:solidFill>
                <a:latin typeface="Arial" panose="020B0604020202020204" pitchFamily="34" charset="0"/>
                <a:ea typeface="Tahoma" pitchFamily="34" charset="0"/>
                <a:cs typeface="Arial" panose="020B0604020202020204" pitchFamily="34" charset="0"/>
              </a:rPr>
              <a:t>.</a:t>
            </a:r>
            <a:r>
              <a:rPr lang="mn-MN" dirty="0" smtClean="0">
                <a:solidFill>
                  <a:srgbClr val="002060"/>
                </a:solidFill>
                <a:latin typeface="Arial" panose="020B0604020202020204" pitchFamily="34" charset="0"/>
                <a:ea typeface="Tahoma" pitchFamily="34" charset="0"/>
                <a:cs typeface="Arial" panose="020B0604020202020204" pitchFamily="34" charset="0"/>
              </a:rPr>
              <a:t>1</a:t>
            </a:r>
            <a:r>
              <a:rPr lang="en-US" dirty="0" smtClean="0">
                <a:solidFill>
                  <a:srgbClr val="002060"/>
                </a:solidFill>
                <a:latin typeface="Arial" panose="020B0604020202020204" pitchFamily="34" charset="0"/>
                <a:ea typeface="Tahoma" pitchFamily="34" charset="0"/>
                <a:cs typeface="Arial" panose="020B0604020202020204" pitchFamily="34" charset="0"/>
              </a:rPr>
              <a:t>2</a:t>
            </a:r>
            <a:endParaRPr lang="en-US" dirty="0">
              <a:solidFill>
                <a:srgbClr val="002060"/>
              </a:solidFill>
              <a:latin typeface="Arial" panose="020B0604020202020204" pitchFamily="34" charset="0"/>
              <a:ea typeface="Tahoma" pitchFamily="34" charset="0"/>
              <a:cs typeface="Arial" panose="020B0604020202020204" pitchFamily="34" charset="0"/>
            </a:endParaRPr>
          </a:p>
        </p:txBody>
      </p:sp>
      <p:sp>
        <p:nvSpPr>
          <p:cNvPr id="16" name="Rectangle 15"/>
          <p:cNvSpPr/>
          <p:nvPr/>
        </p:nvSpPr>
        <p:spPr>
          <a:xfrm>
            <a:off x="1815879" y="342781"/>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smtClean="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16254167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Төрөлт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18478826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Title 5"/>
          <p:cNvSpPr txBox="1">
            <a:spLocks/>
          </p:cNvSpPr>
          <p:nvPr/>
        </p:nvSpPr>
        <p:spPr>
          <a:xfrm>
            <a:off x="1436918" y="4982544"/>
            <a:ext cx="6833875" cy="1204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latin typeface="Arial" pitchFamily="34" charset="0"/>
              <a:cs typeface="Arial" pitchFamily="34" charset="0"/>
            </a:endParaRPr>
          </a:p>
        </p:txBody>
      </p:sp>
      <p:sp>
        <p:nvSpPr>
          <p:cNvPr id="11" name="Title 5"/>
          <p:cNvSpPr txBox="1">
            <a:spLocks/>
          </p:cNvSpPr>
          <p:nvPr/>
        </p:nvSpPr>
        <p:spPr>
          <a:xfrm>
            <a:off x="3608389" y="3748097"/>
            <a:ext cx="4379912" cy="21955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mn-MN" sz="1400" dirty="0" smtClean="0">
                <a:solidFill>
                  <a:schemeClr val="tx2">
                    <a:lumMod val="75000"/>
                  </a:schemeClr>
                </a:solidFill>
                <a:latin typeface="Arial" charset="0"/>
                <a:cs typeface="Arial" charset="0"/>
              </a:rPr>
              <a:t>Аймгийн хэмжээнд 2017 онд 1022 хүүхэд шинээр мэндэлж өмнөх оноос 7,7 хувиар  буурсан байна. Төрсөн хүүхдийн  546 нь буюу 53,4 хувь нь эрэгтэй хүүхэд 476 нь буюу 46,6 хувь нь эмэгтэй хүүхэд байна. </a:t>
            </a:r>
            <a:endParaRPr lang="en-US" sz="1400" dirty="0" smtClean="0">
              <a:solidFill>
                <a:schemeClr val="tx2">
                  <a:lumMod val="75000"/>
                </a:schemeClr>
              </a:solidFill>
              <a:latin typeface="Arial" charset="0"/>
              <a:cs typeface="Arial" charset="0"/>
            </a:endParaRPr>
          </a:p>
        </p:txBody>
      </p:sp>
      <p:sp>
        <p:nvSpPr>
          <p:cNvPr id="12" name="Shape 107"/>
          <p:cNvSpPr txBox="1">
            <a:spLocks noChangeArrowheads="1"/>
          </p:cNvSpPr>
          <p:nvPr/>
        </p:nvSpPr>
        <p:spPr bwMode="auto">
          <a:xfrm>
            <a:off x="2900364" y="4001394"/>
            <a:ext cx="7080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buSzPct val="25000"/>
            </a:pPr>
            <a:r>
              <a:rPr lang="mn-MN" dirty="0">
                <a:solidFill>
                  <a:srgbClr val="0066CC"/>
                </a:solidFill>
                <a:latin typeface="Arial" charset="0"/>
                <a:sym typeface="Arial" charset="0"/>
              </a:rPr>
              <a:t> </a:t>
            </a:r>
            <a:r>
              <a:rPr lang="mn-MN" sz="1400" b="1" dirty="0">
                <a:solidFill>
                  <a:srgbClr val="FF0000"/>
                </a:solidFill>
              </a:rPr>
              <a:t>476</a:t>
            </a:r>
          </a:p>
          <a:p>
            <a:pPr algn="ctr">
              <a:buSzPct val="25000"/>
            </a:pPr>
            <a:r>
              <a:rPr lang="mn-MN" sz="1400" dirty="0">
                <a:solidFill>
                  <a:srgbClr val="0066CC"/>
                </a:solidFill>
                <a:latin typeface="Arial" charset="0"/>
                <a:sym typeface="Arial" charset="0"/>
              </a:rPr>
              <a:t> охин</a:t>
            </a:r>
          </a:p>
        </p:txBody>
      </p:sp>
      <p:sp>
        <p:nvSpPr>
          <p:cNvPr id="13" name="Shape 106"/>
          <p:cNvSpPr txBox="1">
            <a:spLocks noChangeArrowheads="1"/>
          </p:cNvSpPr>
          <p:nvPr/>
        </p:nvSpPr>
        <p:spPr bwMode="auto">
          <a:xfrm>
            <a:off x="990600" y="4278314"/>
            <a:ext cx="800100"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buSzPct val="25000"/>
            </a:pPr>
            <a:r>
              <a:rPr lang="mn-MN" sz="1400" b="1" dirty="0">
                <a:solidFill>
                  <a:srgbClr val="FF0000"/>
                </a:solidFill>
              </a:rPr>
              <a:t>546</a:t>
            </a:r>
            <a:r>
              <a:rPr lang="mn-MN" sz="1400" b="1" dirty="0">
                <a:solidFill>
                  <a:srgbClr val="C00000"/>
                </a:solidFill>
                <a:latin typeface="Arial" charset="0"/>
                <a:sym typeface="Arial" charset="0"/>
              </a:rPr>
              <a:t>       </a:t>
            </a:r>
            <a:r>
              <a:rPr lang="mn-MN" sz="1400" dirty="0">
                <a:solidFill>
                  <a:srgbClr val="0066CC"/>
                </a:solidFill>
                <a:latin typeface="Arial" charset="0"/>
                <a:sym typeface="Arial" charset="0"/>
              </a:rPr>
              <a:t>хүү</a:t>
            </a:r>
          </a:p>
        </p:txBody>
      </p:sp>
      <p:graphicFrame>
        <p:nvGraphicFramePr>
          <p:cNvPr id="14" name="Chart 10"/>
          <p:cNvGraphicFramePr>
            <a:graphicFrameLocks/>
          </p:cNvGraphicFramePr>
          <p:nvPr>
            <p:extLst>
              <p:ext uri="{D42A27DB-BD31-4B8C-83A1-F6EECF244321}">
                <p14:modId xmlns:p14="http://schemas.microsoft.com/office/powerpoint/2010/main" val="2955429501"/>
              </p:ext>
            </p:extLst>
          </p:nvPr>
        </p:nvGraphicFramePr>
        <p:xfrm>
          <a:off x="1760539" y="1377240"/>
          <a:ext cx="6227762" cy="2797175"/>
        </p:xfrm>
        <a:graphic>
          <a:graphicData uri="http://schemas.openxmlformats.org/presentationml/2006/ole">
            <mc:AlternateContent xmlns:mc="http://schemas.openxmlformats.org/markup-compatibility/2006">
              <mc:Choice xmlns:v="urn:schemas-microsoft-com:vml" Requires="v">
                <p:oleObj spid="_x0000_s9236" name="Chart" r:id="rId6" imgW="6127011" imgH="2847079" progId="Excel.Chart.8">
                  <p:embed/>
                </p:oleObj>
              </mc:Choice>
              <mc:Fallback>
                <p:oleObj name="Chart" r:id="rId6" imgW="6127011" imgH="2847079"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539" y="1377240"/>
                        <a:ext cx="6227762"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7486" y="4566906"/>
            <a:ext cx="13017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311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Төрөлт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
        <p:nvSpPr>
          <p:cNvPr id="7" name="Title 5"/>
          <p:cNvSpPr txBox="1">
            <a:spLocks/>
          </p:cNvSpPr>
          <p:nvPr/>
        </p:nvSpPr>
        <p:spPr>
          <a:xfrm>
            <a:off x="5889627" y="1392238"/>
            <a:ext cx="2546350" cy="22733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mn-MN" sz="1200" dirty="0" smtClean="0">
                <a:latin typeface="Arial" charset="0"/>
                <a:cs typeface="Arial" charset="0"/>
              </a:rPr>
              <a:t>Адаацаг, Говь-Угтаал, Дэлгэрцогт, Дэлгэрхангай, Гурвансайхан сумдад төрөлт өмнөх оноос нэмэгдсэн бол бусад сумдад 2,5-14,6 хувиар буурсан байна</a:t>
            </a:r>
            <a:endParaRPr lang="en-US" sz="1200" dirty="0" smtClean="0">
              <a:latin typeface="Arial"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22598837"/>
              </p:ext>
            </p:extLst>
          </p:nvPr>
        </p:nvGraphicFramePr>
        <p:xfrm>
          <a:off x="1647827" y="1301757"/>
          <a:ext cx="3590925" cy="4399447"/>
        </p:xfrm>
        <a:graphic>
          <a:graphicData uri="http://schemas.openxmlformats.org/drawingml/2006/table">
            <a:tbl>
              <a:tblPr>
                <a:tableStyleId>{5C22544A-7EE6-4342-B048-85BDC9FD1C3A}</a:tableStyleId>
              </a:tblPr>
              <a:tblGrid>
                <a:gridCol w="1771073"/>
                <a:gridCol w="885536"/>
                <a:gridCol w="934316"/>
              </a:tblGrid>
              <a:tr h="227832">
                <a:tc gridSpan="3">
                  <a:txBody>
                    <a:bodyPr/>
                    <a:lstStyle/>
                    <a:p>
                      <a:pPr algn="ctr" fontAlgn="b"/>
                      <a:r>
                        <a:rPr lang="mn-MN" sz="1400" b="1" u="none" strike="noStrike" dirty="0">
                          <a:solidFill>
                            <a:schemeClr val="tx1"/>
                          </a:solidFill>
                          <a:effectLst/>
                          <a:latin typeface="Arial" pitchFamily="34" charset="0"/>
                          <a:cs typeface="Arial" pitchFamily="34" charset="0"/>
                        </a:rPr>
                        <a:t>Төрсөн хүүхдийн тоо сумдаар</a:t>
                      </a:r>
                      <a:endParaRPr lang="mn-MN" sz="1400" b="1" i="0" u="none" strike="noStrike" dirty="0">
                        <a:solidFill>
                          <a:schemeClr val="tx1"/>
                        </a:solidFill>
                        <a:effectLst/>
                        <a:latin typeface="Arial" panose="020B0604020202020204" pitchFamily="34" charset="0"/>
                        <a:cs typeface="Arial" pitchFamily="34" charset="0"/>
                      </a:endParaRPr>
                    </a:p>
                  </a:txBody>
                  <a:tcPr marL="9523" marR="9523" marT="9524" marB="0" anchor="b"/>
                </a:tc>
                <a:tc hMerge="1">
                  <a:txBody>
                    <a:bodyPr/>
                    <a:lstStyle/>
                    <a:p>
                      <a:endParaRPr lang="en-US"/>
                    </a:p>
                  </a:txBody>
                  <a:tcPr/>
                </a:tc>
                <a:tc hMerge="1">
                  <a:txBody>
                    <a:bodyPr/>
                    <a:lstStyle/>
                    <a:p>
                      <a:endParaRPr lang="en-US"/>
                    </a:p>
                  </a:txBody>
                  <a:tcPr/>
                </a:tc>
              </a:tr>
              <a:tr h="489839">
                <a:tc>
                  <a:txBody>
                    <a:bodyPr/>
                    <a:lstStyle/>
                    <a:p>
                      <a:pPr algn="ctr" rtl="0" fontAlgn="b"/>
                      <a:r>
                        <a:rPr lang="mn-MN" sz="1200" b="1" u="none" strike="noStrike" dirty="0">
                          <a:effectLst/>
                          <a:latin typeface="Arial" pitchFamily="34" charset="0"/>
                          <a:cs typeface="Arial" pitchFamily="34" charset="0"/>
                        </a:rPr>
                        <a:t>Сумд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c>
                  <a:txBody>
                    <a:bodyPr/>
                    <a:lstStyle/>
                    <a:p>
                      <a:pPr algn="l" rtl="0" fontAlgn="b"/>
                      <a:r>
                        <a:rPr lang="mn-MN" sz="1200" b="1" u="none" strike="noStrike" dirty="0">
                          <a:effectLst/>
                          <a:latin typeface="Arial" pitchFamily="34" charset="0"/>
                          <a:cs typeface="Arial" pitchFamily="34" charset="0"/>
                        </a:rPr>
                        <a:t>2016 онд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c>
                  <a:txBody>
                    <a:bodyPr/>
                    <a:lstStyle/>
                    <a:p>
                      <a:pPr algn="l" rtl="0" fontAlgn="b"/>
                      <a:r>
                        <a:rPr lang="mn-MN" sz="1200" b="1" u="none" strike="noStrike" dirty="0">
                          <a:effectLst/>
                          <a:latin typeface="Arial" pitchFamily="34" charset="0"/>
                          <a:cs typeface="Arial" pitchFamily="34" charset="0"/>
                        </a:rPr>
                        <a:t>2017 онд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Ñàéíöàãààí</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397</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339</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Àäààöàã</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68</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70</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Áàÿíæàðãàëàí</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32</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31</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Ãîâüóãòààë</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29</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32</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Ãóðâàíñàéõàí</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42</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43</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Äýëãýðõàíãàé</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40</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51</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Äýëãýðöîãò</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35</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39</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Äýðýí</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46</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43</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Ëóóñ</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39</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38</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a:effectLst/>
                          <a:latin typeface="Arial Mon" panose="020B0500000000000000" pitchFamily="34" charset="0"/>
                          <a:cs typeface="Arial" pitchFamily="34" charset="0"/>
                        </a:rPr>
                        <a:t>ª</a:t>
                      </a:r>
                      <a:r>
                        <a:rPr lang="en-US" sz="1200" b="1" u="none" strike="noStrike" dirty="0" err="1">
                          <a:effectLst/>
                          <a:latin typeface="Arial Mon" panose="020B0500000000000000" pitchFamily="34" charset="0"/>
                          <a:cs typeface="Arial" pitchFamily="34" charset="0"/>
                        </a:rPr>
                        <a:t>ëçèéò</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54</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51</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a:effectLst/>
                          <a:latin typeface="Arial Mon" panose="020B0500000000000000" pitchFamily="34" charset="0"/>
                          <a:cs typeface="Arial" pitchFamily="34" charset="0"/>
                        </a:rPr>
                        <a:t>ª</a:t>
                      </a:r>
                      <a:r>
                        <a:rPr lang="en-US" sz="1200" b="1" u="none" strike="noStrike" dirty="0" err="1">
                          <a:effectLst/>
                          <a:latin typeface="Arial Mon" panose="020B0500000000000000" pitchFamily="34" charset="0"/>
                          <a:cs typeface="Arial" pitchFamily="34" charset="0"/>
                        </a:rPr>
                        <a:t>íäºðøèë</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31</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24</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Ñàéõàíîâîî</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55</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38</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Õóëä</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68</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66</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Öàãààíäýëãýð</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28</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15</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Ýðäýíýäàëàé</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143</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142</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ctr" rtl="0" fontAlgn="b"/>
                      <a:r>
                        <a:rPr lang="mn-MN" sz="1200" b="1" u="none" strike="noStrike" dirty="0">
                          <a:effectLst/>
                          <a:latin typeface="Arial" pitchFamily="34" charset="0"/>
                          <a:cs typeface="Arial" pitchFamily="34" charset="0"/>
                        </a:rPr>
                        <a:t>Бүгд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c>
                  <a:txBody>
                    <a:bodyPr/>
                    <a:lstStyle/>
                    <a:p>
                      <a:pPr algn="ctr" rtl="0" fontAlgn="b"/>
                      <a:r>
                        <a:rPr lang="en-US" sz="1200" b="1" u="none" strike="noStrike">
                          <a:effectLst/>
                          <a:latin typeface="Arial" pitchFamily="34" charset="0"/>
                          <a:cs typeface="Arial" pitchFamily="34" charset="0"/>
                        </a:rPr>
                        <a:t>1107</a:t>
                      </a:r>
                      <a:endParaRPr lang="en-US" sz="1200" b="1" i="0" u="none" strike="noStrike">
                        <a:solidFill>
                          <a:srgbClr val="000000"/>
                        </a:solidFill>
                        <a:effectLst/>
                        <a:latin typeface="Arial" pitchFamily="34" charset="0"/>
                        <a:cs typeface="Arial" pitchFamily="34" charset="0"/>
                      </a:endParaRPr>
                    </a:p>
                  </a:txBody>
                  <a:tcPr marL="9523" marR="9523" marT="9524" marB="0" anchor="b"/>
                </a:tc>
                <a:tc>
                  <a:txBody>
                    <a:bodyPr/>
                    <a:lstStyle/>
                    <a:p>
                      <a:pPr algn="ctr" rtl="0" fontAlgn="b"/>
                      <a:r>
                        <a:rPr lang="en-US" sz="1200" b="1" u="none" strike="noStrike" dirty="0">
                          <a:effectLst/>
                          <a:latin typeface="Arial" pitchFamily="34" charset="0"/>
                          <a:cs typeface="Arial" pitchFamily="34" charset="0"/>
                        </a:rPr>
                        <a:t>1022</a:t>
                      </a:r>
                      <a:endParaRPr lang="en-US" sz="1200" b="1" i="0" u="none" strike="noStrike" dirty="0">
                        <a:solidFill>
                          <a:srgbClr val="000000"/>
                        </a:solidFill>
                        <a:effectLst/>
                        <a:latin typeface="Arial" pitchFamily="34" charset="0"/>
                        <a:cs typeface="Arial" pitchFamily="34" charset="0"/>
                      </a:endParaRPr>
                    </a:p>
                  </a:txBody>
                  <a:tcPr marL="9523" marR="9523" marT="9524" marB="0" anchor="b"/>
                </a:tc>
              </a:tr>
            </a:tbl>
          </a:graphicData>
        </a:graphic>
      </p:graphicFrame>
      <p:pic>
        <p:nvPicPr>
          <p:cNvPr id="11" name="Picture 6"/>
          <p:cNvPicPr>
            <a:picLocks noChangeAspect="1"/>
          </p:cNvPicPr>
          <p:nvPr/>
        </p:nvPicPr>
        <p:blipFill>
          <a:blip r:embed="rId3">
            <a:extLst>
              <a:ext uri="{28A0092B-C50C-407E-A947-70E740481C1C}">
                <a14:useLocalDpi xmlns:a14="http://schemas.microsoft.com/office/drawing/2010/main" val="0"/>
              </a:ext>
            </a:extLst>
          </a:blip>
          <a:srcRect l="9270" t="10837" r="6369" b="9662"/>
          <a:stretch>
            <a:fillRect/>
          </a:stretch>
        </p:blipFill>
        <p:spPr bwMode="auto">
          <a:xfrm>
            <a:off x="6238877" y="3665547"/>
            <a:ext cx="21129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311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Нас баралт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18478826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436688" y="1058863"/>
            <a:ext cx="7078662" cy="508000"/>
          </a:xfrm>
          <a:prstGeom prst="rect">
            <a:avLst/>
          </a:prstGeom>
        </p:spPr>
        <p:txBody>
          <a:bodyPr anchor="b">
            <a:normAutofit/>
          </a:bodyPr>
          <a:lstStyle/>
          <a:p>
            <a:pPr algn="ctr" eaLnBrk="1" fontAlgn="auto" hangingPunct="1">
              <a:lnSpc>
                <a:spcPct val="90000"/>
              </a:lnSpc>
              <a:spcAft>
                <a:spcPts val="0"/>
              </a:spcAft>
              <a:defRPr/>
            </a:pPr>
            <a:endParaRPr lang="en-US" b="1" dirty="0">
              <a:latin typeface="Arial" pitchFamily="34" charset="0"/>
              <a:ea typeface="+mj-ea"/>
              <a:cs typeface="Arial" panose="020B0604020202020204" pitchFamily="34" charset="0"/>
            </a:endParaRPr>
          </a:p>
        </p:txBody>
      </p:sp>
      <p:graphicFrame>
        <p:nvGraphicFramePr>
          <p:cNvPr id="9" name="Chart 4"/>
          <p:cNvGraphicFramePr>
            <a:graphicFrameLocks/>
          </p:cNvGraphicFramePr>
          <p:nvPr/>
        </p:nvGraphicFramePr>
        <p:xfrm>
          <a:off x="4833951" y="1316052"/>
          <a:ext cx="3576637" cy="3100387"/>
        </p:xfrm>
        <a:graphic>
          <a:graphicData uri="http://schemas.openxmlformats.org/presentationml/2006/ole">
            <mc:AlternateContent xmlns:mc="http://schemas.openxmlformats.org/markup-compatibility/2006">
              <mc:Choice xmlns:v="urn:schemas-microsoft-com:vml" Requires="v">
                <p:oleObj spid="_x0000_s11283" name="Chart" r:id="rId6" imgW="3578662" imgH="3109229" progId="Excel.Chart.8">
                  <p:embed/>
                </p:oleObj>
              </mc:Choice>
              <mc:Fallback>
                <p:oleObj name="Chart" r:id="rId6" imgW="3578662" imgH="3109229"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3951" y="1316052"/>
                        <a:ext cx="3576637"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48147247"/>
              </p:ext>
            </p:extLst>
          </p:nvPr>
        </p:nvGraphicFramePr>
        <p:xfrm>
          <a:off x="1244610" y="1335102"/>
          <a:ext cx="3425825" cy="3371855"/>
        </p:xfrm>
        <a:graphic>
          <a:graphicData uri="http://schemas.openxmlformats.org/drawingml/2006/table">
            <a:tbl>
              <a:tblPr>
                <a:tableStyleId>{5C22544A-7EE6-4342-B048-85BDC9FD1C3A}</a:tableStyleId>
              </a:tblPr>
              <a:tblGrid>
                <a:gridCol w="646298"/>
                <a:gridCol w="766766"/>
                <a:gridCol w="934497"/>
                <a:gridCol w="1078264"/>
              </a:tblGrid>
              <a:tr h="359659">
                <a:tc gridSpan="4">
                  <a:txBody>
                    <a:bodyPr/>
                    <a:lstStyle/>
                    <a:p>
                      <a:pPr algn="ctr" fontAlgn="b"/>
                      <a:r>
                        <a:rPr lang="mn-MN" sz="1800" u="none" strike="noStrike" dirty="0">
                          <a:effectLst/>
                          <a:latin typeface="Arial" pitchFamily="34" charset="0"/>
                          <a:cs typeface="Arial" pitchFamily="34" charset="0"/>
                        </a:rPr>
                        <a:t>Нас баралт </a:t>
                      </a:r>
                      <a:endParaRPr lang="mn-MN" sz="1800" b="1" i="0" u="none" strike="noStrike" dirty="0">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hMerge="1">
                  <a:txBody>
                    <a:bodyPr/>
                    <a:lstStyle/>
                    <a:p>
                      <a:endParaRPr lang="en-US"/>
                    </a:p>
                  </a:txBody>
                  <a:tcPr/>
                </a:tc>
                <a:tc hMerge="1">
                  <a:txBody>
                    <a:bodyPr/>
                    <a:lstStyle/>
                    <a:p>
                      <a:endParaRPr lang="en-US"/>
                    </a:p>
                  </a:txBody>
                  <a:tcPr/>
                </a:tc>
              </a:tr>
              <a:tr h="177188">
                <a:tc gridSpan="2">
                  <a:txBody>
                    <a:bodyPr/>
                    <a:lstStyle/>
                    <a:p>
                      <a:pPr algn="ctr" fontAlgn="ctr"/>
                      <a:r>
                        <a:rPr lang="mn-MN" sz="1100" b="1" u="none" strike="noStrike" dirty="0">
                          <a:effectLst/>
                          <a:latin typeface="Arial" pitchFamily="34" charset="0"/>
                          <a:cs typeface="Arial" pitchFamily="34" charset="0"/>
                        </a:rPr>
                        <a:t>Сумд</a:t>
                      </a:r>
                      <a:endParaRPr lang="mn-MN" sz="1100" b="1" i="0" u="none" strike="noStrike" dirty="0">
                        <a:solidFill>
                          <a:srgbClr val="000000"/>
                        </a:solidFill>
                        <a:effectLst/>
                        <a:latin typeface="Arial" pitchFamily="34" charset="0"/>
                        <a:cs typeface="Arial" pitchFamily="34" charset="0"/>
                      </a:endParaRPr>
                    </a:p>
                  </a:txBody>
                  <a:tcPr marL="9522" marR="9522" marT="9522" marB="0" anchor="ctr"/>
                </a:tc>
                <a:tc hMerge="1">
                  <a:txBody>
                    <a:bodyPr/>
                    <a:lstStyle/>
                    <a:p>
                      <a:endParaRPr lang="en-US"/>
                    </a:p>
                  </a:txBody>
                  <a:tcPr/>
                </a:tc>
                <a:tc>
                  <a:txBody>
                    <a:bodyPr/>
                    <a:lstStyle/>
                    <a:p>
                      <a:pPr algn="l" fontAlgn="ctr"/>
                      <a:r>
                        <a:rPr lang="mn-MN" sz="1100" b="1" u="none" strike="noStrike" dirty="0">
                          <a:effectLst/>
                          <a:latin typeface="Arial" pitchFamily="34" charset="0"/>
                          <a:cs typeface="Arial" pitchFamily="34" charset="0"/>
                        </a:rPr>
                        <a:t>2016 онд</a:t>
                      </a:r>
                      <a:endParaRPr lang="mn-MN" sz="1100" b="1" i="0"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l" fontAlgn="ctr"/>
                      <a:r>
                        <a:rPr lang="mn-MN" sz="1100" b="1" u="none" strike="noStrike" dirty="0" smtClean="0">
                          <a:effectLst/>
                          <a:latin typeface="Arial" pitchFamily="34" charset="0"/>
                          <a:cs typeface="Arial" pitchFamily="34" charset="0"/>
                        </a:rPr>
                        <a:t>2017 </a:t>
                      </a:r>
                      <a:r>
                        <a:rPr lang="mn-MN" sz="1100" b="1" u="none" strike="noStrike" dirty="0">
                          <a:effectLst/>
                          <a:latin typeface="Arial" pitchFamily="34" charset="0"/>
                          <a:cs typeface="Arial" pitchFamily="34" charset="0"/>
                        </a:rPr>
                        <a:t>онд</a:t>
                      </a:r>
                      <a:endParaRPr lang="mn-MN" sz="1100" b="1" i="0"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Ñàéíöàãààí</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90</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u="none" strike="noStrike" dirty="0" smtClean="0">
                          <a:effectLst/>
                          <a:latin typeface="Arial" pitchFamily="34" charset="0"/>
                          <a:cs typeface="Arial" pitchFamily="34" charset="0"/>
                        </a:rPr>
                        <a:t>81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Àäààöàã</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20</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18</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Áàÿíæàðãàëàí</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5</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4</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Ãîâüóãòààë</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16</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Ãóðâàíñàéõàí</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9</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dirty="0" err="1">
                          <a:effectLst/>
                          <a:latin typeface="Arial Mon" panose="020B0500000000000000" pitchFamily="34" charset="0"/>
                          <a:cs typeface="Arial" pitchFamily="34" charset="0"/>
                        </a:rPr>
                        <a:t>Äýëãýðõàíãàé</a:t>
                      </a:r>
                      <a:endParaRPr lang="en-US" sz="1100" b="1" i="1" u="none" strike="noStrike" dirty="0">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19</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Äýëãýðöîãò</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8</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a:txBody>
                    <a:bodyPr/>
                    <a:lstStyle/>
                    <a:p>
                      <a:pPr algn="l" fontAlgn="b"/>
                      <a:r>
                        <a:rPr lang="en-US" sz="1100" b="1" u="none" strike="noStrike">
                          <a:effectLst/>
                          <a:latin typeface="Arial Mon" panose="020B0500000000000000" pitchFamily="34" charset="0"/>
                          <a:cs typeface="Arial" pitchFamily="34" charset="0"/>
                        </a:rPr>
                        <a:t>Äýðýí</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l" fontAlgn="b"/>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ctr" fontAlgn="ctr"/>
                      <a:r>
                        <a:rPr lang="en-US" sz="1100" b="1" u="none" strike="noStrike" dirty="0">
                          <a:effectLst/>
                          <a:latin typeface="Arial" pitchFamily="34" charset="0"/>
                          <a:cs typeface="Arial" pitchFamily="34" charset="0"/>
                        </a:rPr>
                        <a:t>17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a:txBody>
                    <a:bodyPr/>
                    <a:lstStyle/>
                    <a:p>
                      <a:pPr algn="l" fontAlgn="b"/>
                      <a:r>
                        <a:rPr lang="en-US" sz="1100" b="1" u="none" strike="noStrike">
                          <a:effectLst/>
                          <a:latin typeface="Arial Mon" panose="020B0500000000000000" pitchFamily="34" charset="0"/>
                          <a:cs typeface="Arial" pitchFamily="34" charset="0"/>
                        </a:rPr>
                        <a:t>Ëóóñ</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l" fontAlgn="b"/>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dirty="0">
                          <a:effectLst/>
                          <a:latin typeface="Arial Mon" panose="020B0500000000000000" pitchFamily="34" charset="0"/>
                          <a:cs typeface="Arial" pitchFamily="34" charset="0"/>
                        </a:rPr>
                        <a:t>ª</a:t>
                      </a:r>
                      <a:r>
                        <a:rPr lang="en-US" sz="1100" b="1" u="none" strike="noStrike" dirty="0" err="1">
                          <a:effectLst/>
                          <a:latin typeface="Arial Mon" panose="020B0500000000000000" pitchFamily="34" charset="0"/>
                          <a:cs typeface="Arial" pitchFamily="34" charset="0"/>
                        </a:rPr>
                        <a:t>ëçèéò</a:t>
                      </a:r>
                      <a:endParaRPr lang="en-US" sz="1100" b="1" i="1" u="none" strike="noStrike" dirty="0">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10</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ªíäºðøèë</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Ñàéõàíîâîî</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13</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a:txBody>
                    <a:bodyPr/>
                    <a:lstStyle/>
                    <a:p>
                      <a:pPr algn="l" fontAlgn="b"/>
                      <a:r>
                        <a:rPr lang="en-US" sz="1100" b="1" u="none" strike="noStrike">
                          <a:effectLst/>
                          <a:latin typeface="Arial Mon" panose="020B0500000000000000" pitchFamily="34" charset="0"/>
                          <a:cs typeface="Arial" pitchFamily="34" charset="0"/>
                        </a:rPr>
                        <a:t>Õóëä</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l" fontAlgn="b"/>
                      <a:endParaRPr lang="en-US" sz="1100" b="1" i="1" u="none" strike="noStrike" dirty="0">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ctr" fontAlgn="ctr"/>
                      <a:r>
                        <a:rPr lang="en-US" sz="1100" b="1" u="none" strike="noStrike" dirty="0">
                          <a:effectLst/>
                          <a:latin typeface="Arial" pitchFamily="34" charset="0"/>
                          <a:cs typeface="Arial" pitchFamily="34" charset="0"/>
                        </a:rPr>
                        <a:t>14</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en-US" sz="1100" b="1" i="0" u="none" strike="noStrike" dirty="0" smtClean="0">
                          <a:solidFill>
                            <a:schemeClr val="dk1"/>
                          </a:solidFill>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Öàãààíäýëãýð</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en-US" sz="1100" b="1" u="none" strike="noStrike" dirty="0" smtClean="0">
                          <a:effectLst/>
                          <a:latin typeface="Arial" pitchFamily="34" charset="0"/>
                          <a:cs typeface="Arial" pitchFamily="34" charset="0"/>
                        </a:rPr>
                        <a:t>5</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dirty="0" err="1">
                          <a:effectLst/>
                          <a:latin typeface="Arial Mon" panose="020B0500000000000000" pitchFamily="34" charset="0"/>
                          <a:cs typeface="Arial" pitchFamily="34" charset="0"/>
                        </a:rPr>
                        <a:t>Ýðäýíýäàëàé</a:t>
                      </a:r>
                      <a:endParaRPr lang="en-US" sz="1100" b="1" i="1" u="none" strike="noStrike" dirty="0">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51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32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ctr" fontAlgn="b"/>
                      <a:r>
                        <a:rPr lang="mn-MN" sz="1100" b="1" u="none" strike="noStrike">
                          <a:effectLst/>
                          <a:latin typeface="Arial" pitchFamily="34" charset="0"/>
                          <a:cs typeface="Arial" pitchFamily="34" charset="0"/>
                        </a:rPr>
                        <a:t>Бүгд</a:t>
                      </a:r>
                      <a:endParaRPr lang="mn-MN" sz="1100" b="1" i="0"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314</a:t>
                      </a:r>
                      <a:endParaRPr lang="en-US" sz="1100" b="1" i="0"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u="none" strike="noStrike" dirty="0" smtClean="0">
                          <a:effectLst/>
                          <a:latin typeface="Arial" pitchFamily="34" charset="0"/>
                          <a:cs typeface="Arial" pitchFamily="34" charset="0"/>
                        </a:rPr>
                        <a:t>248</a:t>
                      </a:r>
                      <a:endParaRPr lang="en-US" sz="1100" b="1" i="0" u="none" strike="noStrike" dirty="0">
                        <a:solidFill>
                          <a:srgbClr val="000000"/>
                        </a:solidFill>
                        <a:effectLst/>
                        <a:latin typeface="Arial" pitchFamily="34" charset="0"/>
                        <a:cs typeface="Arial" pitchFamily="34" charset="0"/>
                      </a:endParaRPr>
                    </a:p>
                  </a:txBody>
                  <a:tcPr marL="9522" marR="9522" marT="9522" marB="0" anchor="ctr"/>
                </a:tc>
              </a:tr>
            </a:tbl>
          </a:graphicData>
        </a:graphic>
      </p:graphicFrame>
      <p:sp>
        <p:nvSpPr>
          <p:cNvPr id="12" name="Title 5"/>
          <p:cNvSpPr txBox="1">
            <a:spLocks/>
          </p:cNvSpPr>
          <p:nvPr/>
        </p:nvSpPr>
        <p:spPr bwMode="auto">
          <a:xfrm>
            <a:off x="1436693" y="4983189"/>
            <a:ext cx="68341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lnSpc>
                <a:spcPct val="90000"/>
              </a:lnSpc>
            </a:pPr>
            <a:r>
              <a:rPr lang="mn-MN" sz="1600" dirty="0">
                <a:solidFill>
                  <a:srgbClr val="002060"/>
                </a:solidFill>
                <a:latin typeface="Arial" charset="0"/>
              </a:rPr>
              <a:t>2017 онд аймгийн хэмжээнд 248 хүн нас барсан нь өмнөх оноос 66 хүн буюу 21,0 хувиар буурсан байна. Нас баралтын 62,5 хувийг эрэгтэйчүүд, 37,5 хувийг эмэгтэйчүүд эзэлж байна. Сумдаар авч үзвэл Гурвансайхан, Сайхан-Овоо сумдад нас баралт 2-3 хүнээр өссөн бол бусад 13 суманд буурсан байна.</a:t>
            </a:r>
            <a:endParaRPr lang="en-US" sz="1800" dirty="0">
              <a:solidFill>
                <a:srgbClr val="002060"/>
              </a:solidFill>
              <a:latin typeface="Arial" charset="0"/>
            </a:endParaRPr>
          </a:p>
        </p:txBody>
      </p:sp>
    </p:spTree>
    <p:extLst>
      <p:ext uri="{BB962C8B-B14F-4D97-AF65-F5344CB8AC3E}">
        <p14:creationId xmlns:p14="http://schemas.microsoft.com/office/powerpoint/2010/main" val="2982311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867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Гэрлэлт,цуцлалт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5603219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367229617"/>
              </p:ext>
            </p:extLst>
          </p:nvPr>
        </p:nvGraphicFramePr>
        <p:xfrm>
          <a:off x="4753232" y="1276865"/>
          <a:ext cx="340995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5"/>
          <p:cNvSpPr txBox="1">
            <a:spLocks/>
          </p:cNvSpPr>
          <p:nvPr/>
        </p:nvSpPr>
        <p:spPr>
          <a:xfrm>
            <a:off x="2667001" y="1482725"/>
            <a:ext cx="2390788" cy="2381250"/>
          </a:xfrm>
          <a:prstGeom prst="rect">
            <a:avLst/>
          </a:prstGeom>
        </p:spPr>
        <p:txBody>
          <a:bodyPr anchor="b">
            <a:normAutofit fontScale="92500" lnSpcReduction="10000"/>
          </a:bodyPr>
          <a:lstStyle/>
          <a:p>
            <a:pPr algn="just" eaLnBrk="1" fontAlgn="auto" hangingPunct="1">
              <a:lnSpc>
                <a:spcPct val="90000"/>
              </a:lnSpc>
              <a:spcAft>
                <a:spcPts val="0"/>
              </a:spcAft>
              <a:defRPr/>
            </a:pPr>
            <a:r>
              <a:rPr lang="mn-MN" b="1" dirty="0">
                <a:solidFill>
                  <a:srgbClr val="002060"/>
                </a:solidFill>
                <a:latin typeface="Arial" pitchFamily="34" charset="0"/>
                <a:ea typeface="+mj-ea"/>
                <a:cs typeface="Arial" panose="020B0604020202020204" pitchFamily="34" charset="0"/>
              </a:rPr>
              <a:t>Тухайн онд 255 гэрлэлт бүртгэгдсэн нь өмнөх оноос 86 гэрлэлт буюу 50,8 хувиар өссөн байна. Тухайн онд гэрлэлт цуцлалт 30 байгаа нь өмнөх оноос 2-р буурсан байна</a:t>
            </a:r>
            <a:endParaRPr lang="en-US" b="1" dirty="0">
              <a:solidFill>
                <a:srgbClr val="002060"/>
              </a:solidFill>
              <a:latin typeface="Arial" pitchFamily="34" charset="0"/>
              <a:ea typeface="+mj-ea"/>
              <a:cs typeface="Arial" panose="020B0604020202020204" pitchFamily="34" charset="0"/>
            </a:endParaRPr>
          </a:p>
        </p:txBody>
      </p:sp>
      <p:pic>
        <p:nvPicPr>
          <p:cNvPr id="14" name="Shape 89"/>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963" y="3505200"/>
            <a:ext cx="20431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1814891645"/>
              </p:ext>
            </p:extLst>
          </p:nvPr>
        </p:nvGraphicFramePr>
        <p:xfrm>
          <a:off x="5156200" y="1323980"/>
          <a:ext cx="3530600" cy="4245291"/>
        </p:xfrm>
        <a:graphic>
          <a:graphicData uri="http://schemas.openxmlformats.org/drawingml/2006/table">
            <a:tbl>
              <a:tblPr>
                <a:tableStyleId>{5C22544A-7EE6-4342-B048-85BDC9FD1C3A}</a:tableStyleId>
              </a:tblPr>
              <a:tblGrid>
                <a:gridCol w="1765300"/>
                <a:gridCol w="882650"/>
                <a:gridCol w="882650"/>
              </a:tblGrid>
              <a:tr h="295530">
                <a:tc gridSpan="3">
                  <a:txBody>
                    <a:bodyPr/>
                    <a:lstStyle/>
                    <a:p>
                      <a:pPr algn="ctr" fontAlgn="b"/>
                      <a:r>
                        <a:rPr lang="mn-MN" sz="1600" u="none" strike="noStrike" dirty="0">
                          <a:effectLst/>
                          <a:latin typeface="Arial" pitchFamily="34" charset="0"/>
                          <a:cs typeface="Arial" pitchFamily="34" charset="0"/>
                        </a:rPr>
                        <a:t>Гэрлэлт сумдаар</a:t>
                      </a:r>
                      <a:endParaRPr lang="mn-MN" sz="1600" b="0" i="0" u="none" strike="noStrike" dirty="0">
                        <a:solidFill>
                          <a:srgbClr val="000000"/>
                        </a:solidFill>
                        <a:effectLst/>
                        <a:latin typeface="Arial" pitchFamily="34" charset="0"/>
                        <a:cs typeface="Arial" pitchFamily="34" charset="0"/>
                      </a:endParaRPr>
                    </a:p>
                  </a:txBody>
                  <a:tcPr marL="9528" marR="9528" marT="9524" marB="0" anchor="b"/>
                </a:tc>
                <a:tc hMerge="1">
                  <a:txBody>
                    <a:bodyPr/>
                    <a:lstStyle/>
                    <a:p>
                      <a:endParaRPr lang="en-US"/>
                    </a:p>
                  </a:txBody>
                  <a:tcPr/>
                </a:tc>
                <a:tc hMerge="1">
                  <a:txBody>
                    <a:bodyPr/>
                    <a:lstStyle/>
                    <a:p>
                      <a:endParaRPr lang="en-US"/>
                    </a:p>
                  </a:txBody>
                  <a:tcPr/>
                </a:tc>
              </a:tr>
              <a:tr h="393262">
                <a:tc>
                  <a:txBody>
                    <a:bodyPr/>
                    <a:lstStyle/>
                    <a:p>
                      <a:pPr algn="ctr" fontAlgn="ctr"/>
                      <a:r>
                        <a:rPr lang="mn-MN" sz="1100" u="none" strike="noStrike" dirty="0">
                          <a:effectLst/>
                          <a:latin typeface="Arial" pitchFamily="34" charset="0"/>
                          <a:cs typeface="Arial" pitchFamily="34" charset="0"/>
                        </a:rPr>
                        <a:t>Сумд</a:t>
                      </a:r>
                      <a:endParaRPr lang="mn-MN" sz="1100" b="1" i="0"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l" fontAlgn="ctr"/>
                      <a:r>
                        <a:rPr lang="mn-MN" sz="1100" u="none" strike="noStrike" dirty="0">
                          <a:effectLst/>
                          <a:latin typeface="Arial" pitchFamily="34" charset="0"/>
                          <a:cs typeface="Arial" pitchFamily="34" charset="0"/>
                        </a:rPr>
                        <a:t>2016 онд</a:t>
                      </a:r>
                      <a:endParaRPr lang="mn-MN" sz="1100" b="1" i="0"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l" fontAlgn="ctr"/>
                      <a:r>
                        <a:rPr lang="mn-MN" sz="1100" u="none" strike="noStrike" dirty="0" smtClean="0">
                          <a:effectLst/>
                          <a:latin typeface="Arial" pitchFamily="34" charset="0"/>
                          <a:cs typeface="Arial" pitchFamily="34" charset="0"/>
                        </a:rPr>
                        <a:t>2017 </a:t>
                      </a:r>
                      <a:r>
                        <a:rPr lang="mn-MN" sz="1100" u="none" strike="noStrike" dirty="0">
                          <a:effectLst/>
                          <a:latin typeface="Arial" pitchFamily="34" charset="0"/>
                          <a:cs typeface="Arial" pitchFamily="34" charset="0"/>
                        </a:rPr>
                        <a:t>онд</a:t>
                      </a:r>
                      <a:endParaRPr lang="mn-MN" sz="1100" b="1" i="0" u="none" strike="noStrike" dirty="0">
                        <a:solidFill>
                          <a:srgbClr val="000000"/>
                        </a:solidFill>
                        <a:effectLst/>
                        <a:latin typeface="Arial"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Ñàéíöàãààí</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u="none" strike="noStrike" dirty="0" smtClean="0">
                          <a:effectLst/>
                          <a:latin typeface="Arial" pitchFamily="34" charset="0"/>
                          <a:cs typeface="Arial" pitchFamily="34" charset="0"/>
                        </a:rPr>
                        <a:t>99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15766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Àäààöàã</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21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31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40349">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Áàÿíæàðãàëàí</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Ãîâüóãòààë</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4</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Ãóðâàíñàéõàí</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14</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Äýëãýðõàíãàé</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Äýëãýðöîãò</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6</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53482">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Äýðýí</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12</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Ëóóñ</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10</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en-US" sz="1200" u="none" strike="noStrike" dirty="0" smtClean="0">
                          <a:effectLst/>
                          <a:latin typeface="Arial" pitchFamily="34" charset="0"/>
                          <a:cs typeface="Arial" pitchFamily="34" charset="0"/>
                        </a:rPr>
                        <a:t>1</a:t>
                      </a:r>
                      <a:r>
                        <a:rPr lang="mn-MN" sz="1200" u="none" strike="noStrike" dirty="0" smtClean="0">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ª</a:t>
                      </a:r>
                      <a:r>
                        <a:rPr lang="en-US" sz="1200" u="none" strike="noStrike" dirty="0" err="1" smtClean="0">
                          <a:effectLst/>
                          <a:latin typeface="Arial Mon" panose="020B0500000000000000" pitchFamily="34" charset="0"/>
                          <a:cs typeface="Arial" pitchFamily="34" charset="0"/>
                        </a:rPr>
                        <a:t>ëçèéò</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13</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ª</a:t>
                      </a:r>
                      <a:r>
                        <a:rPr lang="en-US" sz="1200" u="none" strike="noStrike" dirty="0" err="1" smtClean="0">
                          <a:effectLst/>
                          <a:latin typeface="Arial Mon" panose="020B0500000000000000" pitchFamily="34" charset="0"/>
                          <a:cs typeface="Arial" pitchFamily="34" charset="0"/>
                        </a:rPr>
                        <a:t>íäºðøèë</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Ñàéõàí-îâîî</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10</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Õóëä</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12</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Öàãààíäýëãýð</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Ýðäýíýäàëàé</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177163">
                <a:tc>
                  <a:txBody>
                    <a:bodyPr/>
                    <a:lstStyle/>
                    <a:p>
                      <a:pPr algn="ctr" fontAlgn="b"/>
                      <a:r>
                        <a:rPr lang="mn-MN" sz="1100" u="none" strike="noStrike">
                          <a:effectLst/>
                          <a:latin typeface="Arial" pitchFamily="34" charset="0"/>
                          <a:cs typeface="Arial" pitchFamily="34" charset="0"/>
                        </a:rPr>
                        <a:t>Дүн</a:t>
                      </a:r>
                      <a:endParaRPr lang="mn-MN" sz="1100" b="1" i="0" u="none" strike="noStrike">
                        <a:solidFill>
                          <a:srgbClr val="000000"/>
                        </a:solidFill>
                        <a:effectLst/>
                        <a:latin typeface="Arial" pitchFamily="34" charset="0"/>
                        <a:cs typeface="Arial" pitchFamily="34" charset="0"/>
                      </a:endParaRPr>
                    </a:p>
                  </a:txBody>
                  <a:tcPr marL="9528" marR="9528" marT="9524" marB="0" anchor="b"/>
                </a:tc>
                <a:tc>
                  <a:txBody>
                    <a:bodyPr/>
                    <a:lstStyle/>
                    <a:p>
                      <a:pPr algn="ctr" fontAlgn="b"/>
                      <a:r>
                        <a:rPr lang="en-US" sz="1100" u="none" strike="noStrike" dirty="0">
                          <a:effectLst/>
                          <a:latin typeface="Arial" pitchFamily="34" charset="0"/>
                          <a:cs typeface="Arial" pitchFamily="34" charset="0"/>
                        </a:rPr>
                        <a:t>169</a:t>
                      </a:r>
                      <a:endParaRPr lang="en-US" sz="1100" b="1" i="0" u="none" strike="noStrike" dirty="0">
                        <a:solidFill>
                          <a:srgbClr val="000000"/>
                        </a:solidFill>
                        <a:effectLst/>
                        <a:latin typeface="Arial" pitchFamily="34" charset="0"/>
                        <a:cs typeface="Arial" pitchFamily="34" charset="0"/>
                      </a:endParaRPr>
                    </a:p>
                  </a:txBody>
                  <a:tcPr marL="9528" marR="9528" marT="9524" marB="0" anchor="b"/>
                </a:tc>
                <a:tc>
                  <a:txBody>
                    <a:bodyPr/>
                    <a:lstStyle/>
                    <a:p>
                      <a:pPr algn="ctr" fontAlgn="b"/>
                      <a:r>
                        <a:rPr lang="mn-MN" sz="1100" b="0" i="0" u="none" strike="noStrike" dirty="0" smtClean="0">
                          <a:solidFill>
                            <a:schemeClr val="dk1"/>
                          </a:solidFill>
                          <a:effectLst/>
                          <a:latin typeface="Arial" pitchFamily="34" charset="0"/>
                          <a:cs typeface="Arial" pitchFamily="34" charset="0"/>
                        </a:rPr>
                        <a:t>255</a:t>
                      </a:r>
                      <a:endParaRPr lang="en-US" sz="1100" b="1" i="0" u="none" strike="noStrike" dirty="0">
                        <a:solidFill>
                          <a:srgbClr val="000000"/>
                        </a:solidFill>
                        <a:effectLst/>
                        <a:latin typeface="Arial" pitchFamily="34" charset="0"/>
                        <a:cs typeface="Arial" pitchFamily="34" charset="0"/>
                      </a:endParaRPr>
                    </a:p>
                  </a:txBody>
                  <a:tcPr marL="9528" marR="9528" marT="9524" marB="0" anchor="b"/>
                </a:tc>
              </a:tr>
            </a:tbl>
          </a:graphicData>
        </a:graphic>
      </p:graphicFrame>
    </p:spTree>
    <p:extLst>
      <p:ext uri="{BB962C8B-B14F-4D97-AF65-F5344CB8AC3E}">
        <p14:creationId xmlns:p14="http://schemas.microsoft.com/office/powerpoint/2010/main" val="3417322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368552" y="614786"/>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2404419170"/>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227910" y="2551841"/>
            <a:ext cx="7230290" cy="2031325"/>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p:txBody>
      </p:sp>
      <p:sp>
        <p:nvSpPr>
          <p:cNvPr id="9"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solidFill>
                  <a:prstClr val="black">
                    <a:tint val="75000"/>
                  </a:prstClr>
                </a:solidFill>
              </a:rPr>
              <a:pPr>
                <a:defRPr/>
              </a:pPr>
              <a:t>14</a:t>
            </a:fld>
            <a:endParaRPr lang="en-US">
              <a:solidFill>
                <a:prstClr val="black">
                  <a:tint val="75000"/>
                </a:prstClr>
              </a:solidFill>
            </a:endParaRPr>
          </a:p>
        </p:txBody>
      </p:sp>
      <p:grpSp>
        <p:nvGrpSpPr>
          <p:cNvPr id="13" name="Group 12"/>
          <p:cNvGrpSpPr/>
          <p:nvPr/>
        </p:nvGrpSpPr>
        <p:grpSpPr>
          <a:xfrm>
            <a:off x="1485900" y="156099"/>
            <a:ext cx="7744989" cy="377301"/>
            <a:chOff x="1485900" y="156099"/>
            <a:chExt cx="7744989" cy="377301"/>
          </a:xfrm>
        </p:grpSpPr>
        <p:cxnSp>
          <p:nvCxnSpPr>
            <p:cNvPr id="14" name="Straight Connector 13"/>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6"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7" name="Title 5"/>
          <p:cNvSpPr txBox="1">
            <a:spLocks/>
          </p:cNvSpPr>
          <p:nvPr/>
        </p:nvSpPr>
        <p:spPr>
          <a:xfrm>
            <a:off x="1366839" y="2133600"/>
            <a:ext cx="2489200" cy="857250"/>
          </a:xfrm>
          <a:prstGeom prst="rect">
            <a:avLst/>
          </a:prstGeom>
        </p:spPr>
        <p:txBody>
          <a:bodyPr anchor="b">
            <a:normAutofit/>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Өөр аймаг хот руу шилжин явсан хүн ам- 609</a:t>
            </a:r>
            <a:endParaRPr lang="en-US" b="1" dirty="0">
              <a:solidFill>
                <a:schemeClr val="accent1">
                  <a:lumMod val="75000"/>
                </a:schemeClr>
              </a:solidFill>
              <a:latin typeface="Arial" pitchFamily="34" charset="0"/>
              <a:ea typeface="+mj-ea"/>
              <a:cs typeface="Arial" panose="020B0604020202020204" pitchFamily="34" charset="0"/>
            </a:endParaRPr>
          </a:p>
        </p:txBody>
      </p:sp>
      <p:sp>
        <p:nvSpPr>
          <p:cNvPr id="18" name="Title 5"/>
          <p:cNvSpPr txBox="1">
            <a:spLocks/>
          </p:cNvSpPr>
          <p:nvPr/>
        </p:nvSpPr>
        <p:spPr>
          <a:xfrm>
            <a:off x="2719401" y="990600"/>
            <a:ext cx="3748087" cy="457200"/>
          </a:xfrm>
          <a:prstGeom prst="rect">
            <a:avLst/>
          </a:prstGeom>
        </p:spPr>
        <p:txBody>
          <a:bodyPr anchor="b">
            <a:normAutofit/>
          </a:bodyPr>
          <a:lstStyle/>
          <a:p>
            <a:pPr algn="ctr" eaLnBrk="1" fontAlgn="auto" hangingPunct="1">
              <a:lnSpc>
                <a:spcPct val="90000"/>
              </a:lnSpc>
              <a:spcAft>
                <a:spcPts val="0"/>
              </a:spcAft>
              <a:defRPr/>
            </a:pPr>
            <a:r>
              <a:rPr lang="mn-MN" b="1" dirty="0" smtClean="0">
                <a:solidFill>
                  <a:srgbClr val="002060"/>
                </a:solidFill>
                <a:latin typeface="Arial" pitchFamily="34" charset="0"/>
                <a:ea typeface="+mj-ea"/>
                <a:cs typeface="Arial" panose="020B0604020202020204" pitchFamily="34" charset="0"/>
              </a:rPr>
              <a:t>Шилжилт </a:t>
            </a:r>
            <a:r>
              <a:rPr lang="mn-MN" b="1" dirty="0">
                <a:solidFill>
                  <a:srgbClr val="002060"/>
                </a:solidFill>
                <a:latin typeface="Arial" pitchFamily="34" charset="0"/>
                <a:ea typeface="+mj-ea"/>
                <a:cs typeface="Arial" panose="020B0604020202020204" pitchFamily="34" charset="0"/>
              </a:rPr>
              <a:t>хөдөлгөөн </a:t>
            </a:r>
            <a:endParaRPr lang="en-US" b="1" dirty="0">
              <a:solidFill>
                <a:srgbClr val="002060"/>
              </a:solidFill>
              <a:latin typeface="Arial" pitchFamily="34" charset="0"/>
              <a:ea typeface="+mj-ea"/>
              <a:cs typeface="Arial" panose="020B0604020202020204" pitchFamily="34" charset="0"/>
            </a:endParaRPr>
          </a:p>
        </p:txBody>
      </p:sp>
      <p:sp>
        <p:nvSpPr>
          <p:cNvPr id="19" name="Title 5"/>
          <p:cNvSpPr txBox="1">
            <a:spLocks/>
          </p:cNvSpPr>
          <p:nvPr/>
        </p:nvSpPr>
        <p:spPr>
          <a:xfrm rot="10800000" flipH="1" flipV="1">
            <a:off x="5086361" y="2057400"/>
            <a:ext cx="2735263" cy="838200"/>
          </a:xfrm>
          <a:prstGeom prst="rect">
            <a:avLst/>
          </a:prstGeom>
        </p:spPr>
        <p:txBody>
          <a:bodyPr anchor="b">
            <a:normAutofit/>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Өөр аймаг хотоос шилжин ирсэн хүн ам- 777</a:t>
            </a:r>
            <a:endParaRPr lang="en-US" b="1" dirty="0">
              <a:solidFill>
                <a:schemeClr val="accent1">
                  <a:lumMod val="75000"/>
                </a:schemeClr>
              </a:solidFill>
              <a:latin typeface="Arial" pitchFamily="34" charset="0"/>
              <a:ea typeface="+mj-ea"/>
              <a:cs typeface="Arial" panose="020B0604020202020204" pitchFamily="34" charset="0"/>
            </a:endParaRPr>
          </a:p>
        </p:txBody>
      </p:sp>
      <p:sp>
        <p:nvSpPr>
          <p:cNvPr id="20" name="Down Arrow 19"/>
          <p:cNvSpPr/>
          <p:nvPr/>
        </p:nvSpPr>
        <p:spPr>
          <a:xfrm>
            <a:off x="2368552" y="3311533"/>
            <a:ext cx="338138" cy="588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0"/>
          <p:cNvSpPr/>
          <p:nvPr/>
        </p:nvSpPr>
        <p:spPr>
          <a:xfrm>
            <a:off x="6454775" y="3311533"/>
            <a:ext cx="284163" cy="588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itle 5"/>
          <p:cNvSpPr txBox="1">
            <a:spLocks/>
          </p:cNvSpPr>
          <p:nvPr/>
        </p:nvSpPr>
        <p:spPr>
          <a:xfrm>
            <a:off x="1093788" y="3962416"/>
            <a:ext cx="3371850" cy="1516063"/>
          </a:xfrm>
          <a:prstGeom prst="rect">
            <a:avLst/>
          </a:prstGeom>
        </p:spPr>
        <p:txBody>
          <a:bodyPr anchor="b">
            <a:normAutofit fontScale="85000" lnSpcReduction="20000"/>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0-16 насны хүүхэд-175</a:t>
            </a:r>
          </a:p>
          <a:p>
            <a:pPr algn="ctr" eaLnBrk="1" fontAlgn="auto" hangingPunct="1">
              <a:lnSpc>
                <a:spcPct val="90000"/>
              </a:lnSpc>
              <a:spcAft>
                <a:spcPts val="0"/>
              </a:spcAft>
              <a:defRPr/>
            </a:pP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28,7 </a:t>
            </a:r>
            <a:r>
              <a:rPr lang="en-US" b="1" dirty="0">
                <a:solidFill>
                  <a:schemeClr val="accent1">
                    <a:lumMod val="75000"/>
                  </a:schemeClr>
                </a:solidFill>
                <a:latin typeface="Arial" pitchFamily="34" charset="0"/>
                <a:ea typeface="+mj-ea"/>
                <a:cs typeface="Arial" panose="020B0604020202020204" pitchFamily="34" charset="0"/>
              </a:rPr>
              <a:t>%</a:t>
            </a: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16-дээш насны- 434</a:t>
            </a: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71.3%</a:t>
            </a:r>
          </a:p>
        </p:txBody>
      </p:sp>
      <p:sp>
        <p:nvSpPr>
          <p:cNvPr id="23" name="Title 5"/>
          <p:cNvSpPr txBox="1">
            <a:spLocks/>
          </p:cNvSpPr>
          <p:nvPr/>
        </p:nvSpPr>
        <p:spPr>
          <a:xfrm>
            <a:off x="5327663" y="3962411"/>
            <a:ext cx="3032125" cy="1431925"/>
          </a:xfrm>
          <a:prstGeom prst="rect">
            <a:avLst/>
          </a:prstGeom>
        </p:spPr>
        <p:txBody>
          <a:bodyPr anchor="b">
            <a:normAutofit fontScale="85000" lnSpcReduction="20000"/>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0-16 насны хүүхэд-266</a:t>
            </a: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34.2%</a:t>
            </a: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16-дээш насны- 511</a:t>
            </a: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 </a:t>
            </a: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65.8%</a:t>
            </a:r>
          </a:p>
        </p:txBody>
      </p:sp>
      <p:sp>
        <p:nvSpPr>
          <p:cNvPr id="24" name="Title 5"/>
          <p:cNvSpPr txBox="1">
            <a:spLocks/>
          </p:cNvSpPr>
          <p:nvPr/>
        </p:nvSpPr>
        <p:spPr>
          <a:xfrm>
            <a:off x="1447809" y="5478463"/>
            <a:ext cx="6911975" cy="711200"/>
          </a:xfrm>
          <a:prstGeom prst="rect">
            <a:avLst/>
          </a:prstGeom>
        </p:spPr>
        <p:txBody>
          <a:bodyPr anchor="b"/>
          <a:lstStyle/>
          <a:p>
            <a:pPr algn="ctr" eaLnBrk="1" fontAlgn="auto" hangingPunct="1">
              <a:lnSpc>
                <a:spcPct val="90000"/>
              </a:lnSpc>
              <a:spcAft>
                <a:spcPts val="0"/>
              </a:spcAft>
              <a:defRPr/>
            </a:pPr>
            <a:r>
              <a:rPr lang="mn-MN" sz="1600" dirty="0">
                <a:solidFill>
                  <a:srgbClr val="002060"/>
                </a:solidFill>
                <a:latin typeface="Arial" pitchFamily="34" charset="0"/>
                <a:ea typeface="+mj-ea"/>
                <a:cs typeface="Arial" panose="020B0604020202020204" pitchFamily="34" charset="0"/>
              </a:rPr>
              <a:t>Өнгөрсөн онтой харьцуулахад  шилжин явсан хүн ам 47,2 хувиар буурч, шилжин ирсэн хүн ам 10,8 хувиар өсчээ. Энэ нь нийт хүн ам өсөхөд гол нөлөөлсөн байна.</a:t>
            </a:r>
            <a:endParaRPr lang="en-US" sz="1600" dirty="0">
              <a:solidFill>
                <a:srgbClr val="002060"/>
              </a:solidFill>
              <a:latin typeface="Arial" pitchFamily="34" charset="0"/>
              <a:ea typeface="+mj-ea"/>
              <a:cs typeface="Arial" panose="020B0604020202020204" pitchFamily="34" charset="0"/>
            </a:endParaRPr>
          </a:p>
        </p:txBody>
      </p:sp>
    </p:spTree>
    <p:extLst>
      <p:ext uri="{BB962C8B-B14F-4D97-AF65-F5344CB8AC3E}">
        <p14:creationId xmlns:p14="http://schemas.microsoft.com/office/powerpoint/2010/main" val="1481438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val="1054042546"/>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1227910" y="2551841"/>
            <a:ext cx="7230290" cy="2031325"/>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p:txBody>
      </p:sp>
      <p:sp>
        <p:nvSpPr>
          <p:cNvPr id="40"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solidFill>
                  <a:prstClr val="black">
                    <a:tint val="75000"/>
                  </a:prstClr>
                </a:solidFill>
              </a:rPr>
              <a:pPr>
                <a:defRPr/>
              </a:pPr>
              <a:t>15</a:t>
            </a:fld>
            <a:endParaRPr lang="en-US">
              <a:solidFill>
                <a:prstClr val="black">
                  <a:tint val="75000"/>
                </a:prstClr>
              </a:solidFill>
            </a:endParaRPr>
          </a:p>
        </p:txBody>
      </p:sp>
      <p:grpSp>
        <p:nvGrpSpPr>
          <p:cNvPr id="41" name="Group 40"/>
          <p:cNvGrpSpPr/>
          <p:nvPr/>
        </p:nvGrpSpPr>
        <p:grpSpPr>
          <a:xfrm>
            <a:off x="1485900" y="156099"/>
            <a:ext cx="7744989" cy="377301"/>
            <a:chOff x="1485900" y="156099"/>
            <a:chExt cx="7744989" cy="377301"/>
          </a:xfrm>
        </p:grpSpPr>
        <p:cxnSp>
          <p:nvCxnSpPr>
            <p:cNvPr id="42" name="Straight Connector 41"/>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44" name="Title 4"/>
          <p:cNvSpPr txBox="1">
            <a:spLocks/>
          </p:cNvSpPr>
          <p:nvPr/>
        </p:nvSpPr>
        <p:spPr>
          <a:xfrm>
            <a:off x="1085850" y="3896513"/>
            <a:ext cx="7886700" cy="98030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latin typeface="Arial" pitchFamily="34" charset="0"/>
              <a:cs typeface="Arial" pitchFamily="34" charset="0"/>
            </a:endParaRPr>
          </a:p>
        </p:txBody>
      </p:sp>
      <p:sp>
        <p:nvSpPr>
          <p:cNvPr id="45" name="Title 5"/>
          <p:cNvSpPr txBox="1">
            <a:spLocks/>
          </p:cNvSpPr>
          <p:nvPr/>
        </p:nvSpPr>
        <p:spPr>
          <a:xfrm>
            <a:off x="1639896" y="4695851"/>
            <a:ext cx="6759575" cy="1120775"/>
          </a:xfrm>
          <a:prstGeom prst="rect">
            <a:avLst/>
          </a:prstGeom>
        </p:spPr>
        <p:txBody>
          <a:bodyPr anchor="b">
            <a:normAutofit/>
          </a:bodyPr>
          <a:lstStyle/>
          <a:p>
            <a:pPr algn="just" eaLnBrk="1" fontAlgn="auto" hangingPunct="1">
              <a:lnSpc>
                <a:spcPct val="90000"/>
              </a:lnSpc>
              <a:spcAft>
                <a:spcPts val="0"/>
              </a:spcAft>
              <a:defRPr/>
            </a:pPr>
            <a:endParaRPr lang="en-US" b="1" dirty="0">
              <a:latin typeface="Arial" pitchFamily="34" charset="0"/>
              <a:ea typeface="+mj-ea"/>
              <a:cs typeface="Arial" panose="020B0604020202020204" pitchFamily="34" charset="0"/>
            </a:endParaRPr>
          </a:p>
        </p:txBody>
      </p:sp>
      <p:sp>
        <p:nvSpPr>
          <p:cNvPr id="46" name="Title 4"/>
          <p:cNvSpPr txBox="1">
            <a:spLocks/>
          </p:cNvSpPr>
          <p:nvPr/>
        </p:nvSpPr>
        <p:spPr>
          <a:xfrm>
            <a:off x="1085850" y="3895743"/>
            <a:ext cx="7886700" cy="1500898"/>
          </a:xfrm>
          <a:prstGeom prst="rect">
            <a:avLst/>
          </a:prstGeom>
        </p:spPr>
        <p:txBody>
          <a:bodyPr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endParaRPr lang="mn-MN" sz="1600" dirty="0" smtClean="0">
              <a:latin typeface="Arial" pitchFamily="34" charset="0"/>
              <a:cs typeface="Arial" pitchFamily="34" charset="0"/>
            </a:endParaRPr>
          </a:p>
          <a:p>
            <a:pPr algn="just">
              <a:defRPr/>
            </a:pPr>
            <a:endParaRPr lang="mn-MN" sz="1600" dirty="0">
              <a:latin typeface="Arial" pitchFamily="34" charset="0"/>
              <a:cs typeface="Arial" pitchFamily="34" charset="0"/>
            </a:endParaRPr>
          </a:p>
          <a:p>
            <a:pPr algn="just">
              <a:defRPr/>
            </a:pPr>
            <a:r>
              <a:rPr lang="mn-MN" sz="1600" dirty="0" smtClean="0">
                <a:solidFill>
                  <a:srgbClr val="002060"/>
                </a:solidFill>
                <a:latin typeface="Arial" pitchFamily="34" charset="0"/>
                <a:cs typeface="Arial" pitchFamily="34" charset="0"/>
              </a:rPr>
              <a:t>2017 оны эцсээр аймгийн хэмжээнд хөгжлийн бэрхшээлтэй 1830 хүн байгаа нь өнгөрсөн  оны мөн үеэс 4,7 хувиар өссөн байна. Хөгжлийн бэрхшээлтэй нийт хүн амын 43,0 хувийг эмэгтэйчүүд эзэлж байна</a:t>
            </a:r>
            <a:r>
              <a:rPr lang="mn-MN" sz="1600" dirty="0" smtClean="0">
                <a:latin typeface="Arial" pitchFamily="34" charset="0"/>
                <a:cs typeface="Arial" pitchFamily="34" charset="0"/>
              </a:rPr>
              <a:t>. </a:t>
            </a:r>
            <a:endParaRPr lang="en-US" sz="1600" dirty="0">
              <a:latin typeface="Arial" pitchFamily="34" charset="0"/>
              <a:cs typeface="Arial" pitchFamily="34" charset="0"/>
            </a:endParaRPr>
          </a:p>
        </p:txBody>
      </p:sp>
      <p:graphicFrame>
        <p:nvGraphicFramePr>
          <p:cNvPr id="47" name="Chart 4"/>
          <p:cNvGraphicFramePr>
            <a:graphicFrameLocks/>
          </p:cNvGraphicFramePr>
          <p:nvPr>
            <p:extLst>
              <p:ext uri="{D42A27DB-BD31-4B8C-83A1-F6EECF244321}">
                <p14:modId xmlns:p14="http://schemas.microsoft.com/office/powerpoint/2010/main" val="2711776010"/>
              </p:ext>
            </p:extLst>
          </p:nvPr>
        </p:nvGraphicFramePr>
        <p:xfrm>
          <a:off x="2560638" y="1203235"/>
          <a:ext cx="4673600" cy="2844800"/>
        </p:xfrm>
        <a:graphic>
          <a:graphicData uri="http://schemas.openxmlformats.org/presentationml/2006/ole">
            <mc:AlternateContent xmlns:mc="http://schemas.openxmlformats.org/markup-compatibility/2006">
              <mc:Choice xmlns:v="urn:schemas-microsoft-com:vml" Requires="v">
                <p:oleObj spid="_x0000_s14349" name="Chart" r:id="rId6" imgW="4682134" imgH="2853175" progId="Excel.Chart.8">
                  <p:embed/>
                </p:oleObj>
              </mc:Choice>
              <mc:Fallback>
                <p:oleObj name="Chart" r:id="rId6" imgW="4682134" imgH="2853175"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0638" y="1203235"/>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Rectangle 4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ХҮН 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Хөгжлийн бэрхшээлтэй иргэд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3741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val="1054042546"/>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1227910" y="2551841"/>
            <a:ext cx="7230290" cy="2031325"/>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p:txBody>
      </p:sp>
      <p:sp>
        <p:nvSpPr>
          <p:cNvPr id="9"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solidFill>
                  <a:prstClr val="black">
                    <a:tint val="75000"/>
                  </a:prstClr>
                </a:solidFill>
              </a:rPr>
              <a:pPr>
                <a:defRPr/>
              </a:pPr>
              <a:t>16</a:t>
            </a:fld>
            <a:endParaRPr lang="en-US">
              <a:solidFill>
                <a:prstClr val="black">
                  <a:tint val="75000"/>
                </a:prstClr>
              </a:solidFill>
            </a:endParaRPr>
          </a:p>
        </p:txBody>
      </p:sp>
      <p:grpSp>
        <p:nvGrpSpPr>
          <p:cNvPr id="11" name="Group 10"/>
          <p:cNvGrpSpPr/>
          <p:nvPr/>
        </p:nvGrpSpPr>
        <p:grpSpPr>
          <a:xfrm>
            <a:off x="1485900" y="156099"/>
            <a:ext cx="7744989" cy="377301"/>
            <a:chOff x="1485900" y="156099"/>
            <a:chExt cx="7744989" cy="377301"/>
          </a:xfrm>
        </p:grpSpPr>
        <p:cxnSp>
          <p:nvCxnSpPr>
            <p:cNvPr id="13" name="Straight Connector 12"/>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5" name="Title 5"/>
          <p:cNvSpPr txBox="1">
            <a:spLocks/>
          </p:cNvSpPr>
          <p:nvPr/>
        </p:nvSpPr>
        <p:spPr>
          <a:xfrm>
            <a:off x="1866315" y="4600057"/>
            <a:ext cx="6759575" cy="1120775"/>
          </a:xfrm>
          <a:prstGeom prst="rect">
            <a:avLst/>
          </a:prstGeom>
        </p:spPr>
        <p:txBody>
          <a:bodyPr anchor="b">
            <a:normAutofit fontScale="85000" lnSpcReduction="10000"/>
          </a:bodyPr>
          <a:lstStyle/>
          <a:p>
            <a:pPr algn="just" eaLnBrk="1" fontAlgn="auto" hangingPunct="1">
              <a:lnSpc>
                <a:spcPct val="90000"/>
              </a:lnSpc>
              <a:spcAft>
                <a:spcPts val="0"/>
              </a:spcAft>
              <a:defRPr/>
            </a:pPr>
            <a:r>
              <a:rPr lang="mn-MN" dirty="0">
                <a:solidFill>
                  <a:srgbClr val="002060"/>
                </a:solidFill>
                <a:latin typeface="Arial" pitchFamily="34" charset="0"/>
                <a:ea typeface="+mj-ea"/>
                <a:cs typeface="Arial" panose="020B0604020202020204" pitchFamily="34" charset="0"/>
              </a:rPr>
              <a:t>Аймгийн хэмжээнд 32 бүтэн өнчин хүүхэд байгаагийн 1</a:t>
            </a:r>
            <a:r>
              <a:rPr lang="en-US" dirty="0">
                <a:solidFill>
                  <a:srgbClr val="002060"/>
                </a:solidFill>
                <a:latin typeface="Arial" pitchFamily="34" charset="0"/>
                <a:ea typeface="+mj-ea"/>
                <a:cs typeface="Arial" panose="020B0604020202020204" pitchFamily="34" charset="0"/>
              </a:rPr>
              <a:t>3</a:t>
            </a:r>
            <a:r>
              <a:rPr lang="mn-MN" dirty="0">
                <a:solidFill>
                  <a:srgbClr val="002060"/>
                </a:solidFill>
                <a:latin typeface="Arial" pitchFamily="34" charset="0"/>
                <a:ea typeface="+mj-ea"/>
                <a:cs typeface="Arial" panose="020B0604020202020204" pitchFamily="34" charset="0"/>
              </a:rPr>
              <a:t> нь эмэгтэй. 3</a:t>
            </a:r>
            <a:r>
              <a:rPr lang="en-US" dirty="0">
                <a:solidFill>
                  <a:srgbClr val="002060"/>
                </a:solidFill>
                <a:latin typeface="Arial" pitchFamily="34" charset="0"/>
                <a:ea typeface="+mj-ea"/>
                <a:cs typeface="Arial" panose="020B0604020202020204" pitchFamily="34" charset="0"/>
              </a:rPr>
              <a:t>0</a:t>
            </a:r>
            <a:r>
              <a:rPr lang="mn-MN" dirty="0">
                <a:solidFill>
                  <a:srgbClr val="002060"/>
                </a:solidFill>
                <a:latin typeface="Arial" pitchFamily="34" charset="0"/>
                <a:ea typeface="+mj-ea"/>
                <a:cs typeface="Arial" panose="020B0604020202020204" pitchFamily="34" charset="0"/>
              </a:rPr>
              <a:t> нь 5 дээш насны хүүхэд байгаа бол 0-4 насны </a:t>
            </a:r>
            <a:r>
              <a:rPr lang="en-US" dirty="0">
                <a:solidFill>
                  <a:srgbClr val="002060"/>
                </a:solidFill>
                <a:latin typeface="Arial" pitchFamily="34" charset="0"/>
                <a:ea typeface="+mj-ea"/>
                <a:cs typeface="Arial" panose="020B0604020202020204" pitchFamily="34" charset="0"/>
              </a:rPr>
              <a:t>2</a:t>
            </a:r>
            <a:r>
              <a:rPr lang="mn-MN" dirty="0">
                <a:solidFill>
                  <a:srgbClr val="002060"/>
                </a:solidFill>
                <a:latin typeface="Arial" pitchFamily="34" charset="0"/>
                <a:ea typeface="+mj-ea"/>
                <a:cs typeface="Arial" panose="020B0604020202020204" pitchFamily="34" charset="0"/>
              </a:rPr>
              <a:t> хүүхэд байна.  Хагас өнчин </a:t>
            </a:r>
            <a:r>
              <a:rPr lang="en-US" dirty="0">
                <a:solidFill>
                  <a:srgbClr val="002060"/>
                </a:solidFill>
                <a:latin typeface="Arial" pitchFamily="34" charset="0"/>
                <a:ea typeface="+mj-ea"/>
                <a:cs typeface="Arial" panose="020B0604020202020204" pitchFamily="34" charset="0"/>
              </a:rPr>
              <a:t>390</a:t>
            </a:r>
            <a:r>
              <a:rPr lang="mn-MN" dirty="0">
                <a:solidFill>
                  <a:srgbClr val="002060"/>
                </a:solidFill>
                <a:latin typeface="Arial" pitchFamily="34" charset="0"/>
                <a:ea typeface="+mj-ea"/>
                <a:cs typeface="Arial" panose="020B0604020202020204" pitchFamily="34" charset="0"/>
              </a:rPr>
              <a:t> хүүхэд байгаагийн 2</a:t>
            </a:r>
            <a:r>
              <a:rPr lang="en-US" dirty="0">
                <a:solidFill>
                  <a:srgbClr val="002060"/>
                </a:solidFill>
                <a:latin typeface="Arial" pitchFamily="34" charset="0"/>
                <a:ea typeface="+mj-ea"/>
                <a:cs typeface="Arial" panose="020B0604020202020204" pitchFamily="34" charset="0"/>
              </a:rPr>
              <a:t>05</a:t>
            </a:r>
            <a:r>
              <a:rPr lang="mn-MN" dirty="0">
                <a:solidFill>
                  <a:srgbClr val="002060"/>
                </a:solidFill>
                <a:latin typeface="Arial" pitchFamily="34" charset="0"/>
                <a:ea typeface="+mj-ea"/>
                <a:cs typeface="Arial" panose="020B0604020202020204" pitchFamily="34" charset="0"/>
              </a:rPr>
              <a:t> нь эмэгтэй хүүхэд байна. Хагас өнчин хүүхдүүдийн </a:t>
            </a:r>
            <a:r>
              <a:rPr lang="en-US" dirty="0">
                <a:solidFill>
                  <a:srgbClr val="002060"/>
                </a:solidFill>
                <a:latin typeface="Arial" pitchFamily="34" charset="0"/>
                <a:ea typeface="+mj-ea"/>
                <a:cs typeface="Arial" panose="020B0604020202020204" pitchFamily="34" charset="0"/>
              </a:rPr>
              <a:t>260</a:t>
            </a:r>
            <a:r>
              <a:rPr lang="mn-MN" dirty="0">
                <a:solidFill>
                  <a:srgbClr val="002060"/>
                </a:solidFill>
                <a:latin typeface="Arial" pitchFamily="34" charset="0"/>
                <a:ea typeface="+mj-ea"/>
                <a:cs typeface="Arial" panose="020B0604020202020204" pitchFamily="34" charset="0"/>
              </a:rPr>
              <a:t> буюу </a:t>
            </a:r>
            <a:r>
              <a:rPr lang="en-US" dirty="0">
                <a:solidFill>
                  <a:srgbClr val="002060"/>
                </a:solidFill>
                <a:latin typeface="Arial" pitchFamily="34" charset="0"/>
                <a:ea typeface="+mj-ea"/>
                <a:cs typeface="Arial" panose="020B0604020202020204" pitchFamily="34" charset="0"/>
              </a:rPr>
              <a:t>66.7</a:t>
            </a:r>
            <a:r>
              <a:rPr lang="mn-MN" dirty="0">
                <a:solidFill>
                  <a:srgbClr val="002060"/>
                </a:solidFill>
                <a:latin typeface="Arial" pitchFamily="34" charset="0"/>
                <a:ea typeface="+mj-ea"/>
                <a:cs typeface="Arial" panose="020B0604020202020204" pitchFamily="34" charset="0"/>
              </a:rPr>
              <a:t> хувь нь 10-с дээш насны хүүхэд, 9</a:t>
            </a:r>
            <a:r>
              <a:rPr lang="en-US" dirty="0">
                <a:solidFill>
                  <a:srgbClr val="002060"/>
                </a:solidFill>
                <a:latin typeface="Arial" pitchFamily="34" charset="0"/>
                <a:ea typeface="+mj-ea"/>
                <a:cs typeface="Arial" panose="020B0604020202020204" pitchFamily="34" charset="0"/>
              </a:rPr>
              <a:t>4</a:t>
            </a:r>
            <a:r>
              <a:rPr lang="mn-MN" dirty="0">
                <a:solidFill>
                  <a:srgbClr val="002060"/>
                </a:solidFill>
                <a:latin typeface="Arial" pitchFamily="34" charset="0"/>
                <a:ea typeface="+mj-ea"/>
                <a:cs typeface="Arial" panose="020B0604020202020204" pitchFamily="34" charset="0"/>
              </a:rPr>
              <a:t> нь 5-9 насны хүүхэд, 3</a:t>
            </a:r>
            <a:r>
              <a:rPr lang="en-US" dirty="0">
                <a:solidFill>
                  <a:srgbClr val="002060"/>
                </a:solidFill>
                <a:latin typeface="Arial" pitchFamily="34" charset="0"/>
                <a:ea typeface="+mj-ea"/>
                <a:cs typeface="Arial" panose="020B0604020202020204" pitchFamily="34" charset="0"/>
              </a:rPr>
              <a:t>6</a:t>
            </a:r>
            <a:r>
              <a:rPr lang="mn-MN" dirty="0">
                <a:solidFill>
                  <a:srgbClr val="002060"/>
                </a:solidFill>
                <a:latin typeface="Arial" pitchFamily="34" charset="0"/>
                <a:ea typeface="+mj-ea"/>
                <a:cs typeface="Arial" panose="020B0604020202020204" pitchFamily="34" charset="0"/>
              </a:rPr>
              <a:t> нь 0-4 насны хүүхэд байна.</a:t>
            </a:r>
            <a:endParaRPr lang="en-US" b="1" dirty="0">
              <a:solidFill>
                <a:srgbClr val="002060"/>
              </a:solidFill>
              <a:latin typeface="Arial" pitchFamily="34" charset="0"/>
              <a:ea typeface="+mj-ea"/>
              <a:cs typeface="Arial" panose="020B0604020202020204" pitchFamily="34" charset="0"/>
            </a:endParaRPr>
          </a:p>
        </p:txBody>
      </p:sp>
      <p:graphicFrame>
        <p:nvGraphicFramePr>
          <p:cNvPr id="16" name="Chart 5"/>
          <p:cNvGraphicFramePr>
            <a:graphicFrameLocks/>
          </p:cNvGraphicFramePr>
          <p:nvPr/>
        </p:nvGraphicFramePr>
        <p:xfrm>
          <a:off x="1509713" y="1350963"/>
          <a:ext cx="3640137" cy="2844800"/>
        </p:xfrm>
        <a:graphic>
          <a:graphicData uri="http://schemas.openxmlformats.org/presentationml/2006/ole">
            <mc:AlternateContent xmlns:mc="http://schemas.openxmlformats.org/markup-compatibility/2006">
              <mc:Choice xmlns:v="urn:schemas-microsoft-com:vml" Requires="v">
                <p:oleObj spid="_x0000_s15384" name="Chart" r:id="rId6" imgW="3645724" imgH="2853175" progId="Excel.Chart.8">
                  <p:embed/>
                </p:oleObj>
              </mc:Choice>
              <mc:Fallback>
                <p:oleObj name="Chart" r:id="rId6" imgW="3645724" imgH="2853175"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713" y="1350963"/>
                        <a:ext cx="364013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Chart 8"/>
          <p:cNvGraphicFramePr>
            <a:graphicFrameLocks/>
          </p:cNvGraphicFramePr>
          <p:nvPr/>
        </p:nvGraphicFramePr>
        <p:xfrm>
          <a:off x="4730763" y="1182688"/>
          <a:ext cx="3844925" cy="2844800"/>
        </p:xfrm>
        <a:graphic>
          <a:graphicData uri="http://schemas.openxmlformats.org/presentationml/2006/ole">
            <mc:AlternateContent xmlns:mc="http://schemas.openxmlformats.org/markup-compatibility/2006">
              <mc:Choice xmlns:v="urn:schemas-microsoft-com:vml" Requires="v">
                <p:oleObj spid="_x0000_s15385" name="Chart" r:id="rId9" imgW="3853006" imgH="2847079" progId="Excel.Chart.8">
                  <p:embed/>
                </p:oleObj>
              </mc:Choice>
              <mc:Fallback>
                <p:oleObj name="Chart" r:id="rId9" imgW="3853006" imgH="2847079"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0763" y="1182688"/>
                        <a:ext cx="38449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Өнчин хүүхэд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3741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8363" y="3628076"/>
            <a:ext cx="6476637" cy="2246769"/>
          </a:xfrm>
          <a:prstGeom prst="rect">
            <a:avLst/>
          </a:prstGeom>
        </p:spPr>
        <p:txBody>
          <a:bodyPr wrap="square">
            <a:spAutoFit/>
          </a:bodyPr>
          <a:lstStyle/>
          <a:p>
            <a:endParaRPr lang="mn-MN" sz="1400" dirty="0" smtClean="0">
              <a:latin typeface="Arial" pitchFamily="34" charset="0"/>
              <a:cs typeface="Arial" pitchFamily="34" charset="0"/>
            </a:endParaRPr>
          </a:p>
          <a:p>
            <a:endParaRPr lang="mn-MN" sz="1400" dirty="0">
              <a:latin typeface="Arial" pitchFamily="34" charset="0"/>
              <a:cs typeface="Arial" pitchFamily="34" charset="0"/>
            </a:endParaRPr>
          </a:p>
          <a:p>
            <a:endParaRPr lang="mn-MN" sz="1400" dirty="0" smtClean="0">
              <a:latin typeface="Arial" pitchFamily="34" charset="0"/>
              <a:cs typeface="Arial" pitchFamily="34" charset="0"/>
            </a:endParaRPr>
          </a:p>
          <a:p>
            <a:endParaRPr lang="mn-MN" sz="1400" dirty="0">
              <a:latin typeface="Arial" pitchFamily="34" charset="0"/>
              <a:cs typeface="Arial" pitchFamily="34" charset="0"/>
            </a:endParaRPr>
          </a:p>
          <a:p>
            <a:endParaRPr lang="mn-MN" sz="1400" dirty="0" smtClean="0">
              <a:latin typeface="Arial" pitchFamily="34" charset="0"/>
              <a:cs typeface="Arial" pitchFamily="34" charset="0"/>
            </a:endParaRPr>
          </a:p>
          <a:p>
            <a:pPr algn="just"/>
            <a:r>
              <a:rPr lang="mn-MN" sz="1400" dirty="0" smtClean="0">
                <a:solidFill>
                  <a:srgbClr val="002060"/>
                </a:solidFill>
                <a:latin typeface="Arial" pitchFamily="34" charset="0"/>
                <a:cs typeface="Arial" pitchFamily="34" charset="0"/>
              </a:rPr>
              <a:t>Дундговь </a:t>
            </a:r>
            <a:r>
              <a:rPr lang="mn-MN" sz="1400" dirty="0">
                <a:solidFill>
                  <a:srgbClr val="002060"/>
                </a:solidFill>
                <a:latin typeface="Arial" pitchFamily="34" charset="0"/>
                <a:cs typeface="Arial" pitchFamily="34" charset="0"/>
              </a:rPr>
              <a:t>аймаг 2017 оны жилийн эцэст </a:t>
            </a:r>
            <a:r>
              <a:rPr lang="mn-MN" sz="1400" dirty="0" smtClean="0">
                <a:solidFill>
                  <a:srgbClr val="002060"/>
                </a:solidFill>
                <a:latin typeface="Arial" pitchFamily="34" charset="0"/>
                <a:cs typeface="Arial" pitchFamily="34" charset="0"/>
              </a:rPr>
              <a:t> 3592978  буюу 3593.0 мянган </a:t>
            </a:r>
            <a:r>
              <a:rPr lang="mn-MN" sz="1400" dirty="0">
                <a:solidFill>
                  <a:srgbClr val="002060"/>
                </a:solidFill>
                <a:latin typeface="Arial" pitchFamily="34" charset="0"/>
                <a:cs typeface="Arial" pitchFamily="34" charset="0"/>
              </a:rPr>
              <a:t>толгой мал тоолуулсан нь өмнөх оноос 533.1 мянган толгой буюу 17.4 хувиар өссөн байна.  Үүний дотор</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тэмээ</a:t>
            </a:r>
            <a:r>
              <a:rPr lang="en-US" sz="1400" dirty="0">
                <a:solidFill>
                  <a:srgbClr val="002060"/>
                </a:solidFill>
                <a:latin typeface="Arial" pitchFamily="34" charset="0"/>
                <a:cs typeface="Arial" pitchFamily="34" charset="0"/>
              </a:rPr>
              <a:t> 36</a:t>
            </a:r>
            <a:r>
              <a:rPr lang="mn-MN" sz="1400" dirty="0">
                <a:solidFill>
                  <a:srgbClr val="002060"/>
                </a:solidFill>
                <a:latin typeface="Arial" pitchFamily="34" charset="0"/>
                <a:cs typeface="Arial" pitchFamily="34" charset="0"/>
              </a:rPr>
              <a:t>.</a:t>
            </a:r>
            <a:r>
              <a:rPr lang="en-US" sz="1400" dirty="0">
                <a:solidFill>
                  <a:srgbClr val="002060"/>
                </a:solidFill>
                <a:latin typeface="Arial" pitchFamily="34" charset="0"/>
                <a:cs typeface="Arial" pitchFamily="34" charset="0"/>
              </a:rPr>
              <a:t>8 </a:t>
            </a:r>
            <a:r>
              <a:rPr lang="en-US" sz="1400" dirty="0" err="1">
                <a:solidFill>
                  <a:srgbClr val="002060"/>
                </a:solidFill>
                <a:latin typeface="Arial" pitchFamily="34" charset="0"/>
                <a:cs typeface="Arial" pitchFamily="34" charset="0"/>
              </a:rPr>
              <a:t>мянга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адуу</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1</a:t>
            </a:r>
            <a:r>
              <a:rPr lang="en-US" sz="1400" dirty="0">
                <a:solidFill>
                  <a:srgbClr val="002060"/>
                </a:solidFill>
                <a:latin typeface="Arial" pitchFamily="34" charset="0"/>
                <a:cs typeface="Arial" pitchFamily="34" charset="0"/>
              </a:rPr>
              <a:t>60</a:t>
            </a:r>
            <a:r>
              <a:rPr lang="mn-MN" sz="1400" dirty="0">
                <a:solidFill>
                  <a:srgbClr val="002060"/>
                </a:solidFill>
                <a:latin typeface="Arial" pitchFamily="34" charset="0"/>
                <a:cs typeface="Arial" pitchFamily="34" charset="0"/>
              </a:rPr>
              <a:t>.</a:t>
            </a:r>
            <a:r>
              <a:rPr lang="en-US" sz="1400" dirty="0">
                <a:solidFill>
                  <a:srgbClr val="002060"/>
                </a:solidFill>
                <a:latin typeface="Arial" pitchFamily="34" charset="0"/>
                <a:cs typeface="Arial" pitchFamily="34" charset="0"/>
              </a:rPr>
              <a:t>2 </a:t>
            </a:r>
            <a:r>
              <a:rPr lang="en-US" sz="1400" dirty="0" err="1">
                <a:solidFill>
                  <a:srgbClr val="002060"/>
                </a:solidFill>
                <a:latin typeface="Arial" pitchFamily="34" charset="0"/>
                <a:cs typeface="Arial" pitchFamily="34" charset="0"/>
              </a:rPr>
              <a:t>мянга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үхэр</a:t>
            </a:r>
            <a:r>
              <a:rPr lang="en-US" sz="1400" dirty="0">
                <a:solidFill>
                  <a:srgbClr val="002060"/>
                </a:solidFill>
                <a:latin typeface="Arial" pitchFamily="34" charset="0"/>
                <a:cs typeface="Arial" pitchFamily="34" charset="0"/>
              </a:rPr>
              <a:t> 75.3 </a:t>
            </a:r>
            <a:r>
              <a:rPr lang="en-US" sz="1400" dirty="0" err="1">
                <a:solidFill>
                  <a:srgbClr val="002060"/>
                </a:solidFill>
                <a:latin typeface="Arial" pitchFamily="34" charset="0"/>
                <a:cs typeface="Arial" pitchFamily="34" charset="0"/>
              </a:rPr>
              <a:t>мянга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хонь</a:t>
            </a:r>
            <a:r>
              <a:rPr lang="en-US" sz="1400" dirty="0">
                <a:solidFill>
                  <a:srgbClr val="002060"/>
                </a:solidFill>
                <a:latin typeface="Arial" pitchFamily="34" charset="0"/>
                <a:cs typeface="Arial" pitchFamily="34" charset="0"/>
              </a:rPr>
              <a:t> 1686.2 </a:t>
            </a:r>
            <a:r>
              <a:rPr lang="en-US" sz="1400" dirty="0" err="1">
                <a:solidFill>
                  <a:srgbClr val="002060"/>
                </a:solidFill>
                <a:latin typeface="Arial" pitchFamily="34" charset="0"/>
                <a:cs typeface="Arial" pitchFamily="34" charset="0"/>
              </a:rPr>
              <a:t>мянга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ямаа</a:t>
            </a:r>
            <a:r>
              <a:rPr lang="en-US" sz="1400" dirty="0">
                <a:solidFill>
                  <a:srgbClr val="002060"/>
                </a:solidFill>
                <a:latin typeface="Arial" pitchFamily="34" charset="0"/>
                <a:cs typeface="Arial" pitchFamily="34" charset="0"/>
              </a:rPr>
              <a:t> 1634.6 </a:t>
            </a:r>
            <a:r>
              <a:rPr lang="en-US" sz="1400" dirty="0" err="1">
                <a:solidFill>
                  <a:srgbClr val="002060"/>
                </a:solidFill>
                <a:latin typeface="Arial" pitchFamily="34" charset="0"/>
                <a:cs typeface="Arial" pitchFamily="34" charset="0"/>
              </a:rPr>
              <a:t>мянган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толгой</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болж</a:t>
            </a:r>
            <a:r>
              <a:rPr lang="mn-MN" sz="1400" dirty="0">
                <a:solidFill>
                  <a:srgbClr val="002060"/>
                </a:solidFill>
                <a:latin typeface="Arial" pitchFamily="34" charset="0"/>
                <a:cs typeface="Arial" pitchFamily="34" charset="0"/>
              </a:rPr>
              <a:t> мал сүрэг </a:t>
            </a:r>
            <a:r>
              <a:rPr lang="en-US" sz="1400" dirty="0" err="1">
                <a:solidFill>
                  <a:srgbClr val="002060"/>
                </a:solidFill>
                <a:latin typeface="Arial" pitchFamily="34" charset="0"/>
                <a:cs typeface="Arial" pitchFamily="34" charset="0"/>
              </a:rPr>
              <a:t>таван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төрөл</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дээрээ</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өссөн</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үзүүлэлттэй гарлаа</a:t>
            </a:r>
            <a:r>
              <a:rPr lang="en-US" sz="1400" dirty="0">
                <a:solidFill>
                  <a:srgbClr val="002060"/>
                </a:solidFill>
                <a:latin typeface="Arial" pitchFamily="34" charset="0"/>
                <a:cs typeface="Arial" pitchFamily="34" charset="0"/>
              </a:rPr>
              <a:t>. </a:t>
            </a:r>
          </a:p>
        </p:txBody>
      </p:sp>
      <p:graphicFrame>
        <p:nvGraphicFramePr>
          <p:cNvPr id="9" name="Chart 8"/>
          <p:cNvGraphicFramePr>
            <a:graphicFrameLocks/>
          </p:cNvGraphicFramePr>
          <p:nvPr>
            <p:extLst>
              <p:ext uri="{D42A27DB-BD31-4B8C-83A1-F6EECF244321}">
                <p14:modId xmlns:p14="http://schemas.microsoft.com/office/powerpoint/2010/main" val="1710445517"/>
              </p:ext>
            </p:extLst>
          </p:nvPr>
        </p:nvGraphicFramePr>
        <p:xfrm>
          <a:off x="1778376" y="1325880"/>
          <a:ext cx="6368142"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1485900" y="156099"/>
            <a:ext cx="7744989" cy="377301"/>
            <a:chOff x="1485900" y="156099"/>
            <a:chExt cx="7744989" cy="377301"/>
          </a:xfrm>
        </p:grpSpPr>
        <p:cxnSp>
          <p:nvCxnSpPr>
            <p:cNvPr id="6" name="Straight Connector 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8" name="Rectangle 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0110888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2.gstatic.com/images?q=tbn:ANd9GcSBnF4o2p1xHNpuys8eVxcYb-Ukv--AyMXxp5wgTQjSi-huLm1o"/>
          <p:cNvPicPr>
            <a:picLocks noChangeAspect="1" noChangeArrowheads="1"/>
          </p:cNvPicPr>
          <p:nvPr/>
        </p:nvPicPr>
        <p:blipFill>
          <a:blip r:embed="rId2" cstate="print"/>
          <a:srcRect b="5598"/>
          <a:stretch>
            <a:fillRect/>
          </a:stretch>
        </p:blipFill>
        <p:spPr bwMode="auto">
          <a:xfrm>
            <a:off x="1298928" y="1199608"/>
            <a:ext cx="1619690" cy="1043453"/>
          </a:xfrm>
          <a:prstGeom prst="rect">
            <a:avLst/>
          </a:prstGeom>
          <a:noFill/>
        </p:spPr>
      </p:pic>
      <p:graphicFrame>
        <p:nvGraphicFramePr>
          <p:cNvPr id="9" name="Diagram 8"/>
          <p:cNvGraphicFramePr/>
          <p:nvPr>
            <p:extLst>
              <p:ext uri="{D42A27DB-BD31-4B8C-83A1-F6EECF244321}">
                <p14:modId xmlns:p14="http://schemas.microsoft.com/office/powerpoint/2010/main" val="2056817492"/>
              </p:ext>
            </p:extLst>
          </p:nvPr>
        </p:nvGraphicFramePr>
        <p:xfrm>
          <a:off x="3176995" y="1293223"/>
          <a:ext cx="29718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707708" y="1149563"/>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11" name="TextBox 10"/>
          <p:cNvSpPr txBox="1"/>
          <p:nvPr/>
        </p:nvSpPr>
        <p:spPr>
          <a:xfrm>
            <a:off x="3235960" y="1404289"/>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mn-MN" sz="1200" b="1" dirty="0">
              <a:solidFill>
                <a:prstClr val="black"/>
              </a:solidFill>
              <a:latin typeface="Arial" pitchFamily="34" charset="0"/>
              <a:cs typeface="Arial" pitchFamily="34" charset="0"/>
            </a:endParaRPr>
          </a:p>
        </p:txBody>
      </p:sp>
      <p:sp>
        <p:nvSpPr>
          <p:cNvPr id="12" name="TextBox 11"/>
          <p:cNvSpPr txBox="1"/>
          <p:nvPr/>
        </p:nvSpPr>
        <p:spPr>
          <a:xfrm>
            <a:off x="5955392" y="1356392"/>
            <a:ext cx="371475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23.1 </a:t>
            </a:r>
            <a:r>
              <a:rPr lang="mn-MN" sz="1200" dirty="0" smtClean="0">
                <a:solidFill>
                  <a:prstClr val="black"/>
                </a:solidFill>
                <a:latin typeface="Arial" pitchFamily="34" charset="0"/>
                <a:cs typeface="Arial" pitchFamily="34" charset="0"/>
              </a:rPr>
              <a:t>мянган </a:t>
            </a:r>
            <a:r>
              <a:rPr lang="mn-MN" sz="1200" dirty="0">
                <a:solidFill>
                  <a:prstClr val="black"/>
                </a:solidFill>
                <a:latin typeface="Arial" pitchFamily="34" charset="0"/>
                <a:cs typeface="Arial" pitchFamily="34" charset="0"/>
              </a:rPr>
              <a:t>толгой буюу </a:t>
            </a:r>
            <a:r>
              <a:rPr lang="en-US" sz="1200" dirty="0" smtClean="0">
                <a:solidFill>
                  <a:prstClr val="black"/>
                </a:solidFill>
                <a:latin typeface="Arial" pitchFamily="34" charset="0"/>
                <a:cs typeface="Arial" pitchFamily="34" charset="0"/>
              </a:rPr>
              <a:t> </a:t>
            </a:r>
            <a:r>
              <a:rPr lang="en-US" sz="1200" dirty="0" smtClean="0">
                <a:solidFill>
                  <a:srgbClr val="FF0000"/>
                </a:solidFill>
                <a:latin typeface="Arial" pitchFamily="34" charset="0"/>
                <a:cs typeface="Arial" pitchFamily="34" charset="0"/>
              </a:rPr>
              <a:t>16.9</a:t>
            </a:r>
            <a:r>
              <a:rPr lang="en-US" sz="1200" b="1" dirty="0" smtClean="0">
                <a:solidFill>
                  <a:srgbClr val="FF0000"/>
                </a:solidFill>
                <a:latin typeface="Arial" pitchFamily="34" charset="0"/>
                <a:cs typeface="Arial" pitchFamily="34" charset="0"/>
              </a:rPr>
              <a:t>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pic>
        <p:nvPicPr>
          <p:cNvPr id="13" name="Picture 4" descr="https://encrypted-tbn1.gstatic.com/images?q=tbn:ANd9GcSpR_INJN_11CPqMTI0m3xaQzansiqWQwAcyJVbom5kUwbxjEuv"/>
          <p:cNvPicPr>
            <a:picLocks noChangeAspect="1" noChangeArrowheads="1"/>
          </p:cNvPicPr>
          <p:nvPr/>
        </p:nvPicPr>
        <p:blipFill>
          <a:blip r:embed="rId8" cstate="print"/>
          <a:srcRect/>
          <a:stretch>
            <a:fillRect/>
          </a:stretch>
        </p:blipFill>
        <p:spPr bwMode="auto">
          <a:xfrm>
            <a:off x="1313079" y="2221354"/>
            <a:ext cx="1619690" cy="1046569"/>
          </a:xfrm>
          <a:prstGeom prst="rect">
            <a:avLst/>
          </a:prstGeom>
          <a:noFill/>
        </p:spPr>
      </p:pic>
      <p:graphicFrame>
        <p:nvGraphicFramePr>
          <p:cNvPr id="14" name="Diagram 13"/>
          <p:cNvGraphicFramePr/>
          <p:nvPr>
            <p:extLst/>
          </p:nvPr>
        </p:nvGraphicFramePr>
        <p:xfrm>
          <a:off x="3044916" y="2312126"/>
          <a:ext cx="3054350" cy="1219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TextBox 14"/>
          <p:cNvSpPr txBox="1"/>
          <p:nvPr/>
        </p:nvSpPr>
        <p:spPr>
          <a:xfrm>
            <a:off x="4766672" y="2140163"/>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16" name="TextBox 15"/>
          <p:cNvSpPr txBox="1"/>
          <p:nvPr/>
        </p:nvSpPr>
        <p:spPr>
          <a:xfrm>
            <a:off x="3125107" y="2562529"/>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en-US" sz="1200" b="1" dirty="0">
              <a:solidFill>
                <a:prstClr val="black"/>
              </a:solidFill>
              <a:latin typeface="Arial" pitchFamily="34" charset="0"/>
              <a:cs typeface="Arial" pitchFamily="34" charset="0"/>
            </a:endParaRPr>
          </a:p>
        </p:txBody>
      </p:sp>
      <p:sp>
        <p:nvSpPr>
          <p:cNvPr id="17" name="TextBox 16"/>
          <p:cNvSpPr txBox="1"/>
          <p:nvPr/>
        </p:nvSpPr>
        <p:spPr>
          <a:xfrm>
            <a:off x="5927090" y="2425369"/>
            <a:ext cx="371475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12.6  </a:t>
            </a:r>
            <a:r>
              <a:rPr lang="mn-MN" sz="1200" dirty="0">
                <a:solidFill>
                  <a:prstClr val="black"/>
                </a:solidFill>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20.1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pic>
        <p:nvPicPr>
          <p:cNvPr id="18" name="Picture 2" descr="https://encrypted-tbn3.gstatic.com/images?q=tbn:ANd9GcT4PMqbHqbubERrROL9APYy1teut4OkUUswW-jHYkvh4-9RQQh9"/>
          <p:cNvPicPr>
            <a:picLocks noChangeAspect="1" noChangeArrowheads="1"/>
          </p:cNvPicPr>
          <p:nvPr/>
        </p:nvPicPr>
        <p:blipFill>
          <a:blip r:embed="rId14" cstate="print"/>
          <a:srcRect/>
          <a:stretch>
            <a:fillRect/>
          </a:stretch>
        </p:blipFill>
        <p:spPr bwMode="auto">
          <a:xfrm>
            <a:off x="1313091" y="3322402"/>
            <a:ext cx="1616913" cy="1046558"/>
          </a:xfrm>
          <a:prstGeom prst="rect">
            <a:avLst/>
          </a:prstGeom>
          <a:noFill/>
        </p:spPr>
      </p:pic>
      <p:graphicFrame>
        <p:nvGraphicFramePr>
          <p:cNvPr id="19" name="Diagram 18"/>
          <p:cNvGraphicFramePr/>
          <p:nvPr>
            <p:extLst/>
          </p:nvPr>
        </p:nvGraphicFramePr>
        <p:xfrm>
          <a:off x="3143976" y="3298371"/>
          <a:ext cx="2971800" cy="12192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0" name="TextBox 19"/>
          <p:cNvSpPr txBox="1"/>
          <p:nvPr/>
        </p:nvSpPr>
        <p:spPr>
          <a:xfrm>
            <a:off x="4752522" y="3180838"/>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21" name="TextBox 20"/>
          <p:cNvSpPr txBox="1"/>
          <p:nvPr/>
        </p:nvSpPr>
        <p:spPr>
          <a:xfrm>
            <a:off x="3238320" y="3522625"/>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en-US" sz="1200" b="1" dirty="0">
              <a:solidFill>
                <a:prstClr val="black"/>
              </a:solidFill>
              <a:latin typeface="Arial" pitchFamily="34" charset="0"/>
              <a:cs typeface="Arial" pitchFamily="34" charset="0"/>
            </a:endParaRPr>
          </a:p>
        </p:txBody>
      </p:sp>
      <p:sp>
        <p:nvSpPr>
          <p:cNvPr id="22" name="TextBox 21"/>
          <p:cNvSpPr txBox="1"/>
          <p:nvPr/>
        </p:nvSpPr>
        <p:spPr>
          <a:xfrm>
            <a:off x="6191250" y="3337064"/>
            <a:ext cx="371475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2.9 </a:t>
            </a:r>
            <a:r>
              <a:rPr lang="mn-MN" sz="1200" dirty="0">
                <a:solidFill>
                  <a:prstClr val="black"/>
                </a:solidFill>
                <a:latin typeface="Arial" pitchFamily="34" charset="0"/>
                <a:cs typeface="Arial" pitchFamily="34" charset="0"/>
              </a:rPr>
              <a:t>мянган толгой буюу</a:t>
            </a:r>
            <a:r>
              <a:rPr lang="en-US" sz="1200" dirty="0" smtClean="0">
                <a:solidFill>
                  <a:prstClr val="black"/>
                </a:solidFill>
                <a:latin typeface="Arial" pitchFamily="34" charset="0"/>
                <a:cs typeface="Arial" pitchFamily="34" charset="0"/>
              </a:rPr>
              <a:t> </a:t>
            </a:r>
            <a:r>
              <a:rPr lang="en-US" sz="1200" b="1" dirty="0" smtClean="0">
                <a:solidFill>
                  <a:srgbClr val="C00000"/>
                </a:solidFill>
                <a:latin typeface="Arial" pitchFamily="34" charset="0"/>
                <a:cs typeface="Arial" pitchFamily="34" charset="0"/>
              </a:rPr>
              <a:t>8.7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graphicFrame>
        <p:nvGraphicFramePr>
          <p:cNvPr id="23" name="Diagram 22"/>
          <p:cNvGraphicFramePr/>
          <p:nvPr>
            <p:extLst>
              <p:ext uri="{D42A27DB-BD31-4B8C-83A1-F6EECF244321}">
                <p14:modId xmlns:p14="http://schemas.microsoft.com/office/powerpoint/2010/main" val="2211952013"/>
              </p:ext>
            </p:extLst>
          </p:nvPr>
        </p:nvGraphicFramePr>
        <p:xfrm>
          <a:off x="3207657" y="4391297"/>
          <a:ext cx="3219450" cy="11430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24" name="TextBox 23"/>
          <p:cNvSpPr txBox="1"/>
          <p:nvPr/>
        </p:nvSpPr>
        <p:spPr>
          <a:xfrm>
            <a:off x="4879884" y="4326015"/>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25" name="TextBox 24"/>
          <p:cNvSpPr txBox="1"/>
          <p:nvPr/>
        </p:nvSpPr>
        <p:spPr>
          <a:xfrm>
            <a:off x="3238318" y="4656941"/>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en-US" sz="1200" b="1" dirty="0">
              <a:solidFill>
                <a:prstClr val="black"/>
              </a:solidFill>
              <a:latin typeface="Arial" pitchFamily="34" charset="0"/>
              <a:cs typeface="Arial" pitchFamily="34" charset="0"/>
            </a:endParaRPr>
          </a:p>
        </p:txBody>
      </p:sp>
      <p:graphicFrame>
        <p:nvGraphicFramePr>
          <p:cNvPr id="26" name="Diagram 25"/>
          <p:cNvGraphicFramePr/>
          <p:nvPr>
            <p:extLst/>
          </p:nvPr>
        </p:nvGraphicFramePr>
        <p:xfrm>
          <a:off x="3231243" y="5381897"/>
          <a:ext cx="3054350" cy="121920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27" name="TextBox 26"/>
          <p:cNvSpPr txBox="1"/>
          <p:nvPr/>
        </p:nvSpPr>
        <p:spPr>
          <a:xfrm>
            <a:off x="5177064" y="5275249"/>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28" name="TextBox 27"/>
          <p:cNvSpPr txBox="1"/>
          <p:nvPr/>
        </p:nvSpPr>
        <p:spPr>
          <a:xfrm>
            <a:off x="3337378" y="5593112"/>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pic>
        <p:nvPicPr>
          <p:cNvPr id="29" name="irc_mi" descr="http://www.bolod.mn/Upload/news/%D1%8F%D0%BC%D0%B0%D0%B0.jpeg"/>
          <p:cNvPicPr/>
          <p:nvPr/>
        </p:nvPicPr>
        <p:blipFill>
          <a:blip r:embed="rId30" cstate="print"/>
          <a:srcRect/>
          <a:stretch>
            <a:fillRect/>
          </a:stretch>
        </p:blipFill>
        <p:spPr bwMode="auto">
          <a:xfrm>
            <a:off x="1355548" y="5615551"/>
            <a:ext cx="1616913" cy="957275"/>
          </a:xfrm>
          <a:prstGeom prst="rect">
            <a:avLst/>
          </a:prstGeom>
          <a:noFill/>
          <a:ln w="9525">
            <a:noFill/>
            <a:miter lim="800000"/>
            <a:headEnd/>
            <a:tailEnd/>
          </a:ln>
        </p:spPr>
      </p:pic>
      <p:pic>
        <p:nvPicPr>
          <p:cNvPr id="30" name="Picture 8" descr="http://www.medee.mn/pic/3224.jpg"/>
          <p:cNvPicPr>
            <a:picLocks noChangeAspect="1" noChangeArrowheads="1"/>
          </p:cNvPicPr>
          <p:nvPr/>
        </p:nvPicPr>
        <p:blipFill>
          <a:blip r:embed="rId31" cstate="print"/>
          <a:srcRect/>
          <a:stretch>
            <a:fillRect/>
          </a:stretch>
        </p:blipFill>
        <p:spPr bwMode="auto">
          <a:xfrm>
            <a:off x="1327247" y="4433716"/>
            <a:ext cx="1616913" cy="995024"/>
          </a:xfrm>
          <a:prstGeom prst="rect">
            <a:avLst/>
          </a:prstGeom>
          <a:noFill/>
        </p:spPr>
      </p:pic>
      <p:sp>
        <p:nvSpPr>
          <p:cNvPr id="31" name="TextBox 30"/>
          <p:cNvSpPr txBox="1"/>
          <p:nvPr/>
        </p:nvSpPr>
        <p:spPr>
          <a:xfrm>
            <a:off x="6353992" y="4465352"/>
            <a:ext cx="3797300" cy="276999"/>
          </a:xfrm>
          <a:prstGeom prst="rect">
            <a:avLst/>
          </a:prstGeom>
          <a:noFill/>
        </p:spPr>
        <p:txBody>
          <a:bodyPr wrap="square" rtlCol="0">
            <a:spAutoFit/>
          </a:bodyPr>
          <a:lstStyle/>
          <a:p>
            <a:r>
              <a:rPr lang="en-US" sz="1200" b="1" dirty="0" smtClean="0">
                <a:solidFill>
                  <a:srgbClr val="FF0000"/>
                </a:solidFill>
                <a:latin typeface="Arial" pitchFamily="34" charset="0"/>
                <a:cs typeface="Arial" pitchFamily="34" charset="0"/>
              </a:rPr>
              <a:t>249.0</a:t>
            </a:r>
            <a:r>
              <a:rPr lang="en-US" sz="1200" dirty="0" smtClean="0">
                <a:solidFill>
                  <a:prstClr val="black"/>
                </a:solidFill>
                <a:latin typeface="Arial" pitchFamily="34" charset="0"/>
                <a:cs typeface="Arial" pitchFamily="34" charset="0"/>
              </a:rPr>
              <a:t> </a:t>
            </a:r>
            <a:r>
              <a:rPr lang="mn-MN" sz="1200" dirty="0" smtClean="0">
                <a:solidFill>
                  <a:prstClr val="black"/>
                </a:solidFill>
                <a:latin typeface="Arial" pitchFamily="34" charset="0"/>
                <a:cs typeface="Arial" pitchFamily="34" charset="0"/>
              </a:rPr>
              <a:t> </a:t>
            </a:r>
            <a:r>
              <a:rPr lang="mn-MN" sz="1200" dirty="0">
                <a:solidFill>
                  <a:prstClr val="black"/>
                </a:solidFill>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17.3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sp>
        <p:nvSpPr>
          <p:cNvPr id="32" name="TextBox 31"/>
          <p:cNvSpPr txBox="1"/>
          <p:nvPr/>
        </p:nvSpPr>
        <p:spPr>
          <a:xfrm>
            <a:off x="6297386" y="5390638"/>
            <a:ext cx="37973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245.4 </a:t>
            </a:r>
            <a:r>
              <a:rPr lang="mn-MN" sz="1200" dirty="0" smtClean="0">
                <a:solidFill>
                  <a:prstClr val="black"/>
                </a:solidFill>
                <a:latin typeface="Arial" pitchFamily="34" charset="0"/>
                <a:cs typeface="Arial" pitchFamily="34" charset="0"/>
              </a:rPr>
              <a:t>мянган толгой </a:t>
            </a:r>
            <a:r>
              <a:rPr lang="mn-MN" sz="1200" dirty="0">
                <a:solidFill>
                  <a:prstClr val="black"/>
                </a:solidFill>
                <a:latin typeface="Arial" pitchFamily="34" charset="0"/>
                <a:cs typeface="Arial" pitchFamily="34" charset="0"/>
              </a:rPr>
              <a:t>буюу </a:t>
            </a:r>
            <a:r>
              <a:rPr lang="en-US" sz="1200" b="1" dirty="0" smtClean="0">
                <a:solidFill>
                  <a:srgbClr val="C00000"/>
                </a:solidFill>
                <a:latin typeface="Arial" pitchFamily="34" charset="0"/>
                <a:cs typeface="Arial" pitchFamily="34" charset="0"/>
              </a:rPr>
              <a:t>17.7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grpSp>
        <p:nvGrpSpPr>
          <p:cNvPr id="33" name="Group 32"/>
          <p:cNvGrpSpPr/>
          <p:nvPr/>
        </p:nvGrpSpPr>
        <p:grpSpPr>
          <a:xfrm>
            <a:off x="1485900" y="156099"/>
            <a:ext cx="7744989" cy="377301"/>
            <a:chOff x="1485900" y="156099"/>
            <a:chExt cx="7744989" cy="377301"/>
          </a:xfrm>
        </p:grpSpPr>
        <p:cxnSp>
          <p:nvCxnSpPr>
            <p:cNvPr id="34" name="Straight Connector 33"/>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37" name="Rectangle 36"/>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23561581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82CF5-28DA-4721-A856-BBC823FE6AC7}" type="slidenum">
              <a:rPr lang="en-US" smtClean="0">
                <a:solidFill>
                  <a:prstClr val="black">
                    <a:tint val="75000"/>
                  </a:prstClr>
                </a:solidFill>
              </a:rPr>
              <a:pPr>
                <a:defRPr/>
              </a:pPr>
              <a:t>19</a:t>
            </a:fld>
            <a:endParaRPr lang="en-US">
              <a:solidFill>
                <a:prstClr val="black">
                  <a:tint val="75000"/>
                </a:prstClr>
              </a:solidFill>
            </a:endParaRPr>
          </a:p>
        </p:txBody>
      </p:sp>
      <p:pic>
        <p:nvPicPr>
          <p:cNvPr id="1026" name="Picture 2" descr="C:\Users\Admin\Desktop\Untitled-1.jpg"/>
          <p:cNvPicPr>
            <a:picLocks noChangeAspect="1" noChangeArrowheads="1"/>
          </p:cNvPicPr>
          <p:nvPr/>
        </p:nvPicPr>
        <p:blipFill>
          <a:blip r:embed="rId3"/>
          <a:srcRect/>
          <a:stretch>
            <a:fillRect/>
          </a:stretch>
        </p:blipFill>
        <p:spPr bwMode="auto">
          <a:xfrm>
            <a:off x="1300176" y="1619253"/>
            <a:ext cx="7677151" cy="4048125"/>
          </a:xfrm>
          <a:prstGeom prst="rect">
            <a:avLst/>
          </a:prstGeom>
          <a:noFill/>
        </p:spPr>
      </p:pic>
      <p:grpSp>
        <p:nvGrpSpPr>
          <p:cNvPr id="6" name="Group 5"/>
          <p:cNvGrpSpPr/>
          <p:nvPr/>
        </p:nvGrpSpPr>
        <p:grpSpPr>
          <a:xfrm>
            <a:off x="1485900" y="156099"/>
            <a:ext cx="7744989" cy="377301"/>
            <a:chOff x="1485900" y="156099"/>
            <a:chExt cx="7744989" cy="377301"/>
          </a:xfrm>
        </p:grpSpPr>
        <p:cxnSp>
          <p:nvCxnSpPr>
            <p:cNvPr id="7" name="Straight Connector 6"/>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9" name="Rectangle 8"/>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568762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58" name="Title 5"/>
          <p:cNvSpPr>
            <a:spLocks noGrp="1"/>
          </p:cNvSpPr>
          <p:nvPr>
            <p:ph type="title"/>
          </p:nvPr>
        </p:nvSpPr>
        <p:spPr>
          <a:xfrm>
            <a:off x="6248400" y="1655805"/>
            <a:ext cx="2914650" cy="4461430"/>
          </a:xfrm>
        </p:spPr>
        <p:txBody>
          <a:bodyPr>
            <a:noAutofit/>
          </a:bodyPr>
          <a:lstStyle/>
          <a:p>
            <a:pPr algn="just">
              <a:lnSpc>
                <a:spcPct val="150000"/>
              </a:lnSpc>
            </a:pPr>
            <a:r>
              <a:rPr lang="mn-MN" sz="1800" dirty="0">
                <a:latin typeface="Arial" pitchFamily="34" charset="0"/>
                <a:cs typeface="Arial" pitchFamily="34" charset="0"/>
              </a:rPr>
              <a:t>201</a:t>
            </a:r>
            <a:r>
              <a:rPr lang="en-US" sz="1800" dirty="0">
                <a:latin typeface="Arial" pitchFamily="34" charset="0"/>
                <a:cs typeface="Arial" pitchFamily="34" charset="0"/>
              </a:rPr>
              <a:t>7</a:t>
            </a:r>
            <a:r>
              <a:rPr lang="mn-MN" sz="1800" dirty="0">
                <a:latin typeface="Arial" pitchFamily="34" charset="0"/>
                <a:cs typeface="Arial" pitchFamily="34" charset="0"/>
              </a:rPr>
              <a:t> оны жилийн эцсийн мэдээгээр аймгийн хүн амын тоо </a:t>
            </a:r>
            <a:r>
              <a:rPr lang="en-US" sz="1800" dirty="0">
                <a:latin typeface="Arial" pitchFamily="34" charset="0"/>
                <a:cs typeface="Arial" pitchFamily="34" charset="0"/>
              </a:rPr>
              <a:t>46383</a:t>
            </a:r>
            <a:r>
              <a:rPr lang="mn-MN" sz="1800" dirty="0">
                <a:latin typeface="Arial" pitchFamily="34" charset="0"/>
                <a:cs typeface="Arial" pitchFamily="34" charset="0"/>
              </a:rPr>
              <a:t> болж өмнөх оноос </a:t>
            </a:r>
            <a:r>
              <a:rPr lang="en-US" sz="1800" dirty="0">
                <a:latin typeface="Arial" pitchFamily="34" charset="0"/>
                <a:cs typeface="Arial" pitchFamily="34" charset="0"/>
              </a:rPr>
              <a:t>868</a:t>
            </a:r>
            <a:r>
              <a:rPr lang="mn-MN" sz="1800" dirty="0">
                <a:latin typeface="Arial" pitchFamily="34" charset="0"/>
                <a:cs typeface="Arial" pitchFamily="34" charset="0"/>
              </a:rPr>
              <a:t> хүнээр буюу 1,</a:t>
            </a:r>
            <a:r>
              <a:rPr lang="en-US" sz="1800" dirty="0">
                <a:latin typeface="Arial" pitchFamily="34" charset="0"/>
                <a:cs typeface="Arial" pitchFamily="34" charset="0"/>
              </a:rPr>
              <a:t>85</a:t>
            </a:r>
            <a:r>
              <a:rPr lang="mn-MN" sz="1800" dirty="0">
                <a:latin typeface="Arial" pitchFamily="34" charset="0"/>
                <a:cs typeface="Arial" pitchFamily="34" charset="0"/>
              </a:rPr>
              <a:t> хувиар өссөн байна. 15 сумын </a:t>
            </a:r>
            <a:r>
              <a:rPr lang="en-US" sz="1800" dirty="0">
                <a:latin typeface="Arial" pitchFamily="34" charset="0"/>
                <a:cs typeface="Arial" pitchFamily="34" charset="0"/>
              </a:rPr>
              <a:t>13</a:t>
            </a:r>
            <a:r>
              <a:rPr lang="mn-MN" sz="1800" dirty="0">
                <a:latin typeface="Arial" pitchFamily="34" charset="0"/>
                <a:cs typeface="Arial" pitchFamily="34" charset="0"/>
              </a:rPr>
              <a:t> суманд хүн амын тоо өсч, </a:t>
            </a:r>
            <a:r>
              <a:rPr lang="en-US" sz="1800" dirty="0">
                <a:latin typeface="Arial" pitchFamily="34" charset="0"/>
                <a:cs typeface="Arial" pitchFamily="34" charset="0"/>
              </a:rPr>
              <a:t>2</a:t>
            </a:r>
            <a:r>
              <a:rPr lang="mn-MN" sz="1800" dirty="0">
                <a:latin typeface="Arial" pitchFamily="34" charset="0"/>
                <a:cs typeface="Arial" pitchFamily="34" charset="0"/>
              </a:rPr>
              <a:t> суманд буурсан байна./</a:t>
            </a:r>
            <a:r>
              <a:rPr lang="mn-MN" sz="1400" dirty="0">
                <a:latin typeface="Arial" pitchFamily="34" charset="0"/>
                <a:cs typeface="Arial" pitchFamily="34" charset="0"/>
              </a:rPr>
              <a:t>Хүн амын тоо буурсан сумдыг </a:t>
            </a:r>
            <a:r>
              <a:rPr lang="mn-MN" sz="1400" dirty="0">
                <a:solidFill>
                  <a:schemeClr val="accent2">
                    <a:lumMod val="75000"/>
                  </a:schemeClr>
                </a:solidFill>
                <a:latin typeface="Arial" pitchFamily="34" charset="0"/>
                <a:cs typeface="Arial" pitchFamily="34" charset="0"/>
              </a:rPr>
              <a:t>улаанаар</a:t>
            </a:r>
            <a:r>
              <a:rPr lang="mn-MN" sz="1400" dirty="0">
                <a:latin typeface="Arial" pitchFamily="34" charset="0"/>
                <a:cs typeface="Arial" pitchFamily="34" charset="0"/>
              </a:rPr>
              <a:t> тэмдэглэв</a:t>
            </a:r>
            <a:r>
              <a:rPr lang="mn-MN" sz="1800" dirty="0">
                <a:latin typeface="Arial" pitchFamily="34" charset="0"/>
                <a:cs typeface="Arial" pitchFamily="34" charset="0"/>
              </a:rPr>
              <a:t>/</a:t>
            </a:r>
            <a:endParaRPr lang="en-US" sz="1800" dirty="0">
              <a:latin typeface="Arial" pitchFamily="34" charset="0"/>
              <a:cs typeface="Arial" pitchFamily="34" charset="0"/>
            </a:endParaRPr>
          </a:p>
        </p:txBody>
      </p:sp>
      <p:graphicFrame>
        <p:nvGraphicFramePr>
          <p:cNvPr id="59" name="Table 58"/>
          <p:cNvGraphicFramePr>
            <a:graphicFrameLocks noGrp="1"/>
          </p:cNvGraphicFramePr>
          <p:nvPr>
            <p:extLst>
              <p:ext uri="{D42A27DB-BD31-4B8C-83A1-F6EECF244321}">
                <p14:modId xmlns:p14="http://schemas.microsoft.com/office/powerpoint/2010/main" val="481100763"/>
              </p:ext>
            </p:extLst>
          </p:nvPr>
        </p:nvGraphicFramePr>
        <p:xfrm>
          <a:off x="990600" y="1524000"/>
          <a:ext cx="4876800" cy="4727341"/>
        </p:xfrm>
        <a:graphic>
          <a:graphicData uri="http://schemas.openxmlformats.org/drawingml/2006/table">
            <a:tbl>
              <a:tblPr>
                <a:tableStyleId>{5C22544A-7EE6-4342-B048-85BDC9FD1C3A}</a:tableStyleId>
              </a:tblPr>
              <a:tblGrid>
                <a:gridCol w="1834713"/>
                <a:gridCol w="963508"/>
                <a:gridCol w="974335"/>
                <a:gridCol w="1104244"/>
              </a:tblGrid>
              <a:tr h="463571">
                <a:tc gridSpan="4">
                  <a:txBody>
                    <a:bodyPr/>
                    <a:lstStyle/>
                    <a:p>
                      <a:pPr algn="ctr" fontAlgn="b"/>
                      <a:r>
                        <a:rPr lang="mn-MN" sz="1600" b="1" u="none" strike="noStrike" dirty="0">
                          <a:effectLst/>
                          <a:latin typeface="Arial" pitchFamily="34" charset="0"/>
                          <a:cs typeface="Arial" pitchFamily="34" charset="0"/>
                        </a:rPr>
                        <a:t>Хүн амын тоо сумдаар</a:t>
                      </a:r>
                      <a:endParaRPr lang="mn-MN" sz="1600" b="1" i="0" u="none" strike="noStrike" dirty="0">
                        <a:solidFill>
                          <a:srgbClr val="000000"/>
                        </a:solidFill>
                        <a:effectLst/>
                        <a:latin typeface="Arial" pitchFamily="34" charset="0"/>
                        <a:cs typeface="Arial" pitchFamily="34" charset="0"/>
                      </a:endParaRPr>
                    </a:p>
                  </a:txBody>
                  <a:tcPr marL="7739" marR="7739" marT="9523" marB="0" anchor="b"/>
                </a:tc>
                <a:tc hMerge="1">
                  <a:txBody>
                    <a:bodyPr/>
                    <a:lstStyle/>
                    <a:p>
                      <a:endParaRPr lang="en-US"/>
                    </a:p>
                  </a:txBody>
                  <a:tcPr/>
                </a:tc>
                <a:tc hMerge="1">
                  <a:txBody>
                    <a:bodyPr/>
                    <a:lstStyle/>
                    <a:p>
                      <a:endParaRPr lang="en-US"/>
                    </a:p>
                  </a:txBody>
                  <a:tcPr/>
                </a:tc>
                <a:tc hMerge="1">
                  <a:txBody>
                    <a:bodyPr/>
                    <a:lstStyle/>
                    <a:p>
                      <a:endParaRPr lang="en-US"/>
                    </a:p>
                  </a:txBody>
                  <a:tcPr/>
                </a:tc>
              </a:tr>
              <a:tr h="571434">
                <a:tc>
                  <a:txBody>
                    <a:bodyPr/>
                    <a:lstStyle/>
                    <a:p>
                      <a:pPr algn="ctr" fontAlgn="ctr"/>
                      <a:r>
                        <a:rPr lang="mn-MN" sz="1200" b="1" u="none" strike="noStrike" dirty="0">
                          <a:effectLst/>
                          <a:latin typeface="Arial" pitchFamily="34" charset="0"/>
                          <a:cs typeface="Arial" pitchFamily="34" charset="0"/>
                        </a:rPr>
                        <a:t>Сум</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ctr"/>
                      <a:r>
                        <a:rPr lang="mn-MN" sz="1200" b="1" u="none" strike="noStrike" dirty="0" smtClean="0">
                          <a:effectLst/>
                          <a:latin typeface="Arial" pitchFamily="34" charset="0"/>
                          <a:cs typeface="Arial" pitchFamily="34" charset="0"/>
                        </a:rPr>
                        <a:t>201</a:t>
                      </a:r>
                      <a:r>
                        <a:rPr lang="en-US" sz="1200" b="1" u="none" strike="noStrike" dirty="0" smtClean="0">
                          <a:effectLst/>
                          <a:latin typeface="Arial" pitchFamily="34" charset="0"/>
                          <a:cs typeface="Arial" pitchFamily="34" charset="0"/>
                        </a:rPr>
                        <a:t>6</a:t>
                      </a:r>
                      <a:r>
                        <a:rPr lang="mn-MN" sz="1200" b="1" u="none" strike="noStrike" dirty="0" smtClean="0">
                          <a:effectLst/>
                          <a:latin typeface="Arial" pitchFamily="34" charset="0"/>
                          <a:cs typeface="Arial" pitchFamily="34" charset="0"/>
                        </a:rPr>
                        <a:t> </a:t>
                      </a:r>
                      <a:r>
                        <a:rPr lang="mn-MN" sz="1200" b="1" u="none" strike="noStrike" dirty="0">
                          <a:effectLst/>
                          <a:latin typeface="Arial" pitchFamily="34" charset="0"/>
                          <a:cs typeface="Arial" pitchFamily="34" charset="0"/>
                        </a:rPr>
                        <a:t>он</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ctr"/>
                      <a:r>
                        <a:rPr lang="mn-MN" sz="1200" b="1" u="none" strike="noStrike" dirty="0" smtClean="0">
                          <a:effectLst/>
                          <a:latin typeface="Arial" pitchFamily="34" charset="0"/>
                          <a:cs typeface="Arial" pitchFamily="34" charset="0"/>
                        </a:rPr>
                        <a:t>201</a:t>
                      </a:r>
                      <a:r>
                        <a:rPr lang="en-US" sz="1200" b="1" u="none" strike="noStrike" dirty="0" smtClean="0">
                          <a:effectLst/>
                          <a:latin typeface="Arial" pitchFamily="34" charset="0"/>
                          <a:cs typeface="Arial" pitchFamily="34" charset="0"/>
                        </a:rPr>
                        <a:t>7</a:t>
                      </a:r>
                      <a:r>
                        <a:rPr lang="mn-MN" sz="1200" b="1" u="none" strike="noStrike" dirty="0" smtClean="0">
                          <a:effectLst/>
                          <a:latin typeface="Arial" pitchFamily="34" charset="0"/>
                          <a:cs typeface="Arial" pitchFamily="34" charset="0"/>
                        </a:rPr>
                        <a:t> </a:t>
                      </a:r>
                      <a:r>
                        <a:rPr lang="mn-MN" sz="1200" b="1" u="none" strike="noStrike" dirty="0">
                          <a:effectLst/>
                          <a:latin typeface="Arial" pitchFamily="34" charset="0"/>
                          <a:cs typeface="Arial" pitchFamily="34" charset="0"/>
                        </a:rPr>
                        <a:t>он</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ctr"/>
                      <a:r>
                        <a:rPr lang="mn-MN" sz="1200" b="1" u="none" strike="noStrike" dirty="0">
                          <a:effectLst/>
                          <a:latin typeface="Arial" pitchFamily="34" charset="0"/>
                          <a:cs typeface="Arial" pitchFamily="34" charset="0"/>
                        </a:rPr>
                        <a:t>Өсөлт </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Дэлгэрцогт</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1616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1677</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3.77</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Дэрэн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2065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2080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0.63</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Говь-Угтаал</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1586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1591</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0.32</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Цагаандэлгэр</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1005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1047</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3.98</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Баянжаргалан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1168</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1195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2.23</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accent2">
                              <a:lumMod val="75000"/>
                            </a:schemeClr>
                          </a:solidFill>
                          <a:effectLst/>
                          <a:latin typeface="Arial" pitchFamily="34" charset="0"/>
                          <a:cs typeface="Arial" pitchFamily="34" charset="0"/>
                        </a:rPr>
                        <a:t>       </a:t>
                      </a:r>
                      <a:r>
                        <a:rPr lang="mn-MN" sz="1200" b="1" u="none" strike="noStrike" dirty="0" smtClean="0">
                          <a:solidFill>
                            <a:schemeClr val="accent2">
                              <a:lumMod val="75000"/>
                            </a:schemeClr>
                          </a:solidFill>
                          <a:effectLst/>
                          <a:latin typeface="Arial" pitchFamily="34" charset="0"/>
                          <a:cs typeface="Arial" pitchFamily="34" charset="0"/>
                        </a:rPr>
                        <a:t>Өндөршил</a:t>
                      </a:r>
                      <a:endParaRPr lang="mn-MN"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solidFill>
                            <a:schemeClr val="accent2">
                              <a:lumMod val="75000"/>
                            </a:schemeClr>
                          </a:solidFill>
                          <a:effectLst/>
                          <a:latin typeface="Arial" pitchFamily="34" charset="0"/>
                          <a:cs typeface="Arial" pitchFamily="34" charset="0"/>
                        </a:rPr>
                        <a:t>1446</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solidFill>
                            <a:schemeClr val="accent2">
                              <a:lumMod val="75000"/>
                            </a:schemeClr>
                          </a:solidFill>
                          <a:effectLst/>
                          <a:latin typeface="Arial" pitchFamily="34" charset="0"/>
                          <a:cs typeface="Arial" pitchFamily="34" charset="0"/>
                        </a:rPr>
                        <a:t>1421</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solidFill>
                            <a:schemeClr val="accent2">
                              <a:lumMod val="75000"/>
                            </a:schemeClr>
                          </a:solidFill>
                          <a:effectLst/>
                          <a:latin typeface="Arial" pitchFamily="34" charset="0"/>
                          <a:cs typeface="Arial" pitchFamily="34" charset="0"/>
                        </a:rPr>
                        <a:t>-1.73</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Гурвансайхан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2088</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2149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2.92</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accent2">
                              <a:lumMod val="75000"/>
                            </a:schemeClr>
                          </a:solidFill>
                          <a:effectLst/>
                          <a:latin typeface="Arial" pitchFamily="34" charset="0"/>
                          <a:cs typeface="Arial" pitchFamily="34" charset="0"/>
                        </a:rPr>
                        <a:t>       </a:t>
                      </a:r>
                      <a:r>
                        <a:rPr lang="mn-MN" sz="1200" b="1" u="none" strike="noStrike" dirty="0" smtClean="0">
                          <a:solidFill>
                            <a:schemeClr val="accent2">
                              <a:lumMod val="75000"/>
                            </a:schemeClr>
                          </a:solidFill>
                          <a:effectLst/>
                          <a:latin typeface="Arial" pitchFamily="34" charset="0"/>
                          <a:cs typeface="Arial" pitchFamily="34" charset="0"/>
                        </a:rPr>
                        <a:t>Өлзийт </a:t>
                      </a:r>
                      <a:endParaRPr lang="mn-MN"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solidFill>
                            <a:schemeClr val="accent2">
                              <a:lumMod val="75000"/>
                            </a:schemeClr>
                          </a:solidFill>
                          <a:effectLst/>
                          <a:latin typeface="Arial" pitchFamily="34" charset="0"/>
                          <a:cs typeface="Arial" pitchFamily="34" charset="0"/>
                        </a:rPr>
                        <a:t>2386</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solidFill>
                            <a:schemeClr val="accent2">
                              <a:lumMod val="75000"/>
                            </a:schemeClr>
                          </a:solidFill>
                          <a:effectLst/>
                          <a:latin typeface="Arial" pitchFamily="34" charset="0"/>
                          <a:cs typeface="Arial" pitchFamily="34" charset="0"/>
                        </a:rPr>
                        <a:t>2352</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solidFill>
                            <a:schemeClr val="accent2">
                              <a:lumMod val="75000"/>
                            </a:schemeClr>
                          </a:solidFill>
                          <a:effectLst/>
                          <a:latin typeface="Arial" pitchFamily="34" charset="0"/>
                          <a:cs typeface="Arial" pitchFamily="34" charset="0"/>
                        </a:rPr>
                        <a:t>-1.42</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Хулд</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2379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2422</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1.77</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Луус</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1776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1827</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2.87</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Дэлгэрхангай</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2209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2279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2.99</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Сайхан-Овоо</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2144</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2180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a:effectLst/>
                          <a:latin typeface="Arial" pitchFamily="34" charset="0"/>
                          <a:cs typeface="Arial" pitchFamily="34" charset="0"/>
                        </a:rPr>
                        <a:t>-1.9</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Эрдэнэдалай </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5701</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5730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0.42</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Сайнцагаан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15120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15508</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1.74</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Адаацаг</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2826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2925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3.33</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i="0" u="none" strike="noStrike" dirty="0" smtClean="0">
                          <a:solidFill>
                            <a:schemeClr val="dk1"/>
                          </a:solidFill>
                          <a:effectLst/>
                          <a:latin typeface="Arial" pitchFamily="34" charset="0"/>
                          <a:cs typeface="Arial" pitchFamily="34" charset="0"/>
                        </a:rPr>
                        <a:t>             </a:t>
                      </a:r>
                      <a:r>
                        <a:rPr lang="mn-MN" sz="1200" b="1" i="0" u="none" strike="noStrike" dirty="0" smtClean="0">
                          <a:solidFill>
                            <a:schemeClr val="dk1"/>
                          </a:solidFill>
                          <a:effectLst/>
                          <a:latin typeface="Arial" pitchFamily="34" charset="0"/>
                          <a:cs typeface="Arial" pitchFamily="34" charset="0"/>
                        </a:rPr>
                        <a:t>ДҮН</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45515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46383</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1.85</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bl>
          </a:graphicData>
        </a:graphic>
      </p:graphicFrame>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chemeClr val="tx2">
                    <a:lumMod val="75000"/>
                  </a:schemeClr>
                </a:solidFill>
                <a:latin typeface="Arial Unicode MS" pitchFamily="34" charset="-128"/>
                <a:ea typeface="Arial Unicode MS" pitchFamily="34" charset="-128"/>
                <a:cs typeface="Arial Unicode MS" pitchFamily="34" charset="-128"/>
              </a:rPr>
              <a:t>ХҮН </a:t>
            </a:r>
            <a:r>
              <a:rPr lang="mn-MN" b="1" kern="0" dirty="0">
                <a:solidFill>
                  <a:schemeClr val="tx2">
                    <a:lumMod val="75000"/>
                  </a:schemeClr>
                </a:solidFill>
                <a:latin typeface="Arial Unicode MS" pitchFamily="34" charset="-128"/>
                <a:ea typeface="Arial Unicode MS" pitchFamily="34" charset="-128"/>
                <a:cs typeface="Arial Unicode MS" pitchFamily="34" charset="-128"/>
              </a:rPr>
              <a:t>АМ, НИЙГМИЙН ҮЗҮҮЛЭЛТ – Хүн амын тоо</a:t>
            </a:r>
          </a:p>
        </p:txBody>
      </p:sp>
    </p:spTree>
    <p:extLst>
      <p:ext uri="{BB962C8B-B14F-4D97-AF65-F5344CB8AC3E}">
        <p14:creationId xmlns:p14="http://schemas.microsoft.com/office/powerpoint/2010/main" val="206779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82CF5-28DA-4721-A856-BBC823FE6AC7}" type="slidenum">
              <a:rPr lang="en-US" smtClean="0"/>
              <a:pPr>
                <a:defRPr/>
              </a:pPr>
              <a:t>20</a:t>
            </a:fld>
            <a:endParaRPr lang="en-US" dirty="0"/>
          </a:p>
        </p:txBody>
      </p:sp>
      <p:graphicFrame>
        <p:nvGraphicFramePr>
          <p:cNvPr id="17" name="Chart 16"/>
          <p:cNvGraphicFramePr>
            <a:graphicFrameLocks/>
          </p:cNvGraphicFramePr>
          <p:nvPr>
            <p:extLst>
              <p:ext uri="{D42A27DB-BD31-4B8C-83A1-F6EECF244321}">
                <p14:modId xmlns:p14="http://schemas.microsoft.com/office/powerpoint/2010/main" val="2063754476"/>
              </p:ext>
            </p:extLst>
          </p:nvPr>
        </p:nvGraphicFramePr>
        <p:xfrm>
          <a:off x="886823" y="952500"/>
          <a:ext cx="8038896" cy="554355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485900" y="156099"/>
            <a:ext cx="7744989" cy="377301"/>
            <a:chOff x="1485900" y="156099"/>
            <a:chExt cx="7744989" cy="377301"/>
          </a:xfrm>
        </p:grpSpPr>
        <p:cxnSp>
          <p:nvCxnSpPr>
            <p:cNvPr id="7" name="Straight Connector 6"/>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9" name="Rectangle 8"/>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789087191"/>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5BF516-8E50-453E-88B7-598319395ABD}"/>
              </a:ext>
            </a:extLst>
          </p:cNvPr>
          <p:cNvSpPr>
            <a:spLocks noGrp="1"/>
          </p:cNvSpPr>
          <p:nvPr>
            <p:ph type="title"/>
          </p:nvPr>
        </p:nvSpPr>
        <p:spPr>
          <a:xfrm>
            <a:off x="928687" y="386219"/>
            <a:ext cx="8358188" cy="340020"/>
          </a:xfrm>
        </p:spPr>
        <p:txBody>
          <a:bodyPr/>
          <a:lstStyle/>
          <a:p>
            <a:r>
              <a:rPr lang="mn-MN" sz="1800" dirty="0" smtClean="0"/>
              <a:t/>
            </a:r>
            <a:br>
              <a:rPr lang="mn-MN" sz="1800" dirty="0" smtClean="0"/>
            </a:br>
            <a:r>
              <a:rPr lang="mn-MN" sz="1800" dirty="0"/>
              <a:t/>
            </a:r>
            <a:br>
              <a:rPr lang="mn-MN" sz="1800" dirty="0"/>
            </a:br>
            <a:r>
              <a:rPr lang="mn-MN" sz="1800" dirty="0" smtClean="0"/>
              <a:t/>
            </a:r>
            <a:br>
              <a:rPr lang="mn-MN" sz="1800" dirty="0" smtClean="0"/>
            </a:br>
            <a:r>
              <a:rPr lang="mn-MN" sz="1800" dirty="0"/>
              <a:t/>
            </a:r>
            <a:br>
              <a:rPr lang="mn-MN" sz="1800" dirty="0"/>
            </a:br>
            <a:r>
              <a:rPr lang="mn-MN" sz="1800" dirty="0" smtClean="0"/>
              <a:t/>
            </a:r>
            <a:br>
              <a:rPr lang="mn-MN" sz="1800" dirty="0" smtClean="0"/>
            </a:br>
            <a:r>
              <a:rPr lang="mn-MN" sz="1800" dirty="0"/>
              <a:t/>
            </a:r>
            <a:br>
              <a:rPr lang="mn-MN" sz="1800" dirty="0"/>
            </a:br>
            <a:r>
              <a:rPr lang="mn-MN" sz="1600" dirty="0" smtClean="0"/>
              <a:t>МАЛЫН </a:t>
            </a:r>
            <a:r>
              <a:rPr lang="mn-MN" sz="1600" dirty="0"/>
              <a:t>ТОО, </a:t>
            </a:r>
            <a:r>
              <a:rPr lang="mn-MN" sz="1600" dirty="0" smtClean="0"/>
              <a:t>сумаар, </a:t>
            </a:r>
            <a:r>
              <a:rPr lang="mn-MN" sz="1600" dirty="0"/>
              <a:t>мянган толгой</a:t>
            </a:r>
            <a:r>
              <a:rPr lang="en-US" dirty="0"/>
              <a:t/>
            </a:r>
            <a:br>
              <a:rPr lang="en-US" dirty="0"/>
            </a:br>
            <a:endParaRPr lang="en-US" dirty="0"/>
          </a:p>
        </p:txBody>
      </p:sp>
      <p:sp>
        <p:nvSpPr>
          <p:cNvPr id="8" name="Callout: Double Bent Line with Accent Bar 7">
            <a:extLst>
              <a:ext uri="{FF2B5EF4-FFF2-40B4-BE49-F238E27FC236}">
                <a16:creationId xmlns="" xmlns:a16="http://schemas.microsoft.com/office/drawing/2014/main" id="{A4D4B3F8-950D-44EA-BF01-2F139D703CAB}"/>
              </a:ext>
            </a:extLst>
          </p:cNvPr>
          <p:cNvSpPr/>
          <p:nvPr/>
        </p:nvSpPr>
        <p:spPr>
          <a:xfrm>
            <a:off x="7739063" y="4038600"/>
            <a:ext cx="1981200" cy="1981200"/>
          </a:xfrm>
          <a:prstGeom prst="accentCallout3">
            <a:avLst>
              <a:gd name="adj1" fmla="val 17697"/>
              <a:gd name="adj2" fmla="val 509"/>
              <a:gd name="adj3" fmla="val 48701"/>
              <a:gd name="adj4" fmla="val -25962"/>
              <a:gd name="adj5" fmla="val 57895"/>
              <a:gd name="adj6" fmla="val -36456"/>
              <a:gd name="adj7" fmla="val 91259"/>
              <a:gd name="adj8" fmla="val -253422"/>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b="1" dirty="0" smtClean="0">
                <a:solidFill>
                  <a:srgbClr val="002060"/>
                </a:solidFill>
                <a:latin typeface="Arial" panose="020B0604020202020204" pitchFamily="34" charset="0"/>
                <a:cs typeface="Arial" panose="020B0604020202020204" pitchFamily="34" charset="0"/>
              </a:rPr>
              <a:t>Адуу, Үхэр, Хонь,   Ямааны </a:t>
            </a:r>
            <a:r>
              <a:rPr lang="mn-MN" sz="1400" b="1" dirty="0">
                <a:solidFill>
                  <a:srgbClr val="002060"/>
                </a:solidFill>
                <a:latin typeface="Arial" panose="020B0604020202020204" pitchFamily="34" charset="0"/>
                <a:cs typeface="Arial" panose="020B0604020202020204" pitchFamily="34" charset="0"/>
              </a:rPr>
              <a:t>тоогоор </a:t>
            </a:r>
            <a:r>
              <a:rPr lang="mn-MN" sz="1400" b="1" dirty="0" smtClean="0">
                <a:solidFill>
                  <a:srgbClr val="002060"/>
                </a:solidFill>
                <a:latin typeface="Arial" panose="020B0604020202020204" pitchFamily="34" charset="0"/>
                <a:cs typeface="Arial" panose="020B0604020202020204" pitchFamily="34" charset="0"/>
              </a:rPr>
              <a:t>ЭРДЭНЭДАЛАЙ сум </a:t>
            </a:r>
            <a:r>
              <a:rPr lang="mn-MN" sz="1400" b="1" dirty="0">
                <a:solidFill>
                  <a:srgbClr val="002060"/>
                </a:solidFill>
                <a:latin typeface="Arial" panose="020B0604020202020204" pitchFamily="34" charset="0"/>
                <a:cs typeface="Arial" panose="020B0604020202020204" pitchFamily="34" charset="0"/>
              </a:rPr>
              <a:t>тэргүүллээ.</a:t>
            </a:r>
            <a:endParaRPr lang="en-US" sz="1400" b="1" dirty="0">
              <a:solidFill>
                <a:srgbClr val="002060"/>
              </a:solidFill>
              <a:latin typeface="Arial" panose="020B0604020202020204" pitchFamily="34" charset="0"/>
              <a:cs typeface="Arial" panose="020B0604020202020204" pitchFamily="34" charset="0"/>
            </a:endParaRPr>
          </a:p>
        </p:txBody>
      </p:sp>
      <p:sp>
        <p:nvSpPr>
          <p:cNvPr id="11" name="Callout: Double Bent Line with Accent Bar 10">
            <a:extLst>
              <a:ext uri="{FF2B5EF4-FFF2-40B4-BE49-F238E27FC236}">
                <a16:creationId xmlns="" xmlns:a16="http://schemas.microsoft.com/office/drawing/2014/main" id="{A1EE35DA-B839-4D0F-BBED-773879217305}"/>
              </a:ext>
            </a:extLst>
          </p:cNvPr>
          <p:cNvSpPr/>
          <p:nvPr/>
        </p:nvSpPr>
        <p:spPr>
          <a:xfrm>
            <a:off x="7845952" y="2853966"/>
            <a:ext cx="1857376" cy="1024956"/>
          </a:xfrm>
          <a:prstGeom prst="accentCallout3">
            <a:avLst>
              <a:gd name="adj1" fmla="val 88217"/>
              <a:gd name="adj2" fmla="val 88"/>
              <a:gd name="adj3" fmla="val 107228"/>
              <a:gd name="adj4" fmla="val -22595"/>
              <a:gd name="adj5" fmla="val 130829"/>
              <a:gd name="adj6" fmla="val -126617"/>
              <a:gd name="adj7" fmla="val 131740"/>
              <a:gd name="adj8" fmla="val -12650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b="1" dirty="0" smtClean="0">
                <a:solidFill>
                  <a:srgbClr val="002060"/>
                </a:solidFill>
                <a:latin typeface="Arial" panose="020B0604020202020204" pitchFamily="34" charset="0"/>
                <a:cs typeface="Arial" panose="020B0604020202020204" pitchFamily="34" charset="0"/>
              </a:rPr>
              <a:t>Тэмээний </a:t>
            </a:r>
            <a:r>
              <a:rPr lang="mn-MN" sz="1400" b="1" dirty="0">
                <a:solidFill>
                  <a:srgbClr val="002060"/>
                </a:solidFill>
                <a:latin typeface="Arial" panose="020B0604020202020204" pitchFamily="34" charset="0"/>
                <a:cs typeface="Arial" panose="020B0604020202020204" pitchFamily="34" charset="0"/>
              </a:rPr>
              <a:t>тоогоор </a:t>
            </a:r>
            <a:r>
              <a:rPr lang="mn-MN" b="1" dirty="0" smtClean="0">
                <a:solidFill>
                  <a:srgbClr val="002060"/>
                </a:solidFill>
                <a:latin typeface="Arial" panose="020B0604020202020204" pitchFamily="34" charset="0"/>
                <a:cs typeface="Arial" panose="020B0604020202020204" pitchFamily="34" charset="0"/>
              </a:rPr>
              <a:t>Өлзийт</a:t>
            </a:r>
            <a:r>
              <a:rPr lang="mn-MN" sz="1400" b="1" dirty="0" smtClean="0">
                <a:solidFill>
                  <a:srgbClr val="002060"/>
                </a:solidFill>
                <a:latin typeface="Arial" panose="020B0604020202020204" pitchFamily="34" charset="0"/>
                <a:cs typeface="Arial" panose="020B0604020202020204" pitchFamily="34" charset="0"/>
              </a:rPr>
              <a:t> сум </a:t>
            </a:r>
            <a:r>
              <a:rPr lang="mn-MN" sz="1400" b="1" dirty="0">
                <a:solidFill>
                  <a:srgbClr val="002060"/>
                </a:solidFill>
                <a:latin typeface="Arial" panose="020B0604020202020204" pitchFamily="34" charset="0"/>
                <a:cs typeface="Arial" panose="020B0604020202020204" pitchFamily="34" charset="0"/>
              </a:rPr>
              <a:t>тэргүүллээ.</a:t>
            </a:r>
            <a:endParaRPr lang="en-US" sz="1400" b="1" dirty="0">
              <a:solidFill>
                <a:srgbClr val="002060"/>
              </a:solidFill>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650786357"/>
              </p:ext>
            </p:extLst>
          </p:nvPr>
        </p:nvGraphicFramePr>
        <p:xfrm>
          <a:off x="1114430" y="1419230"/>
          <a:ext cx="5778496" cy="4905367"/>
        </p:xfrm>
        <a:graphic>
          <a:graphicData uri="http://schemas.openxmlformats.org/drawingml/2006/table">
            <a:tbl>
              <a:tblPr/>
              <a:tblGrid>
                <a:gridCol w="1554047"/>
                <a:gridCol w="747515"/>
                <a:gridCol w="693420"/>
                <a:gridCol w="649159"/>
                <a:gridCol w="693420"/>
                <a:gridCol w="693420"/>
                <a:gridCol w="747515"/>
              </a:tblGrid>
              <a:tr h="288551">
                <a:tc>
                  <a:txBody>
                    <a:bodyPr/>
                    <a:lstStyle/>
                    <a:p>
                      <a:pPr algn="ctr" rtl="0" fontAlgn="ctr"/>
                      <a:r>
                        <a:rPr lang="mn-MN" sz="1400" b="1" i="0" u="none" strike="noStrike" dirty="0">
                          <a:solidFill>
                            <a:srgbClr val="000000"/>
                          </a:solidFill>
                          <a:latin typeface="Arial" pitchFamily="34" charset="0"/>
                          <a:cs typeface="Arial" pitchFamily="34" charset="0"/>
                        </a:rPr>
                        <a:t>Сум/дүүрэг</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Бүгд</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Адуу</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Үхэр</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Тэмээ</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Хонь</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Ямаа</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Сайнцагаан </a:t>
                      </a:r>
                    </a:p>
                  </a:txBody>
                  <a:tcPr marL="7739" marR="7739"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382.2</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18.8</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7.2</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1.6</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178.2</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176.4</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Адаацаг </a:t>
                      </a:r>
                    </a:p>
                  </a:txBody>
                  <a:tcPr marL="7739" marR="7739" marT="9525" marB="0" anchor="ctr">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286.4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15.5</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8.3</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0.9</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130.2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131.3</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Баянжаргалан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122.6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4.9</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2.8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0.2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66.8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47.9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Говь-Угтаал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187.4</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3.2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0.4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92.2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83.9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Гурвансайхан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259.3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7.6</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4.1</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2.1</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139.6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105.9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Дэлгэрхангай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184.3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7.4</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5.1</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65.7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103.2</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Дэлгэрцогт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183.8</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7.0</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5.1</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0.7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85.0</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86.0</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Дэрэн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240.3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11.3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5.3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1.5</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112.8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109.4</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Луус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173.3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9.9</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4.5</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0.6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79.4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79.0</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Өлзийт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283.4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11.6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124.6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136.4</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Өндөршил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154.7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9.0</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2.8</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2.3</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80.7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59.9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Сайхан-Овоо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189.7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8.1</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3.1</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81.0</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96.3</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Хулд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266.3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12.4</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3.2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6.2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127.2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117.4</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Цагаандэлгэр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128.7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0.7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61.9</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55.7</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smtClean="0">
                          <a:solidFill>
                            <a:srgbClr val="000000"/>
                          </a:solidFill>
                          <a:latin typeface="Arial" pitchFamily="34" charset="0"/>
                          <a:cs typeface="Arial" pitchFamily="34" charset="0"/>
                        </a:rPr>
                        <a:t>Эрдэнэдалай</a:t>
                      </a:r>
                      <a:endParaRPr lang="mn-MN" sz="1400" b="0" i="0" u="none" strike="noStrike" dirty="0">
                        <a:solidFill>
                          <a:srgbClr val="000000"/>
                        </a:solidFill>
                        <a:latin typeface="Arial" pitchFamily="34" charset="0"/>
                        <a:cs typeface="Arial" pitchFamily="34" charset="0"/>
                      </a:endParaRPr>
                    </a:p>
                  </a:txBody>
                  <a:tcPr marL="7739" marR="7739"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latin typeface="Arial" pitchFamily="34" charset="0"/>
                          <a:cs typeface="Arial" pitchFamily="34" charset="0"/>
                        </a:rPr>
                        <a:t>550.6</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24.1</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18.1</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1.7</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261.0</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latin typeface="Arial" pitchFamily="34" charset="0"/>
                          <a:cs typeface="Arial" pitchFamily="34" charset="0"/>
                        </a:rPr>
                        <a:t>245.7</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r>
              <a:tr h="288551">
                <a:tc>
                  <a:txBody>
                    <a:bodyPr/>
                    <a:lstStyle/>
                    <a:p>
                      <a:pPr algn="ctr" rtl="0" fontAlgn="ctr"/>
                      <a:r>
                        <a:rPr lang="mn-MN" sz="1400" b="1" i="0" u="none" strike="noStrike" dirty="0">
                          <a:solidFill>
                            <a:srgbClr val="000000"/>
                          </a:solidFill>
                          <a:latin typeface="Arial" pitchFamily="34" charset="0"/>
                          <a:cs typeface="Arial" pitchFamily="34" charset="0"/>
                        </a:rPr>
                        <a:t>нийт</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3593.0</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160.2</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75.3</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36.8</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1686.2</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1634.6</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7" name="Group 6"/>
          <p:cNvGrpSpPr/>
          <p:nvPr/>
        </p:nvGrpSpPr>
        <p:grpSpPr>
          <a:xfrm>
            <a:off x="1485900" y="156099"/>
            <a:ext cx="7744989" cy="377301"/>
            <a:chOff x="1485900" y="156099"/>
            <a:chExt cx="7744989" cy="377301"/>
          </a:xfrm>
        </p:grpSpPr>
        <p:cxnSp>
          <p:nvCxnSpPr>
            <p:cNvPr id="9" name="Straight Connector 8"/>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2" name="Rectangle 11"/>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0532994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859406846"/>
              </p:ext>
            </p:extLst>
          </p:nvPr>
        </p:nvGraphicFramePr>
        <p:xfrm>
          <a:off x="1114425" y="1628775"/>
          <a:ext cx="8241599" cy="442368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1485900" y="156099"/>
            <a:ext cx="7744989" cy="377301"/>
            <a:chOff x="1485900" y="156099"/>
            <a:chExt cx="7744989" cy="377301"/>
          </a:xfrm>
        </p:grpSpPr>
        <p:cxnSp>
          <p:nvCxnSpPr>
            <p:cNvPr id="6" name="Straight Connector 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8" name="Rectangle 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24044440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62725" y="6400805"/>
            <a:ext cx="1733550" cy="365125"/>
          </a:xfrm>
        </p:spPr>
        <p:txBody>
          <a:bodyPr/>
          <a:lstStyle/>
          <a:p>
            <a:pPr>
              <a:defRPr/>
            </a:pPr>
            <a:fld id="{9C882CF5-28DA-4721-A856-BBC823FE6AC7}" type="slidenum">
              <a:rPr lang="en-US" smtClean="0">
                <a:solidFill>
                  <a:prstClr val="black">
                    <a:tint val="75000"/>
                  </a:prstClr>
                </a:solidFill>
              </a:rPr>
              <a:pPr>
                <a:defRPr/>
              </a:pPr>
              <a:t>23</a:t>
            </a:fld>
            <a:endParaRPr lang="en-US">
              <a:solidFill>
                <a:prstClr val="black">
                  <a:tint val="75000"/>
                </a:prstClr>
              </a:solidFill>
            </a:endParaRPr>
          </a:p>
        </p:txBody>
      </p:sp>
      <p:sp>
        <p:nvSpPr>
          <p:cNvPr id="12" name="Rectangle 11"/>
          <p:cNvSpPr/>
          <p:nvPr/>
        </p:nvSpPr>
        <p:spPr>
          <a:xfrm>
            <a:off x="742950" y="457200"/>
            <a:ext cx="8296275" cy="1200329"/>
          </a:xfrm>
          <a:prstGeom prst="rect">
            <a:avLst/>
          </a:prstGeom>
        </p:spPr>
        <p:txBody>
          <a:bodyPr wrap="square">
            <a:spAutoFit/>
          </a:bodyPr>
          <a:lstStyle/>
          <a:p>
            <a:pPr algn="ctr">
              <a:defRPr/>
            </a:pPr>
            <a:endParaRPr lang="mn-MN" b="1" dirty="0" smtClean="0">
              <a:solidFill>
                <a:srgbClr val="002060"/>
              </a:solidFill>
              <a:latin typeface="Arial" panose="020B0604020202020204" pitchFamily="34" charset="0"/>
              <a:cs typeface="Arial" panose="020B0604020202020204" pitchFamily="34" charset="0"/>
            </a:endParaRPr>
          </a:p>
          <a:p>
            <a:pPr algn="ctr">
              <a:defRPr/>
            </a:pPr>
            <a:endParaRPr lang="mn-MN" b="1" dirty="0">
              <a:solidFill>
                <a:srgbClr val="002060"/>
              </a:solidFill>
              <a:latin typeface="Arial" panose="020B0604020202020204" pitchFamily="34" charset="0"/>
              <a:cs typeface="Arial" panose="020B0604020202020204" pitchFamily="34" charset="0"/>
            </a:endParaRPr>
          </a:p>
          <a:p>
            <a:pPr algn="ctr">
              <a:defRPr/>
            </a:pPr>
            <a:endParaRPr lang="mn-MN" b="1" dirty="0" smtClean="0">
              <a:solidFill>
                <a:srgbClr val="002060"/>
              </a:solidFill>
              <a:latin typeface="Arial" panose="020B0604020202020204" pitchFamily="34" charset="0"/>
              <a:cs typeface="Arial" panose="020B0604020202020204" pitchFamily="34" charset="0"/>
            </a:endParaRPr>
          </a:p>
          <a:p>
            <a:pPr algn="ctr">
              <a:defRPr/>
            </a:pPr>
            <a:r>
              <a:rPr lang="mn-MN" b="1" dirty="0" smtClean="0">
                <a:solidFill>
                  <a:srgbClr val="002060"/>
                </a:solidFill>
                <a:latin typeface="Arial" panose="020B0604020202020204" pitchFamily="34" charset="0"/>
                <a:cs typeface="Arial" panose="020B0604020202020204" pitchFamily="34" charset="0"/>
              </a:rPr>
              <a:t>1000 ДЭЭШ МАЛ ТООЛУУЛСАН ӨРХ, СУМДААР</a:t>
            </a:r>
            <a:endParaRPr lang="en-US" b="1" dirty="0">
              <a:solidFill>
                <a:srgbClr val="002060"/>
              </a:solidFill>
              <a:latin typeface="Arial" panose="020B0604020202020204" pitchFamily="34" charset="0"/>
              <a:cs typeface="Arial" panose="020B0604020202020204" pitchFamily="34" charset="0"/>
            </a:endParaRPr>
          </a:p>
        </p:txBody>
      </p:sp>
      <p:pic>
        <p:nvPicPr>
          <p:cNvPr id="6" name="Picture 5"/>
          <p:cNvPicPr/>
          <p:nvPr/>
        </p:nvPicPr>
        <p:blipFill>
          <a:blip r:embed="rId3" cstate="print"/>
          <a:srcRect l="19518" t="7652" r="19518" b="5209"/>
          <a:stretch>
            <a:fillRect/>
          </a:stretch>
        </p:blipFill>
        <p:spPr>
          <a:xfrm>
            <a:off x="1341437" y="1876425"/>
            <a:ext cx="7966075" cy="3933826"/>
          </a:xfrm>
          <a:prstGeom prst="rect">
            <a:avLst/>
          </a:prstGeom>
        </p:spPr>
      </p:pic>
      <p:grpSp>
        <p:nvGrpSpPr>
          <p:cNvPr id="8" name="Group 7"/>
          <p:cNvGrpSpPr/>
          <p:nvPr/>
        </p:nvGrpSpPr>
        <p:grpSpPr>
          <a:xfrm>
            <a:off x="1485900" y="156099"/>
            <a:ext cx="7744989" cy="377301"/>
            <a:chOff x="1485900" y="156099"/>
            <a:chExt cx="7744989" cy="377301"/>
          </a:xfrm>
        </p:grpSpPr>
        <p:cxnSp>
          <p:nvCxnSpPr>
            <p:cNvPr id="9" name="Straight Connector 8"/>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1" name="Rectangle 10"/>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86580031"/>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Төсөв</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1881448176"/>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12"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1597534923"/>
              </p:ext>
            </p:extLst>
          </p:nvPr>
        </p:nvGraphicFramePr>
        <p:xfrm>
          <a:off x="953589" y="135200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1062448" y="1720840"/>
            <a:ext cx="7977050" cy="4154984"/>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just"/>
            <a:endParaRPr lang="en-US" dirty="0"/>
          </a:p>
          <a:p>
            <a:pPr algn="just"/>
            <a:r>
              <a:rPr lang="mn-MN" sz="1400" dirty="0" smtClean="0">
                <a:solidFill>
                  <a:srgbClr val="002060"/>
                </a:solidFill>
                <a:latin typeface="Arial" pitchFamily="34" charset="0"/>
                <a:cs typeface="Arial" pitchFamily="34" charset="0"/>
              </a:rPr>
              <a:t>Санхүү</a:t>
            </a:r>
            <a:r>
              <a:rPr lang="mn-MN" sz="1400" dirty="0">
                <a:solidFill>
                  <a:srgbClr val="002060"/>
                </a:solidFill>
                <a:latin typeface="Arial" pitchFamily="34" charset="0"/>
                <a:cs typeface="Arial" pitchFamily="34" charset="0"/>
              </a:rPr>
              <a:t>, төрийн сангийн хэлтсийн мэдээгээр 2017 оны жилийн эцэст орон нутгийн төсвийн орлогын төлөвлөгөөний биелэлт 105.6 хувьтай буюу 7373.7 сая төгрөгийн гүйцэтгэлтэй байна. Үүнээс гадна улсын төвлөрсөн төсөвт оруулбал зохих орлогын төлөвлөгөө 92.4 хувьтай буюу 2449.7 сая төгрөгийн орлогыг улсын төвлөрсөн төсөвт оруулаад байна. Улсын болон орон нутгийн төсөвт нийт дүнгээр 9910.1 сая төгрөгийн орлого оруулж, аймгийн дүнгээр орлогын төлөвлөгөөний биелэлт 102.3 хувьтай байна.</a:t>
            </a:r>
            <a:endParaRPr lang="en-US" sz="1400" dirty="0">
              <a:solidFill>
                <a:srgbClr val="002060"/>
              </a:solidFill>
              <a:latin typeface="Arial" pitchFamily="34" charset="0"/>
              <a:cs typeface="Arial"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2217592068"/>
              </p:ext>
            </p:extLst>
          </p:nvPr>
        </p:nvGraphicFramePr>
        <p:xfrm>
          <a:off x="5956663" y="1219200"/>
          <a:ext cx="2873828" cy="30741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3104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Банк</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9" name="Chart 8"/>
          <p:cNvGraphicFramePr>
            <a:graphicFrameLocks/>
          </p:cNvGraphicFramePr>
          <p:nvPr>
            <p:extLst>
              <p:ext uri="{D42A27DB-BD31-4B8C-83A1-F6EECF244321}">
                <p14:modId xmlns:p14="http://schemas.microsoft.com/office/powerpoint/2010/main" val="3622440815"/>
              </p:ext>
            </p:extLst>
          </p:nvPr>
        </p:nvGraphicFramePr>
        <p:xfrm>
          <a:off x="2286000" y="1254520"/>
          <a:ext cx="5057503"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485900" y="4343400"/>
            <a:ext cx="7036525" cy="1384995"/>
          </a:xfrm>
          <a:prstGeom prst="rect">
            <a:avLst/>
          </a:prstGeom>
        </p:spPr>
        <p:txBody>
          <a:bodyPr wrap="square">
            <a:spAutoFit/>
          </a:bodyPr>
          <a:lstStyle/>
          <a:p>
            <a:pPr algn="just"/>
            <a:r>
              <a:rPr lang="en-US" sz="1400" dirty="0" err="1">
                <a:solidFill>
                  <a:srgbClr val="002060"/>
                </a:solidFill>
                <a:latin typeface="Arial" pitchFamily="34" charset="0"/>
                <a:cs typeface="Arial" pitchFamily="34" charset="0"/>
              </a:rPr>
              <a:t>Банкны</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зээлийн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үлдэгдэл</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өмнөх</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оны</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мөн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үеэс</a:t>
            </a:r>
            <a:r>
              <a:rPr lang="mn-MN" sz="1400" dirty="0">
                <a:solidFill>
                  <a:srgbClr val="002060"/>
                </a:solidFill>
                <a:latin typeface="Arial" pitchFamily="34" charset="0"/>
                <a:cs typeface="Arial" pitchFamily="34" charset="0"/>
              </a:rPr>
              <a:t> 13</a:t>
            </a:r>
            <a:r>
              <a:rPr lang="en-US" sz="1400" dirty="0">
                <a:solidFill>
                  <a:srgbClr val="002060"/>
                </a:solidFill>
                <a:latin typeface="Arial" pitchFamily="34" charset="0"/>
                <a:cs typeface="Arial" pitchFamily="34" charset="0"/>
              </a:rPr>
              <a:t>.</a:t>
            </a:r>
            <a:r>
              <a:rPr lang="mn-MN" sz="1400" dirty="0">
                <a:solidFill>
                  <a:srgbClr val="002060"/>
                </a:solidFill>
                <a:latin typeface="Arial" pitchFamily="34" charset="0"/>
                <a:cs typeface="Arial" pitchFamily="34" charset="0"/>
              </a:rPr>
              <a:t>8 </a:t>
            </a:r>
            <a:r>
              <a:rPr lang="en-US" sz="1400" dirty="0" err="1">
                <a:solidFill>
                  <a:srgbClr val="002060"/>
                </a:solidFill>
                <a:latin typeface="Arial" pitchFamily="34" charset="0"/>
                <a:cs typeface="Arial" pitchFamily="34" charset="0"/>
              </a:rPr>
              <a:t>хувиар</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өсч</a:t>
            </a:r>
            <a:r>
              <a:rPr lang="en-US" sz="1400" dirty="0">
                <a:solidFill>
                  <a:srgbClr val="002060"/>
                </a:solidFill>
                <a:latin typeface="Arial" pitchFamily="34" charset="0"/>
                <a:cs typeface="Arial" pitchFamily="34" charset="0"/>
              </a:rPr>
              <a:t> 95817.6 </a:t>
            </a:r>
            <a:r>
              <a:rPr lang="en-US" sz="1400" dirty="0" err="1">
                <a:solidFill>
                  <a:srgbClr val="002060"/>
                </a:solidFill>
                <a:latin typeface="Arial" pitchFamily="34" charset="0"/>
                <a:cs typeface="Arial" pitchFamily="34" charset="0"/>
              </a:rPr>
              <a:t>сая</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төгрөг</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болов</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Үүнээс</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анхаарал хандуулах</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зээл</a:t>
            </a:r>
            <a:r>
              <a:rPr lang="en-US" sz="1400" dirty="0">
                <a:solidFill>
                  <a:srgbClr val="002060"/>
                </a:solidFill>
                <a:latin typeface="Arial" pitchFamily="34" charset="0"/>
                <a:cs typeface="Arial" pitchFamily="34" charset="0"/>
              </a:rPr>
              <a:t> 381.7 </a:t>
            </a:r>
            <a:r>
              <a:rPr lang="en-US" sz="1400" dirty="0" err="1">
                <a:solidFill>
                  <a:srgbClr val="002060"/>
                </a:solidFill>
                <a:latin typeface="Arial" pitchFamily="34" charset="0"/>
                <a:cs typeface="Arial" pitchFamily="34" charset="0"/>
              </a:rPr>
              <a:t>сая</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төгрөг</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чанаргүй</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зээл</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602</a:t>
            </a:r>
            <a:r>
              <a:rPr lang="en-US" sz="1400" dirty="0">
                <a:solidFill>
                  <a:srgbClr val="002060"/>
                </a:solidFill>
                <a:latin typeface="Arial" pitchFamily="34" charset="0"/>
                <a:cs typeface="Arial" pitchFamily="34" charset="0"/>
              </a:rPr>
              <a:t>.1 </a:t>
            </a:r>
            <a:r>
              <a:rPr lang="en-US" sz="1400" dirty="0" err="1">
                <a:solidFill>
                  <a:srgbClr val="002060"/>
                </a:solidFill>
                <a:latin typeface="Arial" pitchFamily="34" charset="0"/>
                <a:cs typeface="Arial" pitchFamily="34" charset="0"/>
              </a:rPr>
              <a:t>сая</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төгрөгийн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үлдэгдэлтэй</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болж</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өмнөх</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оны</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мөн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үеэс</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анхаарал хандуулах зээл </a:t>
            </a:r>
            <a:r>
              <a:rPr lang="en-US" sz="1400" dirty="0">
                <a:solidFill>
                  <a:srgbClr val="002060"/>
                </a:solidFill>
                <a:latin typeface="Arial" pitchFamily="34" charset="0"/>
                <a:cs typeface="Arial" pitchFamily="34" charset="0"/>
              </a:rPr>
              <a:t>2</a:t>
            </a:r>
            <a:r>
              <a:rPr lang="mn-MN" sz="1400" dirty="0">
                <a:solidFill>
                  <a:srgbClr val="002060"/>
                </a:solidFill>
                <a:latin typeface="Arial" pitchFamily="34" charset="0"/>
                <a:cs typeface="Arial" pitchFamily="34" charset="0"/>
              </a:rPr>
              <a:t>.</a:t>
            </a:r>
            <a:r>
              <a:rPr lang="en-US" sz="1400" dirty="0">
                <a:solidFill>
                  <a:srgbClr val="002060"/>
                </a:solidFill>
                <a:latin typeface="Arial" pitchFamily="34" charset="0"/>
                <a:cs typeface="Arial" pitchFamily="34" charset="0"/>
              </a:rPr>
              <a:t>4</a:t>
            </a:r>
            <a:r>
              <a:rPr lang="mn-MN" sz="1400" dirty="0">
                <a:solidFill>
                  <a:srgbClr val="002060"/>
                </a:solidFill>
                <a:latin typeface="Arial" pitchFamily="34" charset="0"/>
                <a:cs typeface="Arial" pitchFamily="34" charset="0"/>
              </a:rPr>
              <a:t> хувиар өсч, чанаргүй зээл 2.8 хувиар буурсан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байна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Нийт</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зээлийн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үлдэгдлийн</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1</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хувийг</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анхаарал хандуулах</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чанаргүй</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зээл</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эзэлж</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байна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Иргэдийн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хувийн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хадгаламж</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өмнөх</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оны</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мөн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үеэс</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23.5</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хувиар</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өсч</a:t>
            </a:r>
            <a:r>
              <a:rPr lang="en-US" sz="1400" dirty="0">
                <a:solidFill>
                  <a:srgbClr val="002060"/>
                </a:solidFill>
                <a:latin typeface="Arial" pitchFamily="34" charset="0"/>
                <a:cs typeface="Arial" pitchFamily="34" charset="0"/>
              </a:rPr>
              <a:t> 40317.2 </a:t>
            </a:r>
            <a:r>
              <a:rPr lang="en-US" sz="1400" dirty="0" err="1">
                <a:solidFill>
                  <a:srgbClr val="002060"/>
                </a:solidFill>
                <a:latin typeface="Arial" pitchFamily="34" charset="0"/>
                <a:cs typeface="Arial" pitchFamily="34" charset="0"/>
              </a:rPr>
              <a:t>сая</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төгрөг</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болов</a:t>
            </a:r>
            <a:r>
              <a:rPr lang="en-US" sz="1400" dirty="0">
                <a:solidFill>
                  <a:srgbClr val="002060"/>
                </a:solidFill>
                <a:latin typeface="Arial" pitchFamily="34" charset="0"/>
                <a:cs typeface="Arial" pitchFamily="34" charset="0"/>
              </a:rPr>
              <a:t>.</a:t>
            </a:r>
            <a:endParaRPr lang="en-US" sz="1400" dirty="0">
              <a:solidFill>
                <a:srgbClr val="002060"/>
              </a:solidFill>
            </a:endParaRP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–Эрүүл мэнд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51595292"/>
              </p:ext>
            </p:extLst>
          </p:nvPr>
        </p:nvGraphicFramePr>
        <p:xfrm>
          <a:off x="1447800" y="1616678"/>
          <a:ext cx="2838450" cy="2562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689043856"/>
              </p:ext>
            </p:extLst>
          </p:nvPr>
        </p:nvGraphicFramePr>
        <p:xfrm>
          <a:off x="4903787" y="1454343"/>
          <a:ext cx="2905125" cy="2589439"/>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1163501" y="4240102"/>
            <a:ext cx="7235915" cy="2031325"/>
          </a:xfrm>
          <a:prstGeom prst="rect">
            <a:avLst/>
          </a:prstGeom>
        </p:spPr>
        <p:txBody>
          <a:bodyPr wrap="square">
            <a:spAutoFit/>
          </a:bodyPr>
          <a:lstStyle/>
          <a:p>
            <a:endParaRPr lang="mn-MN" sz="1400" dirty="0" smtClean="0">
              <a:latin typeface="Arial" pitchFamily="34" charset="0"/>
              <a:cs typeface="Arial" pitchFamily="34" charset="0"/>
            </a:endParaRPr>
          </a:p>
          <a:p>
            <a:pPr algn="just"/>
            <a:r>
              <a:rPr lang="mn-MN" sz="1400" dirty="0" smtClean="0">
                <a:solidFill>
                  <a:srgbClr val="002060"/>
                </a:solidFill>
                <a:latin typeface="Arial" pitchFamily="34" charset="0"/>
                <a:cs typeface="Arial" pitchFamily="34" charset="0"/>
              </a:rPr>
              <a:t>Эрүүл </a:t>
            </a:r>
            <a:r>
              <a:rPr lang="mn-MN" sz="1400" dirty="0">
                <a:solidFill>
                  <a:srgbClr val="002060"/>
                </a:solidFill>
                <a:latin typeface="Arial" pitchFamily="34" charset="0"/>
                <a:cs typeface="Arial" pitchFamily="34" charset="0"/>
              </a:rPr>
              <a:t>мэндийн газрын мэдээгээр аймгийн хэмжээнд 2017 оны жилийн эцсийн байдлаар 878 эх төрсөн нь өнгөрсөн мөн үеэс 77 төрөлтөөр буурсан ба нийт 881 хүүхэд амьд төрсөн байна. Төрсөн эхчүүдийн 89,3 хувь нь  аймгийн нэгдсэн эмнэлэгт төрсөн байна. </a:t>
            </a:r>
            <a:r>
              <a:rPr lang="mn-MN" sz="1400" dirty="0" smtClean="0">
                <a:solidFill>
                  <a:srgbClr val="002060"/>
                </a:solidFill>
                <a:latin typeface="Arial" pitchFamily="34" charset="0"/>
                <a:cs typeface="Arial" pitchFamily="34" charset="0"/>
              </a:rPr>
              <a:t>Тус аймагт энэ сарын байдлаар эхийн эндэгдэл гараагүй. </a:t>
            </a:r>
          </a:p>
          <a:p>
            <a:pPr algn="just"/>
            <a:r>
              <a:rPr lang="mn-MN" sz="1400" dirty="0" smtClean="0">
                <a:solidFill>
                  <a:srgbClr val="002060"/>
                </a:solidFill>
                <a:latin typeface="Arial" pitchFamily="34" charset="0"/>
                <a:cs typeface="Arial" pitchFamily="34" charset="0"/>
              </a:rPr>
              <a:t>2017 оны жилийн эцсийн байдлаар нялхсын эндэгдэл 8 тохиолдол бүртгэгдсэн нь өнгөрсөн мөн үеэс 8 тохиолдлоор буурсан.</a:t>
            </a:r>
          </a:p>
          <a:p>
            <a:pPr algn="just"/>
            <a:r>
              <a:rPr lang="mn-MN" sz="1400" dirty="0" smtClean="0">
                <a:solidFill>
                  <a:srgbClr val="002060"/>
                </a:solidFill>
                <a:latin typeface="Arial" pitchFamily="34" charset="0"/>
                <a:cs typeface="Arial" pitchFamily="34" charset="0"/>
              </a:rPr>
              <a:t>Харин 1-5 насны хүүхдийн эндэгдлийн 6 тохиолдол бүртгэгдсэн нь өнгөрсөн мөн үеэс 2 оор нэмэгдсэн байна. </a:t>
            </a:r>
            <a:endParaRPr lang="mn-MN" sz="1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Эрүүл мэнд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2022062101"/>
              </p:ext>
            </p:extLst>
          </p:nvPr>
        </p:nvGraphicFramePr>
        <p:xfrm>
          <a:off x="1943494" y="1315189"/>
          <a:ext cx="5705475" cy="2173741"/>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1232681" y="2946725"/>
            <a:ext cx="7127103" cy="2492990"/>
          </a:xfrm>
          <a:prstGeom prst="rect">
            <a:avLst/>
          </a:prstGeom>
        </p:spPr>
        <p:txBody>
          <a:bodyPr wrap="square">
            <a:spAutoFit/>
          </a:bodyPr>
          <a:lstStyle/>
          <a:p>
            <a:endParaRPr lang="mn-MN" dirty="0" smtClean="0"/>
          </a:p>
          <a:p>
            <a:endParaRPr lang="mn-MN" dirty="0"/>
          </a:p>
          <a:p>
            <a:endParaRPr lang="mn-MN" dirty="0" smtClean="0"/>
          </a:p>
          <a:p>
            <a:endParaRPr lang="mn-MN" dirty="0"/>
          </a:p>
          <a:p>
            <a:pPr algn="just"/>
            <a:r>
              <a:rPr lang="mn-MN" sz="1400" dirty="0" smtClean="0">
                <a:solidFill>
                  <a:srgbClr val="002060"/>
                </a:solidFill>
                <a:latin typeface="Arial" pitchFamily="34" charset="0"/>
                <a:cs typeface="Arial" pitchFamily="34" charset="0"/>
              </a:rPr>
              <a:t>2017 </a:t>
            </a:r>
            <a:r>
              <a:rPr lang="mn-MN" sz="1400" dirty="0">
                <a:solidFill>
                  <a:srgbClr val="002060"/>
                </a:solidFill>
                <a:latin typeface="Arial" pitchFamily="34" charset="0"/>
                <a:cs typeface="Arial" pitchFamily="34" charset="0"/>
              </a:rPr>
              <a:t>оны жилийн эцсийн </a:t>
            </a:r>
            <a:r>
              <a:rPr lang="mn-MN" sz="1400" dirty="0" smtClean="0">
                <a:solidFill>
                  <a:srgbClr val="002060"/>
                </a:solidFill>
                <a:latin typeface="Arial" pitchFamily="34" charset="0"/>
                <a:cs typeface="Arial" pitchFamily="34" charset="0"/>
              </a:rPr>
              <a:t>байдлаар </a:t>
            </a:r>
            <a:r>
              <a:rPr lang="mn-MN" sz="1400" dirty="0">
                <a:solidFill>
                  <a:srgbClr val="002060"/>
                </a:solidFill>
                <a:latin typeface="Arial" pitchFamily="34" charset="0"/>
                <a:cs typeface="Arial" pitchFamily="34" charset="0"/>
              </a:rPr>
              <a:t>11141 эмчлүүлэгч хэвтэж, 11044 эмчлүүлэгч эмнэлгээс гарсан бөгөөд нийт  79586 ор хоног ашиглаж, дундаж ор хоног 7.2 байна.2017 оны жилийн эцсийн байдлаар 168037 амбулаторийн үзлэг бүртгэгдсэнээс урьдчилан сэргийлэх үзлэг 33,0%, амбулаторийн үзлэг 45,5%, идэвхитэй хяналт 14,2 %, гэрийн үзлэг 7,3 %- ийг эзэлж байна. Нийт үзлэгт хамрагдсан хүмүүсийн 37,9 хувь нь эрэгтэй, 62,1 хувь нь эмэгтэй хүн байна</a:t>
            </a:r>
            <a:endParaRPr lang="en-US" sz="1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Эрүүл мэнд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4045989211"/>
              </p:ext>
            </p:extLst>
          </p:nvPr>
        </p:nvGraphicFramePr>
        <p:xfrm>
          <a:off x="1440407" y="1088571"/>
          <a:ext cx="6600825" cy="14736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93362224"/>
              </p:ext>
            </p:extLst>
          </p:nvPr>
        </p:nvGraphicFramePr>
        <p:xfrm>
          <a:off x="1298273" y="2647406"/>
          <a:ext cx="6753225" cy="1590416"/>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p:cNvSpPr/>
          <p:nvPr/>
        </p:nvSpPr>
        <p:spPr>
          <a:xfrm>
            <a:off x="1459026" y="4568091"/>
            <a:ext cx="7254648" cy="1600438"/>
          </a:xfrm>
          <a:prstGeom prst="rect">
            <a:avLst/>
          </a:prstGeom>
        </p:spPr>
        <p:txBody>
          <a:bodyPr wrap="square">
            <a:spAutoFit/>
          </a:bodyPr>
          <a:lstStyle/>
          <a:p>
            <a:pPr algn="just"/>
            <a:r>
              <a:rPr lang="mn-MN" sz="1400" dirty="0">
                <a:solidFill>
                  <a:srgbClr val="002060"/>
                </a:solidFill>
                <a:latin typeface="Arial" pitchFamily="34" charset="0"/>
                <a:cs typeface="Arial" pitchFamily="34" charset="0"/>
              </a:rPr>
              <a:t>Аймгийн хэмжээнд 2017 оны жилийн эцсийн байдлаар халдварт өвчний  491 тохиолдол бүртгэгдээд байгаа нь урьд оны мөн үеэс 152 тохиолдлоор буурч, 10000 хүн амд ногдох халдварт өвчнөөр өвчлөгдийн тоо 108,6 болж өмнөх оны мөн үеэс буурсан байна. </a:t>
            </a:r>
          </a:p>
          <a:p>
            <a:pPr algn="just"/>
            <a:r>
              <a:rPr lang="mn-MN" sz="1400" dirty="0">
                <a:solidFill>
                  <a:srgbClr val="002060"/>
                </a:solidFill>
                <a:latin typeface="Arial" pitchFamily="34" charset="0"/>
                <a:cs typeface="Arial" pitchFamily="34" charset="0"/>
              </a:rPr>
              <a:t>Халдварт өвчнийг бүтцээр нь авч үзвэл бэлгийн замын халдвар 25,3 хувь, вируст гепатит 1.6 хувь, амьсгалын замын халдвар  63,1 хувь, сүрьеэ 7.9 хувь, бусад өвчлөл 2,1 хувийг тус тус эзэлж байна. </a:t>
            </a: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133600" y="804971"/>
            <a:ext cx="65532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Нийгмийн даатгал</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4008079276"/>
              </p:ext>
            </p:extLst>
          </p:nvPr>
        </p:nvGraphicFramePr>
        <p:xfrm>
          <a:off x="1447801" y="1258243"/>
          <a:ext cx="3171825" cy="37143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610466554"/>
              </p:ext>
            </p:extLst>
          </p:nvPr>
        </p:nvGraphicFramePr>
        <p:xfrm>
          <a:off x="5137628" y="1366113"/>
          <a:ext cx="3152775" cy="3510688"/>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p:cNvSpPr/>
          <p:nvPr/>
        </p:nvSpPr>
        <p:spPr>
          <a:xfrm>
            <a:off x="1366838" y="2413342"/>
            <a:ext cx="7319962" cy="3508653"/>
          </a:xfrm>
          <a:prstGeom prst="rect">
            <a:avLst/>
          </a:prstGeom>
        </p:spPr>
        <p:txBody>
          <a:bodyPr wrap="square">
            <a:spAutoFit/>
          </a:bodyPr>
          <a:lstStyle/>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a:p>
          <a:p>
            <a:pPr algn="just"/>
            <a:r>
              <a:rPr lang="mn-MN" sz="1400" dirty="0" smtClean="0">
                <a:solidFill>
                  <a:srgbClr val="002060"/>
                </a:solidFill>
                <a:latin typeface="Arial" pitchFamily="34" charset="0"/>
                <a:cs typeface="Arial" pitchFamily="34" charset="0"/>
              </a:rPr>
              <a:t>Аймгийн </a:t>
            </a:r>
            <a:r>
              <a:rPr lang="mn-MN" sz="1400" dirty="0">
                <a:solidFill>
                  <a:srgbClr val="002060"/>
                </a:solidFill>
                <a:latin typeface="Arial" pitchFamily="34" charset="0"/>
                <a:cs typeface="Arial" pitchFamily="34" charset="0"/>
              </a:rPr>
              <a:t>нийгмийн даатгалын сангийн орлого 2017 оны жилийн эцсийн байдлаар 28119,2 сая төгрөг, зарлага 27283,3 сая төгрөг болж, өмнөх оны мөн үеийнхээс орлого 1905,4 сая төгрөг буюу 7,3 хувь, зарлага 994,1 сая төгрөг буюу 3,8  хувиар өслөө. </a:t>
            </a:r>
            <a:endParaRPr lang="en-US" sz="1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Хүн амын тоо</a:t>
            </a:r>
          </a:p>
        </p:txBody>
      </p:sp>
      <p:sp>
        <p:nvSpPr>
          <p:cNvPr id="4" name="Rectangle 3"/>
          <p:cNvSpPr/>
          <p:nvPr/>
        </p:nvSpPr>
        <p:spPr>
          <a:xfrm>
            <a:off x="1219200" y="4191000"/>
            <a:ext cx="7696200" cy="1323439"/>
          </a:xfrm>
          <a:prstGeom prst="rect">
            <a:avLst/>
          </a:prstGeom>
        </p:spPr>
        <p:txBody>
          <a:bodyPr wrap="square">
            <a:spAutoFit/>
          </a:bodyPr>
          <a:lstStyle/>
          <a:p>
            <a:pPr algn="just"/>
            <a:r>
              <a:rPr lang="mn-MN" sz="1600" dirty="0">
                <a:solidFill>
                  <a:schemeClr val="tx2">
                    <a:lumMod val="75000"/>
                  </a:schemeClr>
                </a:solidFill>
                <a:latin typeface="Arial" pitchFamily="34" charset="0"/>
                <a:cs typeface="Arial" pitchFamily="34" charset="0"/>
              </a:rPr>
              <a:t>Нийт хүн амын өсөлтийг сүүлийн </a:t>
            </a:r>
            <a:r>
              <a:rPr lang="en-US" sz="1600" dirty="0">
                <a:solidFill>
                  <a:schemeClr val="tx2">
                    <a:lumMod val="75000"/>
                  </a:schemeClr>
                </a:solidFill>
                <a:latin typeface="Arial" pitchFamily="34" charset="0"/>
                <a:cs typeface="Arial" pitchFamily="34" charset="0"/>
              </a:rPr>
              <a:t>6</a:t>
            </a:r>
            <a:r>
              <a:rPr lang="mn-MN" sz="1600" dirty="0">
                <a:solidFill>
                  <a:schemeClr val="tx2">
                    <a:lumMod val="75000"/>
                  </a:schemeClr>
                </a:solidFill>
                <a:latin typeface="Arial" pitchFamily="34" charset="0"/>
                <a:cs typeface="Arial" pitchFamily="34" charset="0"/>
              </a:rPr>
              <a:t> жилээр авч үзвэл 2012-2014 онуудад  хүн амын тоо 0,4-0,5 хувиар буурч байсан бол 2014-201</a:t>
            </a:r>
            <a:r>
              <a:rPr lang="en-US" sz="1600" dirty="0">
                <a:solidFill>
                  <a:schemeClr val="tx2">
                    <a:lumMod val="75000"/>
                  </a:schemeClr>
                </a:solidFill>
                <a:latin typeface="Arial" pitchFamily="34" charset="0"/>
                <a:cs typeface="Arial" pitchFamily="34" charset="0"/>
              </a:rPr>
              <a:t>7</a:t>
            </a:r>
            <a:r>
              <a:rPr lang="mn-MN" sz="1600" dirty="0">
                <a:solidFill>
                  <a:schemeClr val="tx2">
                    <a:lumMod val="75000"/>
                  </a:schemeClr>
                </a:solidFill>
                <a:latin typeface="Arial" pitchFamily="34" charset="0"/>
                <a:cs typeface="Arial" pitchFamily="34" charset="0"/>
              </a:rPr>
              <a:t> онуудад 1,3-1,</a:t>
            </a:r>
            <a:r>
              <a:rPr lang="en-US" sz="1600" dirty="0">
                <a:solidFill>
                  <a:schemeClr val="tx2">
                    <a:lumMod val="75000"/>
                  </a:schemeClr>
                </a:solidFill>
                <a:latin typeface="Arial" pitchFamily="34" charset="0"/>
                <a:cs typeface="Arial" pitchFamily="34" charset="0"/>
              </a:rPr>
              <a:t>8</a:t>
            </a:r>
            <a:r>
              <a:rPr lang="mn-MN" sz="1600" dirty="0">
                <a:solidFill>
                  <a:schemeClr val="tx2">
                    <a:lumMod val="75000"/>
                  </a:schemeClr>
                </a:solidFill>
                <a:latin typeface="Arial" pitchFamily="34" charset="0"/>
                <a:cs typeface="Arial" pitchFamily="34" charset="0"/>
              </a:rPr>
              <a:t> хувиар өссөн эерэг үзүүлэлттэй байна. Нийт хүн амын 49,8 хувь буюу 23078 нь эмэгтэй 50,2 хувь буюу 23305 нь эрэгтэйчүүд байна.Аймгийн хэмжээнд 49 багт хүн амын тоо өссөн бол 17 багт буурчээ.</a:t>
            </a:r>
            <a:endParaRPr lang="en-US" sz="1600" dirty="0">
              <a:solidFill>
                <a:schemeClr val="tx2">
                  <a:lumMod val="75000"/>
                </a:schemeClr>
              </a:solidFill>
              <a:latin typeface="Arial" pitchFamily="34" charset="0"/>
              <a:cs typeface="Arial" pitchFamily="34" charset="0"/>
            </a:endParaRPr>
          </a:p>
        </p:txBody>
      </p:sp>
      <p:graphicFrame>
        <p:nvGraphicFramePr>
          <p:cNvPr id="5" name="Object 4"/>
          <p:cNvGraphicFramePr>
            <a:graphicFrameLocks/>
          </p:cNvGraphicFramePr>
          <p:nvPr>
            <p:extLst>
              <p:ext uri="{D42A27DB-BD31-4B8C-83A1-F6EECF244321}">
                <p14:modId xmlns:p14="http://schemas.microsoft.com/office/powerpoint/2010/main" val="1196226355"/>
              </p:ext>
            </p:extLst>
          </p:nvPr>
        </p:nvGraphicFramePr>
        <p:xfrm>
          <a:off x="1371600" y="1346200"/>
          <a:ext cx="7162800" cy="2768600"/>
        </p:xfrm>
        <a:graphic>
          <a:graphicData uri="http://schemas.openxmlformats.org/presentationml/2006/ole">
            <mc:AlternateContent xmlns:mc="http://schemas.openxmlformats.org/markup-compatibility/2006">
              <mc:Choice xmlns:v="urn:schemas-microsoft-com:vml" Requires="v">
                <p:oleObj spid="_x0000_s5146" name="Chart" r:id="rId5" imgW="6736664" imgH="3371380" progId="Excel.Chart.8">
                  <p:embed/>
                </p:oleObj>
              </mc:Choice>
              <mc:Fallback>
                <p:oleObj name="Chart" r:id="rId5" imgW="6736664" imgH="3371380" progId="Excel.Chart.8">
                  <p:embed/>
                  <p:pic>
                    <p:nvPicPr>
                      <p:cNvPr id="0"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346200"/>
                        <a:ext cx="7162800" cy="2768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10547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1639330" y="571450"/>
            <a:ext cx="641218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Нийгмийн даатгал</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6" name="Rectangle 15"/>
          <p:cNvSpPr/>
          <p:nvPr/>
        </p:nvSpPr>
        <p:spPr>
          <a:xfrm>
            <a:off x="1459026" y="4568091"/>
            <a:ext cx="7254648" cy="2246769"/>
          </a:xfrm>
          <a:prstGeom prst="rect">
            <a:avLst/>
          </a:prstGeom>
        </p:spPr>
        <p:txBody>
          <a:bodyPr wrap="square">
            <a:spAutoFit/>
          </a:bodyPr>
          <a:lstStyle/>
          <a:p>
            <a:r>
              <a:rPr lang="en-US" sz="1400" dirty="0">
                <a:latin typeface="Arial" pitchFamily="34" charset="0"/>
                <a:cs typeface="Arial" pitchFamily="34" charset="0"/>
              </a:rPr>
              <a:t> </a:t>
            </a:r>
            <a:endParaRPr lang="mn-MN" sz="1400" dirty="0" smtClean="0">
              <a:latin typeface="Arial" pitchFamily="34" charset="0"/>
              <a:cs typeface="Arial" pitchFamily="34" charset="0"/>
            </a:endParaRPr>
          </a:p>
          <a:p>
            <a:endParaRPr lang="mn-MN" sz="1400" dirty="0">
              <a:latin typeface="Arial" pitchFamily="34" charset="0"/>
              <a:cs typeface="Arial" pitchFamily="34" charset="0"/>
            </a:endParaRPr>
          </a:p>
          <a:p>
            <a:r>
              <a:rPr lang="mn-MN" sz="1400" dirty="0" smtClean="0">
                <a:solidFill>
                  <a:srgbClr val="002060"/>
                </a:solidFill>
                <a:latin typeface="Arial" pitchFamily="34" charset="0"/>
                <a:cs typeface="Arial" pitchFamily="34" charset="0"/>
              </a:rPr>
              <a:t>Нийгмийн </a:t>
            </a:r>
            <a:r>
              <a:rPr lang="mn-MN" sz="1400" dirty="0">
                <a:solidFill>
                  <a:srgbClr val="002060"/>
                </a:solidFill>
                <a:latin typeface="Arial" pitchFamily="34" charset="0"/>
                <a:cs typeface="Arial" pitchFamily="34" charset="0"/>
              </a:rPr>
              <a:t>даатгалын сангаас олгосон тэтгэврийн хэмжээ 2017 оны жилийн эцсийн байдлаар</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22275,2 сая төг болж, үүний </a:t>
            </a:r>
            <a:r>
              <a:rPr lang="en-US" sz="1400" dirty="0">
                <a:solidFill>
                  <a:srgbClr val="002060"/>
                </a:solidFill>
                <a:latin typeface="Arial" pitchFamily="34" charset="0"/>
                <a:cs typeface="Arial" pitchFamily="34" charset="0"/>
              </a:rPr>
              <a:t>82.</a:t>
            </a:r>
            <a:r>
              <a:rPr lang="mn-MN" sz="1400" dirty="0">
                <a:solidFill>
                  <a:srgbClr val="002060"/>
                </a:solidFill>
                <a:latin typeface="Arial" pitchFamily="34" charset="0"/>
                <a:cs typeface="Arial" pitchFamily="34" charset="0"/>
              </a:rPr>
              <a:t>3 хувийг өндөр настны, 11,9 хувийг хөгжлийн бэрхшээлтэй иргэдийн</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2,9 хувийг тэжээгчээ алдсаны</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2</a:t>
            </a:r>
            <a:r>
              <a:rPr lang="en-US" sz="1400" dirty="0">
                <a:solidFill>
                  <a:srgbClr val="002060"/>
                </a:solidFill>
                <a:latin typeface="Arial" pitchFamily="34" charset="0"/>
                <a:cs typeface="Arial" pitchFamily="34" charset="0"/>
              </a:rPr>
              <a:t>.9 </a:t>
            </a:r>
            <a:r>
              <a:rPr lang="mn-MN" sz="1400" dirty="0">
                <a:solidFill>
                  <a:srgbClr val="002060"/>
                </a:solidFill>
                <a:latin typeface="Arial" pitchFamily="34" charset="0"/>
                <a:cs typeface="Arial" pitchFamily="34" charset="0"/>
              </a:rPr>
              <a:t>хувийг цэргийн тэтгэвэр эзэлж байна.</a:t>
            </a:r>
            <a:endParaRPr lang="en-US" sz="1400" dirty="0">
              <a:solidFill>
                <a:srgbClr val="002060"/>
              </a:solidFill>
              <a:latin typeface="Arial" pitchFamily="34" charset="0"/>
              <a:cs typeface="Arial" pitchFamily="34" charset="0"/>
            </a:endParaRPr>
          </a:p>
          <a:p>
            <a:r>
              <a:rPr lang="mn-MN" sz="1400" dirty="0">
                <a:solidFill>
                  <a:srgbClr val="002060"/>
                </a:solidFill>
                <a:latin typeface="Arial" pitchFamily="34" charset="0"/>
                <a:cs typeface="Arial" pitchFamily="34" charset="0"/>
              </a:rPr>
              <a:t>Энэ оны жилийн эцсийн байдлаар тэтгэврийн даатгалын сангаас тэтгэвэр авагч </a:t>
            </a:r>
            <a:r>
              <a:rPr lang="en-US" sz="1400" dirty="0">
                <a:solidFill>
                  <a:srgbClr val="002060"/>
                </a:solidFill>
                <a:latin typeface="Arial" pitchFamily="34" charset="0"/>
                <a:cs typeface="Arial" pitchFamily="34" charset="0"/>
              </a:rPr>
              <a:t>653</a:t>
            </a:r>
            <a:r>
              <a:rPr lang="mn-MN" sz="1400" dirty="0">
                <a:solidFill>
                  <a:srgbClr val="002060"/>
                </a:solidFill>
                <a:latin typeface="Arial" pitchFamily="34" charset="0"/>
                <a:cs typeface="Arial" pitchFamily="34" charset="0"/>
              </a:rPr>
              <a:t>0 хүн байна</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Нийт тэтгэвэр авагчдын</a:t>
            </a:r>
            <a:r>
              <a:rPr lang="en-US" sz="1400" dirty="0">
                <a:solidFill>
                  <a:srgbClr val="002060"/>
                </a:solidFill>
                <a:latin typeface="Arial" pitchFamily="34" charset="0"/>
                <a:cs typeface="Arial" pitchFamily="34" charset="0"/>
              </a:rPr>
              <a:t> 80.</a:t>
            </a:r>
            <a:r>
              <a:rPr lang="mn-MN" sz="1400" dirty="0">
                <a:solidFill>
                  <a:srgbClr val="002060"/>
                </a:solidFill>
                <a:latin typeface="Arial" pitchFamily="34" charset="0"/>
                <a:cs typeface="Arial" pitchFamily="34" charset="0"/>
              </a:rPr>
              <a:t>8 хувь буюу </a:t>
            </a:r>
            <a:r>
              <a:rPr lang="en-US" sz="1400" dirty="0">
                <a:solidFill>
                  <a:srgbClr val="002060"/>
                </a:solidFill>
                <a:latin typeface="Arial" pitchFamily="34" charset="0"/>
                <a:cs typeface="Arial" pitchFamily="34" charset="0"/>
              </a:rPr>
              <a:t>52</a:t>
            </a:r>
            <a:r>
              <a:rPr lang="mn-MN" sz="1400" dirty="0">
                <a:solidFill>
                  <a:srgbClr val="002060"/>
                </a:solidFill>
                <a:latin typeface="Arial" pitchFamily="34" charset="0"/>
                <a:cs typeface="Arial" pitchFamily="34" charset="0"/>
              </a:rPr>
              <a:t>78 хүн өндөр насны</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13,9 хувь буюу</a:t>
            </a:r>
            <a:r>
              <a:rPr lang="en-US" sz="1400" dirty="0">
                <a:solidFill>
                  <a:srgbClr val="002060"/>
                </a:solidFill>
                <a:latin typeface="Arial" pitchFamily="34" charset="0"/>
                <a:cs typeface="Arial" pitchFamily="34" charset="0"/>
              </a:rPr>
              <a:t> 9</a:t>
            </a:r>
            <a:r>
              <a:rPr lang="mn-MN" sz="1400" dirty="0">
                <a:solidFill>
                  <a:srgbClr val="002060"/>
                </a:solidFill>
                <a:latin typeface="Arial" pitchFamily="34" charset="0"/>
                <a:cs typeface="Arial" pitchFamily="34" charset="0"/>
              </a:rPr>
              <a:t>05 хүн тахир дутуугийн, 3</a:t>
            </a:r>
            <a:r>
              <a:rPr lang="en-US" sz="1400" dirty="0">
                <a:solidFill>
                  <a:srgbClr val="002060"/>
                </a:solidFill>
                <a:latin typeface="Arial" pitchFamily="34" charset="0"/>
                <a:cs typeface="Arial" pitchFamily="34" charset="0"/>
              </a:rPr>
              <a:t>.</a:t>
            </a:r>
            <a:r>
              <a:rPr lang="mn-MN" sz="1400" dirty="0">
                <a:solidFill>
                  <a:srgbClr val="002060"/>
                </a:solidFill>
                <a:latin typeface="Arial" pitchFamily="34" charset="0"/>
                <a:cs typeface="Arial" pitchFamily="34" charset="0"/>
              </a:rPr>
              <a:t>5 хувь буюу </a:t>
            </a:r>
            <a:r>
              <a:rPr lang="en-US" sz="1400" dirty="0">
                <a:solidFill>
                  <a:srgbClr val="002060"/>
                </a:solidFill>
                <a:latin typeface="Arial" pitchFamily="34" charset="0"/>
                <a:cs typeface="Arial" pitchFamily="34" charset="0"/>
              </a:rPr>
              <a:t>2</a:t>
            </a:r>
            <a:r>
              <a:rPr lang="mn-MN" sz="1400" dirty="0">
                <a:solidFill>
                  <a:srgbClr val="002060"/>
                </a:solidFill>
                <a:latin typeface="Arial" pitchFamily="34" charset="0"/>
                <a:cs typeface="Arial" pitchFamily="34" charset="0"/>
              </a:rPr>
              <a:t>3</a:t>
            </a:r>
            <a:r>
              <a:rPr lang="en-US" sz="1400" dirty="0">
                <a:solidFill>
                  <a:srgbClr val="002060"/>
                </a:solidFill>
                <a:latin typeface="Arial" pitchFamily="34" charset="0"/>
                <a:cs typeface="Arial" pitchFamily="34" charset="0"/>
              </a:rPr>
              <a:t>0 </a:t>
            </a:r>
            <a:r>
              <a:rPr lang="mn-MN" sz="1400" dirty="0">
                <a:solidFill>
                  <a:srgbClr val="002060"/>
                </a:solidFill>
                <a:latin typeface="Arial" pitchFamily="34" charset="0"/>
                <a:cs typeface="Arial" pitchFamily="34" charset="0"/>
              </a:rPr>
              <a:t>хүн тэжээгчээ алдсаны</a:t>
            </a:r>
            <a:r>
              <a:rPr lang="en-US" sz="1400" dirty="0">
                <a:solidFill>
                  <a:srgbClr val="002060"/>
                </a:solidFill>
                <a:latin typeface="Arial" pitchFamily="34" charset="0"/>
                <a:cs typeface="Arial" pitchFamily="34" charset="0"/>
              </a:rPr>
              <a:t>, 1.8</a:t>
            </a:r>
            <a:r>
              <a:rPr lang="mn-MN" sz="1400" dirty="0">
                <a:solidFill>
                  <a:srgbClr val="002060"/>
                </a:solidFill>
                <a:latin typeface="Arial" pitchFamily="34" charset="0"/>
                <a:cs typeface="Arial" pitchFamily="34" charset="0"/>
              </a:rPr>
              <a:t> хувь буюу</a:t>
            </a:r>
            <a:r>
              <a:rPr lang="en-US" sz="1400" dirty="0">
                <a:solidFill>
                  <a:srgbClr val="002060"/>
                </a:solidFill>
                <a:latin typeface="Arial" pitchFamily="34" charset="0"/>
                <a:cs typeface="Arial" pitchFamily="34" charset="0"/>
              </a:rPr>
              <a:t> 11</a:t>
            </a:r>
            <a:r>
              <a:rPr lang="mn-MN" sz="1400" dirty="0">
                <a:solidFill>
                  <a:srgbClr val="002060"/>
                </a:solidFill>
                <a:latin typeface="Arial" pitchFamily="34" charset="0"/>
                <a:cs typeface="Arial" pitchFamily="34" charset="0"/>
              </a:rPr>
              <a:t>7 хүн нь цэргийн тэтгэвэр авагчид байна.</a:t>
            </a:r>
          </a:p>
        </p:txBody>
      </p:sp>
      <p:graphicFrame>
        <p:nvGraphicFramePr>
          <p:cNvPr id="17" name="Chart 16"/>
          <p:cNvGraphicFramePr>
            <a:graphicFrameLocks/>
          </p:cNvGraphicFramePr>
          <p:nvPr>
            <p:extLst>
              <p:ext uri="{D42A27DB-BD31-4B8C-83A1-F6EECF244321}">
                <p14:modId xmlns:p14="http://schemas.microsoft.com/office/powerpoint/2010/main" val="3497518980"/>
              </p:ext>
            </p:extLst>
          </p:nvPr>
        </p:nvGraphicFramePr>
        <p:xfrm>
          <a:off x="1761823" y="946590"/>
          <a:ext cx="651510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779407490"/>
              </p:ext>
            </p:extLst>
          </p:nvPr>
        </p:nvGraphicFramePr>
        <p:xfrm>
          <a:off x="1855742" y="2990850"/>
          <a:ext cx="6686550" cy="20842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387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Хөдөлмөр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9"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1"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2"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4" name="Rectangle 13"/>
          <p:cNvSpPr/>
          <p:nvPr/>
        </p:nvSpPr>
        <p:spPr>
          <a:xfrm>
            <a:off x="1656748" y="3752166"/>
            <a:ext cx="6546726" cy="923330"/>
          </a:xfrm>
          <a:prstGeom prst="rect">
            <a:avLst/>
          </a:prstGeom>
        </p:spPr>
        <p:txBody>
          <a:bodyPr wrap="square">
            <a:spAutoFit/>
          </a:bodyPr>
          <a:lstStyle/>
          <a:p>
            <a:endParaRPr lang="mn-MN" dirty="0" smtClean="0">
              <a:solidFill>
                <a:prstClr val="black"/>
              </a:solidFill>
            </a:endParaRPr>
          </a:p>
          <a:p>
            <a:endParaRPr lang="mn-MN" dirty="0">
              <a:solidFill>
                <a:prstClr val="black"/>
              </a:solidFill>
            </a:endParaRPr>
          </a:p>
          <a:p>
            <a:endParaRPr lang="mn-MN" dirty="0" smtClean="0">
              <a:solidFill>
                <a:prstClr val="black"/>
              </a:solidFill>
            </a:endParaRPr>
          </a:p>
        </p:txBody>
      </p:sp>
      <p:graphicFrame>
        <p:nvGraphicFramePr>
          <p:cNvPr id="16" name="Object 15"/>
          <p:cNvGraphicFramePr>
            <a:graphicFrameLocks/>
          </p:cNvGraphicFramePr>
          <p:nvPr>
            <p:extLst>
              <p:ext uri="{D42A27DB-BD31-4B8C-83A1-F6EECF244321}">
                <p14:modId xmlns:p14="http://schemas.microsoft.com/office/powerpoint/2010/main" val="3870032687"/>
              </p:ext>
            </p:extLst>
          </p:nvPr>
        </p:nvGraphicFramePr>
        <p:xfrm>
          <a:off x="1447802" y="1406434"/>
          <a:ext cx="3681657" cy="2651760"/>
        </p:xfrm>
        <a:graphic>
          <a:graphicData uri="http://schemas.openxmlformats.org/presentationml/2006/ole">
            <mc:AlternateContent xmlns:mc="http://schemas.openxmlformats.org/markup-compatibility/2006">
              <mc:Choice xmlns:v="urn:schemas-microsoft-com:vml" Requires="v">
                <p:oleObj spid="_x0000_s16397" name="Chart" r:id="rId6" imgW="2840982" imgH="2694666" progId="Excel.Chart.8">
                  <p:embed followColorScheme="full"/>
                </p:oleObj>
              </mc:Choice>
              <mc:Fallback>
                <p:oleObj name="Chart" r:id="rId6" imgW="2840982" imgH="2694666" progId="Excel.Chart.8">
                  <p:embed followColorScheme="full"/>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2" y="1406434"/>
                        <a:ext cx="3681657" cy="2651760"/>
                      </a:xfrm>
                      <a:prstGeom prst="rect">
                        <a:avLst/>
                      </a:prstGeom>
                      <a:noFill/>
                      <a:ln>
                        <a:noFill/>
                      </a:ln>
                    </p:spPr>
                  </p:pic>
                </p:oleObj>
              </mc:Fallback>
            </mc:AlternateContent>
          </a:graphicData>
        </a:graphic>
      </p:graphicFrame>
      <p:pic>
        <p:nvPicPr>
          <p:cNvPr id="1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126" y="1409714"/>
            <a:ext cx="3352800" cy="280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334994" y="4298048"/>
            <a:ext cx="7725818" cy="1384995"/>
          </a:xfrm>
          <a:prstGeom prst="rect">
            <a:avLst/>
          </a:prstGeom>
        </p:spPr>
        <p:txBody>
          <a:bodyPr wrap="square">
            <a:spAutoFit/>
          </a:bodyPr>
          <a:lstStyle/>
          <a:p>
            <a:pPr algn="just"/>
            <a:r>
              <a:rPr lang="mn-MN" sz="1400" dirty="0">
                <a:solidFill>
                  <a:srgbClr val="002060"/>
                </a:solidFill>
                <a:latin typeface="Arial" pitchFamily="34" charset="0"/>
                <a:cs typeface="Arial" pitchFamily="34" charset="0"/>
              </a:rPr>
              <a:t>2017 оны 12 сарын байдлаар аймгийн хөдөлмөрийн хэлтэст бүртгэлтэй, ажил  идэвхтэй хайж байгаа  911 хүн бүртгэгдсэн нь өмнөх оны мөн үеэс 5 хүнээр буурсан байна. Нийт ажилгүйчүүдийн 47.3  хувь буюу 431 хүн нь эмэгтэйчүүд байна. Бүртгэлтэй ажилгүй иргэдийн 18.0 хувь нь дипломын болон баклаврын дээд, 4.0 хувь нь тусгай мэргэжлийн дунд, 8.0 хувь нь техникийн болон мэргэжлийн, 36.0 хувь нь бүрэн дунд, 22.0 хувь нь суурь, 9.0 хувь нь бага, 3.0 хувь нь боловсролгүй иргэд байна.</a:t>
            </a:r>
          </a:p>
        </p:txBody>
      </p:sp>
    </p:spTree>
    <p:extLst>
      <p:ext uri="{BB962C8B-B14F-4D97-AF65-F5344CB8AC3E}">
        <p14:creationId xmlns:p14="http://schemas.microsoft.com/office/powerpoint/2010/main" val="194387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Хөдөлмөр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476361541"/>
              </p:ext>
            </p:extLst>
          </p:nvPr>
        </p:nvGraphicFramePr>
        <p:xfrm>
          <a:off x="1600200" y="1195568"/>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7" name="Object 16"/>
          <p:cNvGraphicFramePr>
            <a:graphicFrameLocks/>
          </p:cNvGraphicFramePr>
          <p:nvPr>
            <p:extLst>
              <p:ext uri="{D42A27DB-BD31-4B8C-83A1-F6EECF244321}">
                <p14:modId xmlns:p14="http://schemas.microsoft.com/office/powerpoint/2010/main" val="714082643"/>
              </p:ext>
            </p:extLst>
          </p:nvPr>
        </p:nvGraphicFramePr>
        <p:xfrm>
          <a:off x="1701802" y="1263650"/>
          <a:ext cx="5892800" cy="3276126"/>
        </p:xfrm>
        <a:graphic>
          <a:graphicData uri="http://schemas.openxmlformats.org/presentationml/2006/ole">
            <mc:AlternateContent xmlns:mc="http://schemas.openxmlformats.org/markup-compatibility/2006">
              <mc:Choice xmlns:v="urn:schemas-microsoft-com:vml" Requires="v">
                <p:oleObj spid="_x0000_s17421" name="Chart" r:id="rId6" imgW="5895343" imgH="2810500" progId="Excel.Chart.8">
                  <p:embed followColorScheme="full"/>
                </p:oleObj>
              </mc:Choice>
              <mc:Fallback>
                <p:oleObj name="Chart" r:id="rId6" imgW="5895343" imgH="2810500" progId="Excel.Chart.8">
                  <p:embed followColorScheme="full"/>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1802" y="1263650"/>
                        <a:ext cx="5892800" cy="3276126"/>
                      </a:xfrm>
                      <a:prstGeom prst="rect">
                        <a:avLst/>
                      </a:prstGeom>
                      <a:noFill/>
                      <a:ln>
                        <a:noFill/>
                      </a:ln>
                    </p:spPr>
                  </p:pic>
                </p:oleObj>
              </mc:Fallback>
            </mc:AlternateContent>
          </a:graphicData>
        </a:graphic>
      </p:graphicFrame>
      <p:sp>
        <p:nvSpPr>
          <p:cNvPr id="18" name="Rectangle 17"/>
          <p:cNvSpPr/>
          <p:nvPr/>
        </p:nvSpPr>
        <p:spPr>
          <a:xfrm>
            <a:off x="1093789" y="2551841"/>
            <a:ext cx="7497148" cy="3139321"/>
          </a:xfrm>
          <a:prstGeom prst="rect">
            <a:avLst/>
          </a:prstGeom>
        </p:spPr>
        <p:txBody>
          <a:bodyPr wrap="square">
            <a:spAutoFit/>
          </a:bodyPr>
          <a:lstStyle/>
          <a:p>
            <a:endParaRPr lang="mn-MN" dirty="0" smtClean="0"/>
          </a:p>
          <a:p>
            <a:endParaRPr lang="mn-MN" dirty="0"/>
          </a:p>
          <a:p>
            <a:endParaRPr lang="mn-MN" dirty="0" smtClean="0"/>
          </a:p>
          <a:p>
            <a:endParaRPr lang="mn-MN" dirty="0"/>
          </a:p>
          <a:p>
            <a:endParaRPr lang="mn-MN" dirty="0" smtClean="0"/>
          </a:p>
          <a:p>
            <a:endParaRPr lang="mn-MN" dirty="0"/>
          </a:p>
          <a:p>
            <a:pPr algn="just"/>
            <a:endParaRPr lang="mn-MN" dirty="0" smtClean="0"/>
          </a:p>
          <a:p>
            <a:pPr algn="just"/>
            <a:r>
              <a:rPr lang="mn-MN" dirty="0" smtClean="0">
                <a:solidFill>
                  <a:srgbClr val="002060"/>
                </a:solidFill>
                <a:latin typeface="Arial" pitchFamily="34" charset="0"/>
                <a:cs typeface="Arial" pitchFamily="34" charset="0"/>
              </a:rPr>
              <a:t>Аймгийн </a:t>
            </a:r>
            <a:r>
              <a:rPr lang="mn-MN" dirty="0">
                <a:solidFill>
                  <a:srgbClr val="002060"/>
                </a:solidFill>
                <a:latin typeface="Arial" pitchFamily="34" charset="0"/>
                <a:cs typeface="Arial" pitchFamily="34" charset="0"/>
              </a:rPr>
              <a:t>хэмжээнд хөдөлмөрийн насны 10000 хүнд 303 ажилгүйчүүд ногдож байхад  Говь-Угтаал 951, Баянжаргалан 377, Сайнцагаан 385, Луус /395/, Дэлгэрцогт суманд /401/, Өндөршил /495/ байгаа нь аймгийн дунджаас  дээгүүр байна. </a:t>
            </a:r>
          </a:p>
        </p:txBody>
      </p:sp>
    </p:spTree>
    <p:extLst>
      <p:ext uri="{BB962C8B-B14F-4D97-AF65-F5344CB8AC3E}">
        <p14:creationId xmlns:p14="http://schemas.microsoft.com/office/powerpoint/2010/main" val="95742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Гэмт хэрэг</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6" name="Rectangle 15"/>
          <p:cNvSpPr/>
          <p:nvPr/>
        </p:nvSpPr>
        <p:spPr>
          <a:xfrm>
            <a:off x="1459026" y="4568091"/>
            <a:ext cx="7254648" cy="954107"/>
          </a:xfrm>
          <a:prstGeom prst="rect">
            <a:avLst/>
          </a:prstGeom>
        </p:spPr>
        <p:txBody>
          <a:bodyPr wrap="square">
            <a:spAutoFit/>
          </a:bodyPr>
          <a:lstStyle/>
          <a:p>
            <a:pPr algn="just"/>
            <a:r>
              <a:rPr lang="en-US" sz="1400" dirty="0" err="1">
                <a:solidFill>
                  <a:srgbClr val="002060"/>
                </a:solidFill>
                <a:latin typeface="Arial" pitchFamily="34" charset="0"/>
                <a:cs typeface="Arial" pitchFamily="34" charset="0"/>
              </a:rPr>
              <a:t>Цагдаагийн</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хэлтсийн 201</a:t>
            </a:r>
            <a:r>
              <a:rPr lang="en-US" sz="1400" dirty="0">
                <a:solidFill>
                  <a:srgbClr val="002060"/>
                </a:solidFill>
                <a:latin typeface="Arial" pitchFamily="34" charset="0"/>
                <a:cs typeface="Arial" pitchFamily="34" charset="0"/>
              </a:rPr>
              <a:t>7</a:t>
            </a:r>
            <a:r>
              <a:rPr lang="mn-MN" sz="1400" dirty="0">
                <a:solidFill>
                  <a:srgbClr val="002060"/>
                </a:solidFill>
                <a:latin typeface="Arial" pitchFamily="34" charset="0"/>
                <a:cs typeface="Arial" pitchFamily="34" charset="0"/>
              </a:rPr>
              <a:t> оны </a:t>
            </a:r>
            <a:r>
              <a:rPr lang="en-US" sz="1400" dirty="0">
                <a:solidFill>
                  <a:srgbClr val="002060"/>
                </a:solidFill>
                <a:latin typeface="Arial" pitchFamily="34" charset="0"/>
                <a:cs typeface="Arial" pitchFamily="34" charset="0"/>
              </a:rPr>
              <a:t>12</a:t>
            </a:r>
            <a:r>
              <a:rPr lang="mn-MN" sz="1400" dirty="0">
                <a:solidFill>
                  <a:srgbClr val="002060"/>
                </a:solidFill>
                <a:latin typeface="Arial" pitchFamily="34" charset="0"/>
                <a:cs typeface="Arial" pitchFamily="34" charset="0"/>
              </a:rPr>
              <a:t> сарын </a:t>
            </a:r>
            <a:r>
              <a:rPr lang="mn-MN" sz="1400" dirty="0" smtClean="0">
                <a:solidFill>
                  <a:srgbClr val="002060"/>
                </a:solidFill>
                <a:latin typeface="Arial" pitchFamily="34" charset="0"/>
                <a:cs typeface="Arial" pitchFamily="34" charset="0"/>
              </a:rPr>
              <a:t>мэдээгээр </a:t>
            </a:r>
            <a:r>
              <a:rPr lang="mn-MN" sz="1400" dirty="0">
                <a:solidFill>
                  <a:srgbClr val="002060"/>
                </a:solidFill>
                <a:latin typeface="Arial" pitchFamily="34" charset="0"/>
                <a:cs typeface="Arial" pitchFamily="34" charset="0"/>
              </a:rPr>
              <a:t>аймгийн хэмжээнд нийт бүртгэгдсэн гэмт хэргийн тоо </a:t>
            </a:r>
            <a:r>
              <a:rPr lang="en-US" sz="1400" dirty="0">
                <a:solidFill>
                  <a:srgbClr val="002060"/>
                </a:solidFill>
                <a:latin typeface="Arial" pitchFamily="34" charset="0"/>
                <a:cs typeface="Arial" pitchFamily="34" charset="0"/>
              </a:rPr>
              <a:t>216 </a:t>
            </a:r>
            <a:r>
              <a:rPr lang="mn-MN" sz="1400" dirty="0">
                <a:solidFill>
                  <a:srgbClr val="002060"/>
                </a:solidFill>
                <a:latin typeface="Arial" pitchFamily="34" charset="0"/>
                <a:cs typeface="Arial" pitchFamily="34" charset="0"/>
              </a:rPr>
              <a:t>болж өнгөрсөн оны мөн үе‎тэй харьцуулахад </a:t>
            </a:r>
            <a:r>
              <a:rPr lang="en-US" sz="1400" dirty="0">
                <a:solidFill>
                  <a:srgbClr val="002060"/>
                </a:solidFill>
                <a:latin typeface="Arial" pitchFamily="34" charset="0"/>
                <a:cs typeface="Arial" pitchFamily="34" charset="0"/>
              </a:rPr>
              <a:t>2.3</a:t>
            </a:r>
            <a:r>
              <a:rPr lang="mn-MN" sz="1400" dirty="0">
                <a:solidFill>
                  <a:srgbClr val="002060"/>
                </a:solidFill>
                <a:latin typeface="Arial" pitchFamily="34" charset="0"/>
                <a:cs typeface="Arial" pitchFamily="34" charset="0"/>
              </a:rPr>
              <a:t> хувиар буурсан байна. Гэмт хэрэгт холбогдогсдын тоо өнгөрсөн оны мөн үет‎эй харьцуулахад 23</a:t>
            </a:r>
            <a:r>
              <a:rPr lang="en-US" sz="1400" dirty="0">
                <a:solidFill>
                  <a:srgbClr val="002060"/>
                </a:solidFill>
                <a:latin typeface="Arial" pitchFamily="34" charset="0"/>
                <a:cs typeface="Arial" pitchFamily="34" charset="0"/>
              </a:rPr>
              <a:t>.</a:t>
            </a:r>
            <a:r>
              <a:rPr lang="mn-MN" sz="1400" dirty="0">
                <a:solidFill>
                  <a:srgbClr val="002060"/>
                </a:solidFill>
                <a:latin typeface="Arial" pitchFamily="34" charset="0"/>
                <a:cs typeface="Arial" pitchFamily="34" charset="0"/>
              </a:rPr>
              <a:t>5 хувиар буурч, </a:t>
            </a:r>
            <a:r>
              <a:rPr lang="en-US" sz="1400" dirty="0">
                <a:solidFill>
                  <a:srgbClr val="002060"/>
                </a:solidFill>
                <a:latin typeface="Arial" pitchFamily="34" charset="0"/>
                <a:cs typeface="Arial" pitchFamily="34" charset="0"/>
              </a:rPr>
              <a:t>163</a:t>
            </a:r>
            <a:r>
              <a:rPr lang="mn-MN" sz="1400" dirty="0">
                <a:solidFill>
                  <a:srgbClr val="002060"/>
                </a:solidFill>
                <a:latin typeface="Arial" pitchFamily="34" charset="0"/>
                <a:cs typeface="Arial" pitchFamily="34" charset="0"/>
              </a:rPr>
              <a:t> хүн холбогдоод байна. </a:t>
            </a:r>
          </a:p>
        </p:txBody>
      </p:sp>
      <p:graphicFrame>
        <p:nvGraphicFramePr>
          <p:cNvPr id="17" name="Chart 16"/>
          <p:cNvGraphicFramePr>
            <a:graphicFrameLocks/>
          </p:cNvGraphicFramePr>
          <p:nvPr>
            <p:extLst>
              <p:ext uri="{D42A27DB-BD31-4B8C-83A1-F6EECF244321}">
                <p14:modId xmlns:p14="http://schemas.microsoft.com/office/powerpoint/2010/main" val="3454148293"/>
              </p:ext>
            </p:extLst>
          </p:nvPr>
        </p:nvGraphicFramePr>
        <p:xfrm>
          <a:off x="1995185" y="1156062"/>
          <a:ext cx="6048375" cy="26677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387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Гэмт хэрэг</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6" name="Rectangle 15"/>
          <p:cNvSpPr/>
          <p:nvPr/>
        </p:nvSpPr>
        <p:spPr>
          <a:xfrm>
            <a:off x="1459026" y="4568078"/>
            <a:ext cx="7254648" cy="738664"/>
          </a:xfrm>
          <a:prstGeom prst="rect">
            <a:avLst/>
          </a:prstGeom>
        </p:spPr>
        <p:txBody>
          <a:bodyPr wrap="square">
            <a:spAutoFit/>
          </a:bodyPr>
          <a:lstStyle/>
          <a:p>
            <a:pPr algn="just"/>
            <a:r>
              <a:rPr lang="mn-MN" sz="1400" dirty="0">
                <a:solidFill>
                  <a:srgbClr val="002060"/>
                </a:solidFill>
                <a:latin typeface="Arial" pitchFamily="34" charset="0"/>
                <a:cs typeface="Arial" pitchFamily="34" charset="0"/>
              </a:rPr>
              <a:t>Гэмт хэргийн улмаас учирсан хохирол </a:t>
            </a:r>
            <a:r>
              <a:rPr lang="en-US" sz="1400" dirty="0">
                <a:solidFill>
                  <a:srgbClr val="002060"/>
                </a:solidFill>
                <a:latin typeface="Arial" pitchFamily="34" charset="0"/>
                <a:cs typeface="Arial" pitchFamily="34" charset="0"/>
              </a:rPr>
              <a:t>553.1</a:t>
            </a:r>
            <a:r>
              <a:rPr lang="mn-MN" sz="1400" dirty="0">
                <a:solidFill>
                  <a:srgbClr val="002060"/>
                </a:solidFill>
                <a:latin typeface="Arial" pitchFamily="34" charset="0"/>
                <a:cs typeface="Arial" pitchFamily="34" charset="0"/>
              </a:rPr>
              <a:t> сая төгрөг, түүний </a:t>
            </a:r>
            <a:r>
              <a:rPr lang="en-US" sz="1400" dirty="0">
                <a:solidFill>
                  <a:srgbClr val="002060"/>
                </a:solidFill>
                <a:latin typeface="Arial" pitchFamily="34" charset="0"/>
                <a:cs typeface="Arial" pitchFamily="34" charset="0"/>
              </a:rPr>
              <a:t>60.1</a:t>
            </a:r>
            <a:r>
              <a:rPr lang="mn-MN" sz="1400" dirty="0">
                <a:solidFill>
                  <a:srgbClr val="002060"/>
                </a:solidFill>
                <a:latin typeface="Arial" pitchFamily="34" charset="0"/>
                <a:cs typeface="Arial" pitchFamily="34" charset="0"/>
              </a:rPr>
              <a:t> хувь буюу </a:t>
            </a:r>
            <a:r>
              <a:rPr lang="en-US" sz="1400" dirty="0">
                <a:solidFill>
                  <a:srgbClr val="002060"/>
                </a:solidFill>
                <a:latin typeface="Arial" pitchFamily="34" charset="0"/>
                <a:cs typeface="Arial" pitchFamily="34" charset="0"/>
              </a:rPr>
              <a:t>332.2</a:t>
            </a:r>
            <a:r>
              <a:rPr lang="mn-MN" sz="1400" dirty="0">
                <a:solidFill>
                  <a:srgbClr val="002060"/>
                </a:solidFill>
                <a:latin typeface="Arial" pitchFamily="34" charset="0"/>
                <a:cs typeface="Arial" pitchFamily="34" charset="0"/>
              </a:rPr>
              <a:t> сая төгрөгийг нөхөн төлүүлээд байна. Гэмт хэрэг илрүүлэлтийн хувь аймгийн хэмжээнд өмнөх оны мөн үеэс </a:t>
            </a:r>
            <a:r>
              <a:rPr lang="en-US" sz="1400" dirty="0">
                <a:solidFill>
                  <a:srgbClr val="002060"/>
                </a:solidFill>
                <a:latin typeface="Arial" pitchFamily="34" charset="0"/>
                <a:cs typeface="Arial" pitchFamily="34" charset="0"/>
              </a:rPr>
              <a:t>3.5</a:t>
            </a:r>
            <a:r>
              <a:rPr lang="mn-MN" sz="1400" dirty="0">
                <a:solidFill>
                  <a:srgbClr val="002060"/>
                </a:solidFill>
                <a:latin typeface="Arial" pitchFamily="34" charset="0"/>
                <a:cs typeface="Arial" pitchFamily="34" charset="0"/>
              </a:rPr>
              <a:t> хувиар буурч </a:t>
            </a:r>
            <a:r>
              <a:rPr lang="en-US" sz="1400" dirty="0">
                <a:solidFill>
                  <a:srgbClr val="002060"/>
                </a:solidFill>
                <a:latin typeface="Arial" pitchFamily="34" charset="0"/>
                <a:cs typeface="Arial" pitchFamily="34" charset="0"/>
              </a:rPr>
              <a:t>64.1</a:t>
            </a:r>
            <a:r>
              <a:rPr lang="mn-MN" sz="1400" dirty="0">
                <a:solidFill>
                  <a:srgbClr val="002060"/>
                </a:solidFill>
                <a:latin typeface="Arial" pitchFamily="34" charset="0"/>
                <a:cs typeface="Arial" pitchFamily="34" charset="0"/>
              </a:rPr>
              <a:t> хувьтай байна.</a:t>
            </a:r>
            <a:endParaRPr lang="en-US" sz="1400" dirty="0">
              <a:solidFill>
                <a:srgbClr val="002060"/>
              </a:solidFill>
              <a:latin typeface="Arial" pitchFamily="34" charset="0"/>
              <a:cs typeface="Arial" pitchFamily="34" charset="0"/>
            </a:endParaRPr>
          </a:p>
        </p:txBody>
      </p:sp>
      <p:graphicFrame>
        <p:nvGraphicFramePr>
          <p:cNvPr id="18" name="Chart 17"/>
          <p:cNvGraphicFramePr>
            <a:graphicFrameLocks/>
          </p:cNvGraphicFramePr>
          <p:nvPr>
            <p:extLst>
              <p:ext uri="{D42A27DB-BD31-4B8C-83A1-F6EECF244321}">
                <p14:modId xmlns:p14="http://schemas.microsoft.com/office/powerpoint/2010/main" val="365782967"/>
              </p:ext>
            </p:extLst>
          </p:nvPr>
        </p:nvGraphicFramePr>
        <p:xfrm>
          <a:off x="1366838" y="1407522"/>
          <a:ext cx="3390900" cy="27834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1745623708"/>
              </p:ext>
            </p:extLst>
          </p:nvPr>
        </p:nvGraphicFramePr>
        <p:xfrm>
          <a:off x="5020842" y="1234000"/>
          <a:ext cx="3419475" cy="28807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387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1905000" y="804971"/>
            <a:ext cx="7325889"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ҮЗҮҮЛЭЛТ–Хэрэглээний үнийн индекс</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74643234"/>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9"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1"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2"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5086363" y="4490856"/>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6" name="Chart 15"/>
          <p:cNvGraphicFramePr/>
          <p:nvPr>
            <p:extLst>
              <p:ext uri="{D42A27DB-BD31-4B8C-83A1-F6EECF244321}">
                <p14:modId xmlns:p14="http://schemas.microsoft.com/office/powerpoint/2010/main" val="2210929970"/>
              </p:ext>
            </p:extLst>
          </p:nvPr>
        </p:nvGraphicFramePr>
        <p:xfrm>
          <a:off x="1219200" y="1219201"/>
          <a:ext cx="76200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p:cNvSpPr/>
          <p:nvPr/>
        </p:nvSpPr>
        <p:spPr>
          <a:xfrm>
            <a:off x="1366839" y="1582345"/>
            <a:ext cx="7454944" cy="4708981"/>
          </a:xfrm>
          <a:prstGeom prst="rect">
            <a:avLst/>
          </a:prstGeom>
        </p:spPr>
        <p:txBody>
          <a:bodyPr wrap="square">
            <a:spAutoFit/>
          </a:bodyPr>
          <a:lstStyle/>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smtClean="0"/>
          </a:p>
          <a:p>
            <a:pPr algn="just"/>
            <a:r>
              <a:rPr lang="mn-MN" sz="1400" dirty="0" smtClean="0">
                <a:solidFill>
                  <a:srgbClr val="002060"/>
                </a:solidFill>
                <a:latin typeface="Arial" pitchFamily="34" charset="0"/>
                <a:cs typeface="Arial" pitchFamily="34" charset="0"/>
              </a:rPr>
              <a:t>Тус </a:t>
            </a:r>
            <a:r>
              <a:rPr lang="mn-MN" sz="1400" dirty="0">
                <a:solidFill>
                  <a:srgbClr val="002060"/>
                </a:solidFill>
                <a:latin typeface="Arial" pitchFamily="34" charset="0"/>
                <a:cs typeface="Arial" pitchFamily="34" charset="0"/>
              </a:rPr>
              <a:t>аймагт 2017 оны 12-р сарын байдлаар  хэрэглээний үнийн индекс 2016 оны 12-р сартай  харьцуулахад 5.0  хувиар өсчээ. </a:t>
            </a:r>
            <a:r>
              <a:rPr lang="mn-MN" sz="1400" dirty="0" smtClean="0">
                <a:solidFill>
                  <a:srgbClr val="002060"/>
                </a:solidFill>
                <a:latin typeface="Arial" pitchFamily="34" charset="0"/>
                <a:cs typeface="Arial" pitchFamily="34" charset="0"/>
              </a:rPr>
              <a:t>Хэрэглээний </a:t>
            </a:r>
            <a:r>
              <a:rPr lang="mn-MN" sz="1400" dirty="0">
                <a:solidFill>
                  <a:srgbClr val="002060"/>
                </a:solidFill>
                <a:latin typeface="Arial" pitchFamily="34" charset="0"/>
                <a:cs typeface="Arial" pitchFamily="34" charset="0"/>
              </a:rPr>
              <a:t>үнийн индекс 5.0  хувиар өсөхөд хүнсний бараа согтууруулах бус ундааны бүлэг 9.6 хувиар, согтууруулах ундаа, тамхи мансууруулах бодис 6.3 хувиар,  хувцас бөс бараа гутлын бүлэг  0.9  хувь, орон сууц, ус , цахилгаан, түлшний бүлэг 0.7 хувь өссөн, гэр ахуйн тавилга, гэр ахуйн барааны бүлэг 6.5 хувь, эм тариа эмчилгээний бүлэг 3.3 хувиар өссөн  нь нөлөөлсөн байна. </a:t>
            </a:r>
          </a:p>
        </p:txBody>
      </p:sp>
    </p:spTree>
    <p:extLst>
      <p:ext uri="{BB962C8B-B14F-4D97-AF65-F5344CB8AC3E}">
        <p14:creationId xmlns:p14="http://schemas.microsoft.com/office/powerpoint/2010/main" val="95742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ҮЗҮҮЛЭЛТ–Аж үйлдвэр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74643234"/>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86363" y="4490856"/>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88828357"/>
              </p:ext>
            </p:extLst>
          </p:nvPr>
        </p:nvGraphicFramePr>
        <p:xfrm>
          <a:off x="1733007" y="1219200"/>
          <a:ext cx="6426924" cy="2976562"/>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1656747" y="3752171"/>
            <a:ext cx="7057057" cy="2215991"/>
          </a:xfrm>
          <a:prstGeom prst="rect">
            <a:avLst/>
          </a:prstGeom>
        </p:spPr>
        <p:txBody>
          <a:bodyPr wrap="square">
            <a:spAutoFit/>
          </a:bodyPr>
          <a:lstStyle/>
          <a:p>
            <a:endParaRPr lang="mn-MN" dirty="0" smtClean="0"/>
          </a:p>
          <a:p>
            <a:endParaRPr lang="mn-MN" dirty="0"/>
          </a:p>
          <a:p>
            <a:endParaRPr lang="mn-MN" dirty="0" smtClean="0"/>
          </a:p>
          <a:p>
            <a:pPr algn="just"/>
            <a:r>
              <a:rPr lang="mn-MN" sz="1400" dirty="0" smtClean="0">
                <a:latin typeface="Arial" pitchFamily="34" charset="0"/>
                <a:cs typeface="Arial" pitchFamily="34" charset="0"/>
              </a:rPr>
              <a:t>Аж </a:t>
            </a:r>
            <a:r>
              <a:rPr lang="mn-MN" sz="1400" dirty="0">
                <a:latin typeface="Arial" pitchFamily="34" charset="0"/>
                <a:cs typeface="Arial" pitchFamily="34" charset="0"/>
              </a:rPr>
              <a:t>үйлдвэрийн бүтээгдэхүүн үйлдвэрлэлт 2017 оны 12  сарын байдлаар 8097.8 сая төгрөг болж өнгөрсөн оны мөн үетэй харьцуулахад нийт дүнгээр 35.5  хувиар өссөн байна. Энэхүү өсөлтөнд уул уурхайн олборлох аж үйлдвэр өмнөх онтой харьцуулахад 79 хувиар  өссөн нь голлох нөлөөг үзүүлсэн байна. Мөн </a:t>
            </a:r>
            <a:r>
              <a:rPr lang="mn-MN" sz="1400" dirty="0" smtClean="0">
                <a:latin typeface="Arial" pitchFamily="34" charset="0"/>
                <a:cs typeface="Arial" pitchFamily="34" charset="0"/>
              </a:rPr>
              <a:t>боловсруулах аж </a:t>
            </a:r>
            <a:r>
              <a:rPr lang="mn-MN" sz="1400" dirty="0">
                <a:latin typeface="Arial" pitchFamily="34" charset="0"/>
                <a:cs typeface="Arial" pitchFamily="34" charset="0"/>
              </a:rPr>
              <a:t>үйлдвэр 1.5 хувиар, цахилгаан дулааны эрчим хүч үйлдвэрлэлт ус хангамж 24.3 хувиар өссөн байна.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95742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BF2349C-38AE-4009-8670-F2A96DFA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Tree>
    <p:extLst>
      <p:ext uri="{BB962C8B-B14F-4D97-AF65-F5344CB8AC3E}">
        <p14:creationId xmlns:p14="http://schemas.microsoft.com/office/powerpoint/2010/main" val="2103848330"/>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164" y="2365695"/>
            <a:ext cx="7810099" cy="1200329"/>
          </a:xfrm>
          <a:prstGeom prst="rect">
            <a:avLst/>
          </a:prstGeom>
        </p:spPr>
        <p:txBody>
          <a:bodyPr wrap="square">
            <a:spAutoFit/>
          </a:bodyPr>
          <a:lstStyle/>
          <a:p>
            <a:pPr algn="ctr">
              <a:defRPr/>
            </a:pPr>
            <a:r>
              <a:rPr lang="mn-MN" sz="3600" b="1" dirty="0" smtClean="0">
                <a:solidFill>
                  <a:srgbClr val="002060"/>
                </a:solidFill>
                <a:latin typeface="Arial" panose="020B0604020202020204" pitchFamily="34" charset="0"/>
                <a:cs typeface="Arial" panose="020B0604020202020204" pitchFamily="34" charset="0"/>
              </a:rPr>
              <a:t>АНХААРАЛ ТАВЬСАН БАЯРЛАЛАА</a:t>
            </a:r>
            <a:endParaRPr lang="en-US" sz="3600" b="1" dirty="0">
              <a:solidFill>
                <a:srgbClr val="00206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1393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15879" y="342781"/>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smtClean="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260983972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9"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pPr>
                <a:defRPr/>
              </a:pPr>
              <a:t>4</a:t>
            </a:fld>
            <a:endParaRPr lang="en-US"/>
          </a:p>
        </p:txBody>
      </p:sp>
      <p:grpSp>
        <p:nvGrpSpPr>
          <p:cNvPr id="11" name="Group 10"/>
          <p:cNvGrpSpPr/>
          <p:nvPr/>
        </p:nvGrpSpPr>
        <p:grpSpPr>
          <a:xfrm>
            <a:off x="1485900" y="156099"/>
            <a:ext cx="7744989" cy="377301"/>
            <a:chOff x="1485900" y="156099"/>
            <a:chExt cx="7744989" cy="377301"/>
          </a:xfrm>
        </p:grpSpPr>
        <p:cxnSp>
          <p:nvCxnSpPr>
            <p:cNvPr id="12" name="Straight Connector 11"/>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4" name="Rectangle 13"/>
          <p:cNvSpPr/>
          <p:nvPr/>
        </p:nvSpPr>
        <p:spPr>
          <a:xfrm>
            <a:off x="1853515" y="5061448"/>
            <a:ext cx="5951838" cy="369332"/>
          </a:xfrm>
          <a:prstGeom prst="rect">
            <a:avLst/>
          </a:prstGeom>
        </p:spPr>
        <p:txBody>
          <a:bodyPr wrap="square">
            <a:spAutoFit/>
          </a:bodyPr>
          <a:lstStyle/>
          <a:p>
            <a:pPr algn="just"/>
            <a:endParaRPr lang="en-US" dirty="0">
              <a:latin typeface="Arial" pitchFamily="34" charset="0"/>
              <a:cs typeface="Arial" pitchFamily="34" charset="0"/>
            </a:endParaRPr>
          </a:p>
        </p:txBody>
      </p:sp>
      <p:sp>
        <p:nvSpPr>
          <p:cNvPr id="15" name="Subtitle 2"/>
          <p:cNvSpPr txBox="1">
            <a:spLocks/>
          </p:cNvSpPr>
          <p:nvPr/>
        </p:nvSpPr>
        <p:spPr>
          <a:xfrm>
            <a:off x="1371600" y="5083201"/>
            <a:ext cx="7543800" cy="1389063"/>
          </a:xfrm>
          <a:prstGeom prst="rect">
            <a:avLst/>
          </a:prstGeom>
        </p:spPr>
        <p:txBody>
          <a:bodyPr vert="horz" lIns="91440" tIns="45720" rIns="91440" bIns="45720" rtlCol="0">
            <a:normAutofit/>
          </a:bodyPr>
          <a:lstStyle>
            <a:lvl1pPr marL="257175" indent="-257175" algn="just" defTabSz="685800" rtl="0" eaLnBrk="1" latinLnBrk="0" hangingPunct="1">
              <a:spcBef>
                <a:spcPct val="20000"/>
              </a:spcBef>
              <a:buFont typeface="Arial" pitchFamily="34" charset="0"/>
              <a:buChar char="•"/>
              <a:defRPr sz="2700" kern="1200">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557213" indent="-214313" algn="just" defTabSz="685800" rtl="0" eaLnBrk="1" latinLnBrk="0" hangingPunct="1">
              <a:spcBef>
                <a:spcPct val="20000"/>
              </a:spcBef>
              <a:buFont typeface="Arial" pitchFamily="34" charset="0"/>
              <a:buChar char="–"/>
              <a:defRPr sz="2400" kern="1200">
                <a:solidFill>
                  <a:srgbClr val="002060"/>
                </a:solidFill>
                <a:latin typeface="Arial" panose="020B0604020202020204" pitchFamily="34" charset="0"/>
                <a:ea typeface="Tahoma" panose="020B0604030504040204" pitchFamily="34" charset="0"/>
                <a:cs typeface="Arial" panose="020B0604020202020204" pitchFamily="34" charset="0"/>
              </a:defRPr>
            </a:lvl2pPr>
            <a:lvl3pPr marL="857250" indent="-171450" algn="just" defTabSz="685800" rtl="0" eaLnBrk="1" latinLnBrk="0" hangingPunct="1">
              <a:spcBef>
                <a:spcPct val="20000"/>
              </a:spcBef>
              <a:buFont typeface="Arial" pitchFamily="34" charset="0"/>
              <a:buChar char="•"/>
              <a:defRPr sz="2100" kern="1200">
                <a:solidFill>
                  <a:srgbClr val="002060"/>
                </a:solidFill>
                <a:latin typeface="Arial" panose="020B0604020202020204" pitchFamily="34" charset="0"/>
                <a:ea typeface="Tahoma" panose="020B0604030504040204" pitchFamily="34" charset="0"/>
                <a:cs typeface="Arial" panose="020B0604020202020204" pitchFamily="34" charset="0"/>
              </a:defRPr>
            </a:lvl3pPr>
            <a:lvl4pPr marL="1200150" indent="-171450" algn="just" defTabSz="685800" rtl="0" eaLnBrk="1" latinLnBrk="0" hangingPunct="1">
              <a:spcBef>
                <a:spcPct val="20000"/>
              </a:spcBef>
              <a:buFont typeface="Arial" pitchFamily="34" charset="0"/>
              <a:buChar char="–"/>
              <a:defRPr sz="1800" kern="1200">
                <a:solidFill>
                  <a:srgbClr val="002060"/>
                </a:solidFill>
                <a:latin typeface="Arial" panose="020B0604020202020204" pitchFamily="34" charset="0"/>
                <a:ea typeface="Tahoma" panose="020B0604030504040204" pitchFamily="34" charset="0"/>
                <a:cs typeface="Arial" panose="020B0604020202020204" pitchFamily="34" charset="0"/>
              </a:defRPr>
            </a:lvl4pPr>
            <a:lvl5pPr marL="1543050" indent="-171450" algn="just" defTabSz="685800" rtl="0" eaLnBrk="1" latinLnBrk="0" hangingPunct="1">
              <a:spcBef>
                <a:spcPct val="20000"/>
              </a:spcBef>
              <a:buFont typeface="Arial" pitchFamily="34" charset="0"/>
              <a:buChar char="»"/>
              <a:defRPr sz="1800" kern="1200">
                <a:solidFill>
                  <a:srgbClr val="002060"/>
                </a:solidFill>
                <a:latin typeface="Arial" panose="020B0604020202020204" pitchFamily="34" charset="0"/>
                <a:ea typeface="Tahoma" panose="020B0604030504040204" pitchFamily="34" charset="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None/>
              <a:defRPr/>
            </a:pPr>
            <a:endParaRPr lang="en-US" sz="1400" dirty="0"/>
          </a:p>
        </p:txBody>
      </p:sp>
      <p:sp>
        <p:nvSpPr>
          <p:cNvPr id="16" name="Subtitle 2"/>
          <p:cNvSpPr txBox="1">
            <a:spLocks/>
          </p:cNvSpPr>
          <p:nvPr/>
        </p:nvSpPr>
        <p:spPr>
          <a:xfrm>
            <a:off x="2363788" y="1030297"/>
            <a:ext cx="3344862" cy="36988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mn-MN" sz="1800" dirty="0" smtClean="0">
                <a:latin typeface="Arial" pitchFamily="34" charset="0"/>
                <a:cs typeface="Arial" pitchFamily="34" charset="0"/>
              </a:rPr>
              <a:t> </a:t>
            </a:r>
            <a:endParaRPr lang="en-US" sz="1800" dirty="0">
              <a:latin typeface="Arial" pitchFamily="34" charset="0"/>
              <a:cs typeface="Arial" pitchFamily="34" charset="0"/>
            </a:endParaRPr>
          </a:p>
        </p:txBody>
      </p:sp>
      <p:graphicFrame>
        <p:nvGraphicFramePr>
          <p:cNvPr id="17" name="Chart 16"/>
          <p:cNvGraphicFramePr>
            <a:graphicFrameLocks noChangeAspect="1"/>
          </p:cNvGraphicFramePr>
          <p:nvPr>
            <p:extLst>
              <p:ext uri="{D42A27DB-BD31-4B8C-83A1-F6EECF244321}">
                <p14:modId xmlns:p14="http://schemas.microsoft.com/office/powerpoint/2010/main" val="1470209601"/>
              </p:ext>
            </p:extLst>
          </p:nvPr>
        </p:nvGraphicFramePr>
        <p:xfrm>
          <a:off x="2133600" y="1143000"/>
          <a:ext cx="5791200" cy="358293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2438400" y="587372"/>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chemeClr val="tx2">
                    <a:lumMod val="75000"/>
                  </a:schemeClr>
                </a:solidFill>
                <a:latin typeface="Arial Unicode MS" pitchFamily="34" charset="-128"/>
                <a:ea typeface="Arial Unicode MS" pitchFamily="34" charset="-128"/>
                <a:cs typeface="Arial Unicode MS" pitchFamily="34" charset="-128"/>
              </a:rPr>
              <a:t>ХҮН </a:t>
            </a:r>
            <a:r>
              <a:rPr lang="mn-MN" b="1" kern="0" dirty="0">
                <a:solidFill>
                  <a:schemeClr val="tx2">
                    <a:lumMod val="75000"/>
                  </a:schemeClr>
                </a:solidFill>
                <a:latin typeface="Arial Unicode MS" pitchFamily="34" charset="-128"/>
                <a:ea typeface="Arial Unicode MS" pitchFamily="34" charset="-128"/>
                <a:cs typeface="Arial Unicode MS" pitchFamily="34" charset="-128"/>
              </a:rPr>
              <a:t>АМ, НИЙГМИЙН ҮЗҮҮЛЭЛТ – Хүн амын тоо</a:t>
            </a:r>
          </a:p>
        </p:txBody>
      </p:sp>
      <p:sp>
        <p:nvSpPr>
          <p:cNvPr id="19" name="Rectangle 18"/>
          <p:cNvSpPr/>
          <p:nvPr/>
        </p:nvSpPr>
        <p:spPr>
          <a:xfrm>
            <a:off x="1219200" y="1997839"/>
            <a:ext cx="7696200" cy="4185761"/>
          </a:xfrm>
          <a:prstGeom prst="rect">
            <a:avLst/>
          </a:prstGeom>
        </p:spPr>
        <p:txBody>
          <a:bodyPr wrap="square">
            <a:spAutoFit/>
          </a:bodyPr>
          <a:lstStyle/>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pPr algn="just"/>
            <a:endParaRPr lang="mn-MN" sz="1400" dirty="0">
              <a:solidFill>
                <a:schemeClr val="tx2">
                  <a:lumMod val="75000"/>
                </a:schemeClr>
              </a:solidFill>
              <a:latin typeface="Arial" pitchFamily="34" charset="0"/>
              <a:cs typeface="Arial" pitchFamily="34" charset="0"/>
            </a:endParaRPr>
          </a:p>
          <a:p>
            <a:pPr algn="just"/>
            <a:r>
              <a:rPr lang="mn-MN" sz="1400" dirty="0" smtClean="0">
                <a:solidFill>
                  <a:schemeClr val="tx2">
                    <a:lumMod val="75000"/>
                  </a:schemeClr>
                </a:solidFill>
                <a:latin typeface="Arial" pitchFamily="34" charset="0"/>
                <a:cs typeface="Arial" pitchFamily="34" charset="0"/>
              </a:rPr>
              <a:t>Нийт </a:t>
            </a:r>
            <a:r>
              <a:rPr lang="mn-MN" sz="1400" dirty="0">
                <a:solidFill>
                  <a:schemeClr val="tx2">
                    <a:lumMod val="75000"/>
                  </a:schemeClr>
                </a:solidFill>
                <a:latin typeface="Arial" pitchFamily="34" charset="0"/>
                <a:cs typeface="Arial" pitchFamily="34" charset="0"/>
              </a:rPr>
              <a:t>хүн амыг нас  хүйсийн суваргаас харахад 0-39 насны хүн амд эрэгтэйчүүдийн эзлэххувь илүү байхад 40 дээш насныханд эмэгтэйчүүдийн эзлэх хувь их байна.   Аймгийн хэмжээнд 70 дээш насны 1588 өндөр настан байгаагийн 59,4 хувь нь эмэгтэйчүүд байна. 2017 оны эцсээр аймгийн хэмжээнд 100-с дээш насны 1 өндөр настан байна. </a:t>
            </a:r>
          </a:p>
          <a:p>
            <a:pPr algn="just"/>
            <a:r>
              <a:rPr lang="mn-MN" sz="1400" dirty="0">
                <a:solidFill>
                  <a:schemeClr val="tx2">
                    <a:lumMod val="75000"/>
                  </a:schemeClr>
                </a:solidFill>
                <a:latin typeface="Arial" pitchFamily="34" charset="0"/>
                <a:cs typeface="Arial" pitchFamily="34" charset="0"/>
              </a:rPr>
              <a:t>Цэрэндоржийн Цэдэн 101 настай – Сайхан-Овоо сум 4-р баг</a:t>
            </a:r>
          </a:p>
        </p:txBody>
      </p:sp>
    </p:spTree>
    <p:extLst>
      <p:ext uri="{BB962C8B-B14F-4D97-AF65-F5344CB8AC3E}">
        <p14:creationId xmlns:p14="http://schemas.microsoft.com/office/powerpoint/2010/main" val="1259962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Хүн амын тоо</a:t>
            </a:r>
          </a:p>
        </p:txBody>
      </p:sp>
      <p:sp>
        <p:nvSpPr>
          <p:cNvPr id="11" name="Rectangle 1"/>
          <p:cNvSpPr>
            <a:spLocks noChangeArrowheads="1"/>
          </p:cNvSpPr>
          <p:nvPr/>
        </p:nvSpPr>
        <p:spPr bwMode="auto">
          <a:xfrm>
            <a:off x="1854200" y="5060962"/>
            <a:ext cx="660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mn-MN" sz="1600" dirty="0">
                <a:solidFill>
                  <a:schemeClr val="tx2">
                    <a:lumMod val="75000"/>
                  </a:schemeClr>
                </a:solidFill>
                <a:latin typeface="Arial" charset="0"/>
              </a:rPr>
              <a:t>Дундговь аймгийн нийт өрхийн өсөлтийг сүүлийн 6 жилээр авч үзвэл 2012 оноос хойш жилд 0,7-3,2 хувиар тогтмол өсч нэг өрхөд ногдох ам бүлийн тоо 3,2 байна.</a:t>
            </a:r>
            <a:endParaRPr lang="en-US" sz="1600" dirty="0">
              <a:solidFill>
                <a:schemeClr val="tx2">
                  <a:lumMod val="75000"/>
                </a:schemeClr>
              </a:solidFill>
              <a:latin typeface="Arial" charset="0"/>
            </a:endParaRPr>
          </a:p>
        </p:txBody>
      </p:sp>
      <p:graphicFrame>
        <p:nvGraphicFramePr>
          <p:cNvPr id="12" name="Chart 4"/>
          <p:cNvGraphicFramePr>
            <a:graphicFrameLocks/>
          </p:cNvGraphicFramePr>
          <p:nvPr/>
        </p:nvGraphicFramePr>
        <p:xfrm>
          <a:off x="2019300" y="1358900"/>
          <a:ext cx="5837238" cy="3162300"/>
        </p:xfrm>
        <a:graphic>
          <a:graphicData uri="http://schemas.openxmlformats.org/presentationml/2006/ole">
            <mc:AlternateContent xmlns:mc="http://schemas.openxmlformats.org/markup-compatibility/2006">
              <mc:Choice xmlns:v="urn:schemas-microsoft-com:vml" Requires="v">
                <p:oleObj spid="_x0000_s4121" name="Chart" r:id="rId5" imgW="5840474" imgH="3170195" progId="Excel.Chart.8">
                  <p:embed/>
                </p:oleObj>
              </mc:Choice>
              <mc:Fallback>
                <p:oleObj name="Chart" r:id="rId5" imgW="5840474" imgH="317019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1358900"/>
                        <a:ext cx="5837238"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5560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Хүн амын тоо</a:t>
            </a:r>
          </a:p>
        </p:txBody>
      </p:sp>
      <p:graphicFrame>
        <p:nvGraphicFramePr>
          <p:cNvPr id="8" name="Chart 7"/>
          <p:cNvGraphicFramePr>
            <a:graphicFrameLocks/>
          </p:cNvGraphicFramePr>
          <p:nvPr>
            <p:extLst>
              <p:ext uri="{D42A27DB-BD31-4B8C-83A1-F6EECF244321}">
                <p14:modId xmlns:p14="http://schemas.microsoft.com/office/powerpoint/2010/main" val="1581696417"/>
              </p:ext>
            </p:extLst>
          </p:nvPr>
        </p:nvGraphicFramePr>
        <p:xfrm>
          <a:off x="1533180" y="1357197"/>
          <a:ext cx="3178864" cy="25310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436973" y="1451230"/>
            <a:ext cx="2923256" cy="369332"/>
          </a:xfrm>
          <a:prstGeom prst="rect">
            <a:avLst/>
          </a:prstGeom>
        </p:spPr>
        <p:txBody>
          <a:bodyPr wrap="square">
            <a:spAutoFit/>
          </a:bodyPr>
          <a:lstStyle/>
          <a:p>
            <a:pPr algn="just"/>
            <a:endParaRPr lang="en-US" dirty="0">
              <a:latin typeface="Arial" pitchFamily="34" charset="0"/>
              <a:cs typeface="Arial" pitchFamily="34" charset="0"/>
            </a:endParaRPr>
          </a:p>
        </p:txBody>
      </p:sp>
      <p:sp>
        <p:nvSpPr>
          <p:cNvPr id="13" name="Rectangle 12"/>
          <p:cNvSpPr/>
          <p:nvPr/>
        </p:nvSpPr>
        <p:spPr>
          <a:xfrm>
            <a:off x="1334530" y="4278818"/>
            <a:ext cx="3929448" cy="307777"/>
          </a:xfrm>
          <a:prstGeom prst="rect">
            <a:avLst/>
          </a:prstGeom>
        </p:spPr>
        <p:txBody>
          <a:bodyPr wrap="square">
            <a:spAutoFit/>
          </a:bodyPr>
          <a:lstStyle/>
          <a:p>
            <a:pPr algn="just"/>
            <a:endParaRPr lang="en-US" sz="1400" dirty="0">
              <a:latin typeface="Arial" pitchFamily="34" charset="0"/>
              <a:cs typeface="Arial" pitchFamily="34" charset="0"/>
            </a:endParaRPr>
          </a:p>
        </p:txBody>
      </p:sp>
      <p:sp>
        <p:nvSpPr>
          <p:cNvPr id="14" name="Rectangle 13"/>
          <p:cNvSpPr/>
          <p:nvPr/>
        </p:nvSpPr>
        <p:spPr>
          <a:xfrm>
            <a:off x="6153678" y="2347784"/>
            <a:ext cx="2379559" cy="338554"/>
          </a:xfrm>
          <a:prstGeom prst="rect">
            <a:avLst/>
          </a:prstGeom>
        </p:spPr>
        <p:txBody>
          <a:bodyPr wrap="square">
            <a:spAutoFit/>
          </a:bodyPr>
          <a:lstStyle/>
          <a:p>
            <a:pPr algn="just"/>
            <a:endParaRPr lang="en-US" sz="1600" dirty="0">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419173575"/>
              </p:ext>
            </p:extLst>
          </p:nvPr>
        </p:nvGraphicFramePr>
        <p:xfrm>
          <a:off x="1417643" y="1220801"/>
          <a:ext cx="6894511" cy="2322513"/>
        </p:xfrm>
        <a:graphic>
          <a:graphicData uri="http://schemas.openxmlformats.org/drawingml/2006/table">
            <a:tbl>
              <a:tblPr>
                <a:tableStyleId>{5C22544A-7EE6-4342-B048-85BDC9FD1C3A}</a:tableStyleId>
              </a:tblPr>
              <a:tblGrid>
                <a:gridCol w="410038"/>
                <a:gridCol w="1317982"/>
                <a:gridCol w="808363"/>
                <a:gridCol w="562339"/>
                <a:gridCol w="571126"/>
                <a:gridCol w="2662324"/>
                <a:gridCol w="562339"/>
              </a:tblGrid>
              <a:tr h="400432">
                <a:tc>
                  <a:txBody>
                    <a:bodyPr/>
                    <a:lstStyle/>
                    <a:p>
                      <a:pPr algn="l" fontAlgn="b"/>
                      <a:r>
                        <a:rPr lang="en-US" sz="1100" b="1" u="none" strike="noStrike" dirty="0">
                          <a:effectLst/>
                        </a:rPr>
                        <a:t> </a:t>
                      </a:r>
                      <a:endParaRPr lang="en-US" sz="1100" b="1" i="0" u="none" strike="noStrike" dirty="0">
                        <a:solidFill>
                          <a:srgbClr val="000000"/>
                        </a:solidFill>
                        <a:effectLst/>
                        <a:latin typeface="Arial Mon" panose="020B0500000000000000" pitchFamily="34" charset="0"/>
                      </a:endParaRPr>
                    </a:p>
                  </a:txBody>
                  <a:tcPr marL="9524" marR="9524" marT="9523" marB="0" anchor="b"/>
                </a:tc>
                <a:tc gridSpan="6">
                  <a:txBody>
                    <a:bodyPr/>
                    <a:lstStyle/>
                    <a:p>
                      <a:pPr algn="ctr" fontAlgn="b"/>
                      <a:r>
                        <a:rPr lang="ru-RU" sz="1400" b="1" u="none" strike="noStrike" dirty="0">
                          <a:effectLst/>
                          <a:latin typeface="Arial Mon" panose="020B0500000000000000" pitchFamily="34" charset="0"/>
                        </a:rPr>
                        <a:t>Хамгийн олон хүн амтай сум баг</a:t>
                      </a:r>
                      <a:endParaRPr lang="ru-RU" sz="1400" b="1" i="0" u="none" strike="noStrike" dirty="0">
                        <a:solidFill>
                          <a:srgbClr val="000000"/>
                        </a:solidFill>
                        <a:effectLst/>
                        <a:latin typeface="Arial Mon" panose="020B0500000000000000" pitchFamily="34" charset="0"/>
                      </a:endParaRPr>
                    </a:p>
                  </a:txBody>
                  <a:tcPr marL="9524" marR="9524" marT="952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031">
                <a:tc gridSpan="3">
                  <a:txBody>
                    <a:bodyPr/>
                    <a:lstStyle/>
                    <a:p>
                      <a:pPr algn="ctr" fontAlgn="b"/>
                      <a:r>
                        <a:rPr lang="mn-MN" sz="1200" b="1" u="none" strike="noStrike" dirty="0">
                          <a:effectLst/>
                          <a:latin typeface="Arial Mon" panose="020B0500000000000000" pitchFamily="34" charset="0"/>
                        </a:rPr>
                        <a:t>Сумын түвшинд</a:t>
                      </a:r>
                      <a:endParaRPr lang="mn-MN" sz="1200" b="1" i="1" u="none" strike="noStrike" dirty="0">
                        <a:solidFill>
                          <a:srgbClr val="000000"/>
                        </a:solidFill>
                        <a:effectLst/>
                        <a:latin typeface="Arial Mon" panose="020B0500000000000000" pitchFamily="34" charset="0"/>
                      </a:endParaRPr>
                    </a:p>
                  </a:txBody>
                  <a:tcPr marL="9524" marR="9524" marT="9523" marB="0" anchor="b"/>
                </a:tc>
                <a:tc hMerge="1">
                  <a:txBody>
                    <a:bodyPr/>
                    <a:lstStyle/>
                    <a:p>
                      <a:endParaRPr lang="en-US"/>
                    </a:p>
                  </a:txBody>
                  <a:tcPr/>
                </a:tc>
                <a:tc hMerge="1">
                  <a:txBody>
                    <a:bodyPr/>
                    <a:lstStyle/>
                    <a:p>
                      <a:endParaRPr lang="en-US"/>
                    </a:p>
                  </a:txBody>
                  <a:tcPr/>
                </a:tc>
                <a:tc>
                  <a:txBody>
                    <a:bodyPr/>
                    <a:lstStyle/>
                    <a:p>
                      <a:pPr algn="l" fontAlgn="b"/>
                      <a:r>
                        <a:rPr lang="en-US" sz="1200" b="1" u="none" strike="noStrike" dirty="0">
                          <a:effectLst/>
                          <a:latin typeface="Arial Mon" panose="020B0500000000000000" pitchFamily="34" charset="0"/>
                        </a:rPr>
                        <a:t> </a:t>
                      </a:r>
                      <a:endParaRPr lang="en-US" sz="1200" b="1" i="1" u="none" strike="noStrike" dirty="0">
                        <a:solidFill>
                          <a:srgbClr val="000000"/>
                        </a:solidFill>
                        <a:effectLst/>
                        <a:latin typeface="Arial Mon" panose="020B0500000000000000" pitchFamily="34" charset="0"/>
                      </a:endParaRPr>
                    </a:p>
                  </a:txBody>
                  <a:tcPr marL="9524" marR="9524" marT="9523" marB="0" anchor="b"/>
                </a:tc>
                <a:tc gridSpan="3">
                  <a:txBody>
                    <a:bodyPr/>
                    <a:lstStyle/>
                    <a:p>
                      <a:pPr algn="ctr" fontAlgn="b"/>
                      <a:r>
                        <a:rPr lang="mn-MN" sz="1200" b="1" u="none" strike="noStrike" dirty="0">
                          <a:effectLst/>
                          <a:latin typeface="Arial Mon" panose="020B0500000000000000" pitchFamily="34" charset="0"/>
                        </a:rPr>
                        <a:t>Багийн түвшинд</a:t>
                      </a:r>
                      <a:endParaRPr lang="mn-MN" sz="1200" b="1" i="1" u="none" strike="noStrike" dirty="0">
                        <a:solidFill>
                          <a:srgbClr val="000000"/>
                        </a:solidFill>
                        <a:effectLst/>
                        <a:latin typeface="Arial Mon" panose="020B0500000000000000" pitchFamily="34" charset="0"/>
                      </a:endParaRPr>
                    </a:p>
                  </a:txBody>
                  <a:tcPr marL="9524" marR="9524" marT="9523" marB="0" anchor="b"/>
                </a:tc>
                <a:tc hMerge="1">
                  <a:txBody>
                    <a:bodyPr/>
                    <a:lstStyle/>
                    <a:p>
                      <a:endParaRPr lang="en-US"/>
                    </a:p>
                  </a:txBody>
                  <a:tcPr/>
                </a:tc>
                <a:tc hMerge="1">
                  <a:txBody>
                    <a:bodyPr/>
                    <a:lstStyle/>
                    <a:p>
                      <a:endParaRPr lang="en-US"/>
                    </a:p>
                  </a:txBody>
                  <a:tcPr/>
                </a:tc>
              </a:tr>
              <a:tr h="317010">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Сайнцагаан</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15508</a:t>
                      </a:r>
                    </a:p>
                  </a:txBody>
                  <a:tcPr marL="9524" marR="9524" marT="9523" marB="0" anchor="b"/>
                </a:tc>
                <a:tc>
                  <a:txBody>
                    <a:bodyPr/>
                    <a:lstStyle/>
                    <a:p>
                      <a:pPr algn="l" fontAlgn="b"/>
                      <a:r>
                        <a:rPr lang="en-US" sz="1100" b="1" u="none" strike="noStrike" dirty="0">
                          <a:effectLst/>
                          <a:latin typeface="Arial Mon" panose="020B0500000000000000" pitchFamily="34" charset="0"/>
                        </a:rPr>
                        <a:t> </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7-р баг Нарлаг</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3656</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Эрдэнэдалай</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5730</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9-р баг Мандал</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2</a:t>
                      </a:r>
                      <a:r>
                        <a:rPr lang="mn-MN" sz="1100" b="1" u="none" strike="noStrike" dirty="0" smtClean="0">
                          <a:effectLst/>
                          <a:latin typeface="Arial Mon" panose="020B0500000000000000" pitchFamily="34" charset="0"/>
                        </a:rPr>
                        <a:t>635</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Адаацаг</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2925</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8-р баг Айраг</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20</a:t>
                      </a:r>
                      <a:r>
                        <a:rPr lang="mn-MN" sz="1100" b="1" u="none" strike="noStrike" dirty="0" smtClean="0">
                          <a:effectLst/>
                          <a:latin typeface="Arial Mon" panose="020B0500000000000000" pitchFamily="34" charset="0"/>
                        </a:rPr>
                        <a:t>48</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4</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smtClean="0">
                          <a:effectLst/>
                          <a:latin typeface="Arial Mon" panose="020B0500000000000000" pitchFamily="34" charset="0"/>
                        </a:rPr>
                        <a:t>Хулд</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2422</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dirty="0">
                          <a:effectLst/>
                          <a:latin typeface="Arial Mon" panose="020B0500000000000000" pitchFamily="34" charset="0"/>
                        </a:rPr>
                        <a:t>4</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6-р баг Боржигон</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i="0" u="none" strike="noStrike" dirty="0" smtClean="0">
                          <a:solidFill>
                            <a:schemeClr val="dk1"/>
                          </a:solidFill>
                          <a:effectLst/>
                          <a:latin typeface="Arial Mon" panose="020B0500000000000000" pitchFamily="34" charset="0"/>
                        </a:rPr>
                        <a:t>1997</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5</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smtClean="0">
                          <a:effectLst/>
                          <a:latin typeface="Arial Mon" panose="020B0500000000000000" pitchFamily="34" charset="0"/>
                        </a:rPr>
                        <a:t>Өлзийт</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23</a:t>
                      </a:r>
                      <a:r>
                        <a:rPr lang="mn-MN" sz="1100" b="1" u="none" strike="noStrike" dirty="0" smtClean="0">
                          <a:effectLst/>
                          <a:latin typeface="Arial Mon" panose="020B0500000000000000" pitchFamily="34" charset="0"/>
                        </a:rPr>
                        <a:t>52</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en-US" sz="1100" b="1" u="none" strike="noStrike" dirty="0">
                          <a:effectLst/>
                          <a:latin typeface="Arial Mon" panose="020B0500000000000000" pitchFamily="34" charset="0"/>
                        </a:rPr>
                        <a:t> </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dirty="0">
                          <a:effectLst/>
                          <a:latin typeface="Arial Mon" panose="020B0500000000000000" pitchFamily="34" charset="0"/>
                        </a:rPr>
                        <a:t>5</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Сайнцагаан сум </a:t>
                      </a:r>
                      <a:r>
                        <a:rPr lang="en-US" sz="1100" b="1" u="none" strike="noStrike" dirty="0" smtClean="0">
                          <a:effectLst/>
                          <a:latin typeface="Arial Mon" panose="020B0500000000000000" pitchFamily="34" charset="0"/>
                        </a:rPr>
                        <a:t>5</a:t>
                      </a:r>
                      <a:r>
                        <a:rPr lang="mn-MN" sz="1100" b="1" u="none" strike="noStrike" dirty="0" smtClean="0">
                          <a:effectLst/>
                          <a:latin typeface="Arial Mon" panose="020B0500000000000000" pitchFamily="34" charset="0"/>
                        </a:rPr>
                        <a:t>-р </a:t>
                      </a:r>
                      <a:r>
                        <a:rPr lang="mn-MN" sz="1100" b="1" u="none" strike="noStrike" dirty="0">
                          <a:effectLst/>
                          <a:latin typeface="Arial Mon" panose="020B0500000000000000" pitchFamily="34" charset="0"/>
                        </a:rPr>
                        <a:t>баг Аривжих</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1</a:t>
                      </a:r>
                      <a:r>
                        <a:rPr lang="mn-MN" sz="1100" b="1" u="none" strike="noStrike" dirty="0" smtClean="0">
                          <a:effectLst/>
                          <a:latin typeface="Arial Mon" panose="020B0500000000000000" pitchFamily="34" charset="0"/>
                        </a:rPr>
                        <a:t>858</a:t>
                      </a:r>
                      <a:endParaRPr lang="en-US" sz="1100" b="1" i="0" u="none" strike="noStrike" dirty="0">
                        <a:solidFill>
                          <a:srgbClr val="000000"/>
                        </a:solidFill>
                        <a:effectLst/>
                        <a:latin typeface="Arial Mon" panose="020B0500000000000000" pitchFamily="34" charset="0"/>
                      </a:endParaRPr>
                    </a:p>
                  </a:txBody>
                  <a:tcPr marL="9524" marR="9524" marT="9523" marB="0" anchor="b"/>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32577299"/>
              </p:ext>
            </p:extLst>
          </p:nvPr>
        </p:nvGraphicFramePr>
        <p:xfrm>
          <a:off x="1417643" y="4089417"/>
          <a:ext cx="6894511" cy="2176261"/>
        </p:xfrm>
        <a:graphic>
          <a:graphicData uri="http://schemas.openxmlformats.org/drawingml/2006/table">
            <a:tbl>
              <a:tblPr>
                <a:tableStyleId>{5C22544A-7EE6-4342-B048-85BDC9FD1C3A}</a:tableStyleId>
              </a:tblPr>
              <a:tblGrid>
                <a:gridCol w="410040"/>
                <a:gridCol w="1317982"/>
                <a:gridCol w="808362"/>
                <a:gridCol w="562339"/>
                <a:gridCol w="571125"/>
                <a:gridCol w="2662324"/>
                <a:gridCol w="562339"/>
              </a:tblGrid>
              <a:tr h="330683">
                <a:tc>
                  <a:txBody>
                    <a:bodyPr/>
                    <a:lstStyle/>
                    <a:p>
                      <a:pPr algn="l" fontAlgn="b"/>
                      <a:r>
                        <a:rPr lang="en-US" sz="1100" u="none" strike="noStrike" dirty="0">
                          <a:effectLst/>
                        </a:rPr>
                        <a:t> </a:t>
                      </a:r>
                      <a:endParaRPr lang="en-US" sz="1100" b="0" i="0" u="none" strike="noStrike" dirty="0">
                        <a:solidFill>
                          <a:srgbClr val="000000"/>
                        </a:solidFill>
                        <a:effectLst/>
                        <a:latin typeface="Arial Mon" panose="020B0500000000000000" pitchFamily="34" charset="0"/>
                      </a:endParaRPr>
                    </a:p>
                  </a:txBody>
                  <a:tcPr marL="9524" marR="9524" marT="9525" marB="0" anchor="b"/>
                </a:tc>
                <a:tc gridSpan="6">
                  <a:txBody>
                    <a:bodyPr/>
                    <a:lstStyle/>
                    <a:p>
                      <a:pPr algn="ctr" fontAlgn="b"/>
                      <a:r>
                        <a:rPr lang="mn-MN" sz="1400" b="1" u="none" strike="noStrike" dirty="0">
                          <a:effectLst/>
                          <a:latin typeface="Arial Mon" panose="020B0500000000000000" pitchFamily="34" charset="0"/>
                        </a:rPr>
                        <a:t>Хамгийн цөөн хүн амтай сум баг</a:t>
                      </a:r>
                      <a:endParaRPr lang="mn-MN" sz="1400" b="1" i="0" u="none" strike="noStrike" dirty="0">
                        <a:solidFill>
                          <a:srgbClr val="000000"/>
                        </a:solidFill>
                        <a:effectLst/>
                        <a:latin typeface="Arial Mon" panose="020B0500000000000000" pitchFamily="34" charset="0"/>
                      </a:endParaRPr>
                    </a:p>
                  </a:txBody>
                  <a:tcPr marL="9524" marR="9524"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461">
                <a:tc gridSpan="3">
                  <a:txBody>
                    <a:bodyPr/>
                    <a:lstStyle/>
                    <a:p>
                      <a:pPr algn="ctr" fontAlgn="b"/>
                      <a:r>
                        <a:rPr lang="mn-MN" sz="1200" b="1" u="none" strike="noStrike">
                          <a:effectLst/>
                          <a:latin typeface="Arial Mon" panose="020B0500000000000000" pitchFamily="34" charset="0"/>
                        </a:rPr>
                        <a:t>Сумын түвшинд</a:t>
                      </a:r>
                      <a:endParaRPr lang="mn-MN" sz="1200" b="1" i="1" u="none" strike="noStrike">
                        <a:solidFill>
                          <a:srgbClr val="000000"/>
                        </a:solidFill>
                        <a:effectLst/>
                        <a:latin typeface="Arial Mon" panose="020B0500000000000000" pitchFamily="34" charset="0"/>
                      </a:endParaRPr>
                    </a:p>
                  </a:txBody>
                  <a:tcPr marL="9524" marR="9524" marT="9525" marB="0" anchor="b"/>
                </a:tc>
                <a:tc hMerge="1">
                  <a:txBody>
                    <a:bodyPr/>
                    <a:lstStyle/>
                    <a:p>
                      <a:endParaRPr lang="en-US"/>
                    </a:p>
                  </a:txBody>
                  <a:tcPr/>
                </a:tc>
                <a:tc hMerge="1">
                  <a:txBody>
                    <a:bodyPr/>
                    <a:lstStyle/>
                    <a:p>
                      <a:endParaRPr lang="en-US"/>
                    </a:p>
                  </a:txBody>
                  <a:tcPr/>
                </a:tc>
                <a:tc>
                  <a:txBody>
                    <a:bodyPr/>
                    <a:lstStyle/>
                    <a:p>
                      <a:pPr algn="l" fontAlgn="b"/>
                      <a:r>
                        <a:rPr lang="en-US" sz="1200" b="1" u="none" strike="noStrike" dirty="0">
                          <a:effectLst/>
                          <a:latin typeface="Arial Mon" panose="020B0500000000000000" pitchFamily="34" charset="0"/>
                        </a:rPr>
                        <a:t> </a:t>
                      </a:r>
                      <a:endParaRPr lang="en-US" sz="1200" b="1" i="1" u="none" strike="noStrike" dirty="0">
                        <a:solidFill>
                          <a:srgbClr val="000000"/>
                        </a:solidFill>
                        <a:effectLst/>
                        <a:latin typeface="Arial Mon" panose="020B0500000000000000" pitchFamily="34" charset="0"/>
                      </a:endParaRPr>
                    </a:p>
                  </a:txBody>
                  <a:tcPr marL="9524" marR="9524" marT="9525" marB="0" anchor="b"/>
                </a:tc>
                <a:tc gridSpan="3">
                  <a:txBody>
                    <a:bodyPr/>
                    <a:lstStyle/>
                    <a:p>
                      <a:pPr algn="ctr" fontAlgn="b"/>
                      <a:r>
                        <a:rPr lang="mn-MN" sz="1200" b="1" u="none" strike="noStrike" dirty="0">
                          <a:effectLst/>
                          <a:latin typeface="Arial Mon" panose="020B0500000000000000" pitchFamily="34" charset="0"/>
                        </a:rPr>
                        <a:t>Багийн түвшинд</a:t>
                      </a:r>
                      <a:endParaRPr lang="mn-MN" sz="1200" b="1" i="1" u="none" strike="noStrike" dirty="0">
                        <a:solidFill>
                          <a:srgbClr val="000000"/>
                        </a:solidFill>
                        <a:effectLst/>
                        <a:latin typeface="Arial Mon" panose="020B0500000000000000" pitchFamily="34" charset="0"/>
                      </a:endParaRPr>
                    </a:p>
                  </a:txBody>
                  <a:tcPr marL="9524" marR="9524" marT="9525" marB="0" anchor="b"/>
                </a:tc>
                <a:tc hMerge="1">
                  <a:txBody>
                    <a:bodyPr/>
                    <a:lstStyle/>
                    <a:p>
                      <a:endParaRPr lang="en-US"/>
                    </a:p>
                  </a:txBody>
                  <a:tcPr/>
                </a:tc>
                <a:tc hMerge="1">
                  <a:txBody>
                    <a:bodyPr/>
                    <a:lstStyle/>
                    <a:p>
                      <a:endParaRPr lang="en-US"/>
                    </a:p>
                  </a:txBody>
                  <a:tcPr/>
                </a:tc>
              </a:tr>
              <a:tr h="262851">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Цагаандэлгэр </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1047</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en-US" sz="1100" b="1" u="none" strike="noStrike">
                          <a:effectLst/>
                          <a:latin typeface="Arial Mon" panose="020B0500000000000000" pitchFamily="34" charset="0"/>
                        </a:rPr>
                        <a:t> </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Цагаандэлгэр сум </a:t>
                      </a:r>
                      <a:r>
                        <a:rPr lang="mn-MN" sz="1100" b="1" u="none" strike="noStrike" dirty="0" smtClean="0">
                          <a:effectLst/>
                          <a:latin typeface="Arial Mon" panose="020B0500000000000000" pitchFamily="34" charset="0"/>
                        </a:rPr>
                        <a:t>3-р </a:t>
                      </a:r>
                      <a:r>
                        <a:rPr lang="mn-MN" sz="1100" b="1" u="none" strike="noStrike" dirty="0">
                          <a:effectLst/>
                          <a:latin typeface="Arial Mon" panose="020B0500000000000000" pitchFamily="34" charset="0"/>
                        </a:rPr>
                        <a:t>баг </a:t>
                      </a:r>
                      <a:r>
                        <a:rPr lang="mn-MN" sz="1100" b="1" u="none" strike="noStrike" dirty="0" smtClean="0">
                          <a:effectLst/>
                          <a:latin typeface="Arial Mon" panose="020B0500000000000000" pitchFamily="34" charset="0"/>
                        </a:rPr>
                        <a:t>Жаргалант</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203</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Баянжаргалан</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1195</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ru-RU" sz="1100" b="1" u="none" strike="noStrike" dirty="0">
                          <a:effectLst/>
                          <a:latin typeface="Arial Mon" panose="020B0500000000000000" pitchFamily="34" charset="0"/>
                        </a:rPr>
                        <a:t>Цагаандэлгэр сум </a:t>
                      </a:r>
                      <a:r>
                        <a:rPr lang="mn-MN" sz="1100" b="1" u="none" strike="noStrike" dirty="0" smtClean="0">
                          <a:effectLst/>
                          <a:latin typeface="Arial Mon" panose="020B0500000000000000" pitchFamily="34" charset="0"/>
                        </a:rPr>
                        <a:t>2</a:t>
                      </a:r>
                      <a:r>
                        <a:rPr lang="ru-RU" sz="1100" b="1" u="none" strike="noStrike" dirty="0" smtClean="0">
                          <a:effectLst/>
                          <a:latin typeface="Arial Mon" panose="020B0500000000000000" pitchFamily="34" charset="0"/>
                        </a:rPr>
                        <a:t>-р </a:t>
                      </a:r>
                      <a:r>
                        <a:rPr lang="ru-RU" sz="1100" b="1" u="none" strike="noStrike" dirty="0">
                          <a:effectLst/>
                          <a:latin typeface="Arial Mon" panose="020B0500000000000000" pitchFamily="34" charset="0"/>
                        </a:rPr>
                        <a:t>баг </a:t>
                      </a:r>
                      <a:r>
                        <a:rPr lang="mn-MN" sz="1100" b="1" u="none" strike="noStrike" dirty="0" smtClean="0">
                          <a:effectLst/>
                          <a:latin typeface="Arial Mon" panose="020B0500000000000000" pitchFamily="34" charset="0"/>
                        </a:rPr>
                        <a:t>Дэлгэрэх зам</a:t>
                      </a:r>
                      <a:endParaRPr lang="ru-RU"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217</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Өндөршил</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1421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ru-RU" sz="1100" b="1" u="none" strike="noStrike" dirty="0">
                          <a:effectLst/>
                          <a:latin typeface="Arial Mon" panose="020B0500000000000000" pitchFamily="34" charset="0"/>
                        </a:rPr>
                        <a:t>Баянжаргалан сум 1-р баг Шилийн гол</a:t>
                      </a:r>
                      <a:endParaRPr lang="ru-RU"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en-US" sz="1100" b="1" u="none" strike="noStrike" dirty="0" smtClean="0">
                          <a:effectLst/>
                          <a:latin typeface="Arial Mon" panose="020B0500000000000000" pitchFamily="34" charset="0"/>
                        </a:rPr>
                        <a:t>2</a:t>
                      </a:r>
                      <a:r>
                        <a:rPr lang="mn-MN" sz="1100" b="1" u="none" strike="noStrike" dirty="0" smtClean="0">
                          <a:effectLst/>
                          <a:latin typeface="Arial Mon" panose="020B0500000000000000" pitchFamily="34" charset="0"/>
                        </a:rPr>
                        <a:t>53</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4</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Говь-Угтаал</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1591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4</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Цагаандэлгэр сум 4-р баг Замын улаан</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289</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5</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Дэлгэрцогт</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1677</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en-US" sz="1100" b="1" u="none" strike="noStrike">
                          <a:effectLst/>
                          <a:latin typeface="Arial Mon" panose="020B0500000000000000" pitchFamily="34" charset="0"/>
                        </a:rPr>
                        <a:t> </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5</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ru-RU" sz="1100" b="1" u="none" strike="noStrike" dirty="0">
                          <a:effectLst/>
                          <a:latin typeface="Arial Mon" panose="020B0500000000000000" pitchFamily="34" charset="0"/>
                        </a:rPr>
                        <a:t>Өлзийт сумын 3-р баг Тагт</a:t>
                      </a:r>
                      <a:endParaRPr lang="ru-RU"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en-US" sz="1100" u="none" strike="noStrike" dirty="0" smtClean="0">
                          <a:effectLst/>
                          <a:latin typeface="Arial Mon" panose="020B0500000000000000" pitchFamily="34" charset="0"/>
                        </a:rPr>
                        <a:t>2</a:t>
                      </a:r>
                      <a:r>
                        <a:rPr lang="mn-MN" sz="1100" u="none" strike="noStrike" dirty="0" smtClean="0">
                          <a:effectLst/>
                          <a:latin typeface="Arial Mon" panose="020B0500000000000000" pitchFamily="34" charset="0"/>
                        </a:rPr>
                        <a:t>93</a:t>
                      </a:r>
                      <a:endParaRPr lang="en-US" sz="1100" b="0" i="0" u="none" strike="noStrike" dirty="0">
                        <a:solidFill>
                          <a:srgbClr val="000000"/>
                        </a:solidFill>
                        <a:effectLst/>
                        <a:latin typeface="Arial Mon" panose="020B0500000000000000" pitchFamily="34" charset="0"/>
                      </a:endParaRPr>
                    </a:p>
                  </a:txBody>
                  <a:tcPr marL="9524" marR="9524" marT="9525" marB="0" anchor="b"/>
                </a:tc>
              </a:tr>
            </a:tbl>
          </a:graphicData>
        </a:graphic>
      </p:graphicFrame>
    </p:spTree>
    <p:extLst>
      <p:ext uri="{BB962C8B-B14F-4D97-AF65-F5344CB8AC3E}">
        <p14:creationId xmlns:p14="http://schemas.microsoft.com/office/powerpoint/2010/main" val="156142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28453574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7"/>
          <p:cNvSpPr>
            <a:spLocks noChangeArrowheads="1"/>
          </p:cNvSpPr>
          <p:nvPr/>
        </p:nvSpPr>
        <p:spPr bwMode="auto">
          <a:xfrm>
            <a:off x="1335090" y="4278339"/>
            <a:ext cx="74914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sz="1400" dirty="0" smtClean="0">
              <a:latin typeface="Arial" charset="0"/>
            </a:endParaRPr>
          </a:p>
          <a:p>
            <a:pPr algn="just"/>
            <a:endParaRPr lang="en-US" sz="1400" dirty="0">
              <a:latin typeface="Arial" charset="0"/>
            </a:endParaRPr>
          </a:p>
          <a:p>
            <a:pPr algn="just"/>
            <a:r>
              <a:rPr lang="mn-MN" sz="1400" dirty="0" smtClean="0">
                <a:solidFill>
                  <a:schemeClr val="tx2">
                    <a:lumMod val="75000"/>
                  </a:schemeClr>
                </a:solidFill>
                <a:latin typeface="Arial" charset="0"/>
              </a:rPr>
              <a:t>Хөдөөд </a:t>
            </a:r>
            <a:r>
              <a:rPr lang="mn-MN" sz="1400" dirty="0">
                <a:solidFill>
                  <a:schemeClr val="tx2">
                    <a:lumMod val="75000"/>
                  </a:schemeClr>
                </a:solidFill>
                <a:latin typeface="Arial" charset="0"/>
              </a:rPr>
              <a:t>7333 өрхийн 23341 хүн амьдарч байгаа нь нийт хүн амын 5</a:t>
            </a:r>
            <a:r>
              <a:rPr lang="en-US" sz="1400" dirty="0">
                <a:solidFill>
                  <a:schemeClr val="tx2">
                    <a:lumMod val="75000"/>
                  </a:schemeClr>
                </a:solidFill>
                <a:latin typeface="Arial" charset="0"/>
              </a:rPr>
              <a:t>0.3% </a:t>
            </a:r>
            <a:r>
              <a:rPr lang="mn-MN" sz="1400" dirty="0">
                <a:solidFill>
                  <a:schemeClr val="tx2">
                    <a:lumMod val="75000"/>
                  </a:schemeClr>
                </a:solidFill>
                <a:latin typeface="Arial" charset="0"/>
              </a:rPr>
              <a:t>байна. Аймгийн төвийн өрх өмнөх оноос 129 –р нэмэгдэж 3732 өрхийн 12339 хүн байгаа нь нийт хүн амын 2</a:t>
            </a:r>
            <a:r>
              <a:rPr lang="en-US" sz="1400" dirty="0">
                <a:solidFill>
                  <a:schemeClr val="tx2">
                    <a:lumMod val="75000"/>
                  </a:schemeClr>
                </a:solidFill>
                <a:latin typeface="Arial" charset="0"/>
              </a:rPr>
              <a:t>6.</a:t>
            </a:r>
            <a:r>
              <a:rPr lang="mn-MN" sz="1400" dirty="0">
                <a:solidFill>
                  <a:schemeClr val="tx2">
                    <a:lumMod val="75000"/>
                  </a:schemeClr>
                </a:solidFill>
                <a:latin typeface="Arial" charset="0"/>
              </a:rPr>
              <a:t>7</a:t>
            </a:r>
            <a:r>
              <a:rPr lang="en-US" sz="1400" dirty="0">
                <a:solidFill>
                  <a:schemeClr val="tx2">
                    <a:lumMod val="75000"/>
                  </a:schemeClr>
                </a:solidFill>
                <a:latin typeface="Arial" charset="0"/>
              </a:rPr>
              <a:t>%</a:t>
            </a:r>
            <a:r>
              <a:rPr lang="mn-MN" sz="1400" dirty="0">
                <a:solidFill>
                  <a:schemeClr val="tx2">
                    <a:lumMod val="75000"/>
                  </a:schemeClr>
                </a:solidFill>
                <a:latin typeface="Arial" charset="0"/>
              </a:rPr>
              <a:t>, сумын төвд 3491 өрхийн 10703 хүн амьдарч байгаа нь нийт хүн амын 23  хувийг бүрдүүлж байна.</a:t>
            </a:r>
            <a:endParaRPr lang="en-US" sz="1400" dirty="0">
              <a:solidFill>
                <a:schemeClr val="tx2">
                  <a:lumMod val="75000"/>
                </a:schemeClr>
              </a:solidFill>
              <a:latin typeface="Arial" charset="0"/>
            </a:endParaRPr>
          </a:p>
        </p:txBody>
      </p:sp>
      <p:graphicFrame>
        <p:nvGraphicFramePr>
          <p:cNvPr id="13" name="Chart 9"/>
          <p:cNvGraphicFramePr>
            <a:graphicFrameLocks/>
          </p:cNvGraphicFramePr>
          <p:nvPr>
            <p:extLst>
              <p:ext uri="{D42A27DB-BD31-4B8C-83A1-F6EECF244321}">
                <p14:modId xmlns:p14="http://schemas.microsoft.com/office/powerpoint/2010/main" val="2635651987"/>
              </p:ext>
            </p:extLst>
          </p:nvPr>
        </p:nvGraphicFramePr>
        <p:xfrm>
          <a:off x="1335088" y="1235995"/>
          <a:ext cx="7097712" cy="3303587"/>
        </p:xfrm>
        <a:graphic>
          <a:graphicData uri="http://schemas.openxmlformats.org/presentationml/2006/ole">
            <mc:AlternateContent xmlns:mc="http://schemas.openxmlformats.org/markup-compatibility/2006">
              <mc:Choice xmlns:v="urn:schemas-microsoft-com:vml" Requires="v">
                <p:oleObj spid="_x0000_s6167" name="Chart" r:id="rId6" imgW="7102456" imgH="3310415" progId="Excel.Chart.8">
                  <p:embed/>
                </p:oleObj>
              </mc:Choice>
              <mc:Fallback>
                <p:oleObj name="Chart" r:id="rId6" imgW="7102456" imgH="3310415"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5088" y="1235995"/>
                        <a:ext cx="7097712"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142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5603219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5"/>
          <p:cNvGraphicFramePr>
            <a:graphicFrameLocks/>
          </p:cNvGraphicFramePr>
          <p:nvPr>
            <p:extLst>
              <p:ext uri="{D42A27DB-BD31-4B8C-83A1-F6EECF244321}">
                <p14:modId xmlns:p14="http://schemas.microsoft.com/office/powerpoint/2010/main" val="2645631842"/>
              </p:ext>
            </p:extLst>
          </p:nvPr>
        </p:nvGraphicFramePr>
        <p:xfrm>
          <a:off x="2391350" y="1357267"/>
          <a:ext cx="5432425" cy="3308350"/>
        </p:xfrm>
        <a:graphic>
          <a:graphicData uri="http://schemas.openxmlformats.org/presentationml/2006/ole">
            <mc:AlternateContent xmlns:mc="http://schemas.openxmlformats.org/markup-compatibility/2006">
              <mc:Choice xmlns:v="urn:schemas-microsoft-com:vml" Requires="v">
                <p:oleObj spid="_x0000_s7188" name="Chart" r:id="rId6" imgW="5438103" imgH="3316511" progId="Excel.Chart.8">
                  <p:embed/>
                </p:oleObj>
              </mc:Choice>
              <mc:Fallback>
                <p:oleObj name="Chart" r:id="rId6" imgW="5438103" imgH="3316511"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1350" y="1357267"/>
                        <a:ext cx="54324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7"/>
          <p:cNvSpPr>
            <a:spLocks noChangeArrowheads="1"/>
          </p:cNvSpPr>
          <p:nvPr/>
        </p:nvSpPr>
        <p:spPr bwMode="auto">
          <a:xfrm>
            <a:off x="1930411" y="5021263"/>
            <a:ext cx="6602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mn-MN" dirty="0">
                <a:solidFill>
                  <a:schemeClr val="tx2">
                    <a:lumMod val="75000"/>
                  </a:schemeClr>
                </a:solidFill>
                <a:latin typeface="Arial" charset="0"/>
              </a:rPr>
              <a:t>Нийт өрхийн </a:t>
            </a:r>
            <a:r>
              <a:rPr lang="en-US" dirty="0">
                <a:solidFill>
                  <a:schemeClr val="tx2">
                    <a:lumMod val="75000"/>
                  </a:schemeClr>
                </a:solidFill>
                <a:latin typeface="Arial" charset="0"/>
              </a:rPr>
              <a:t>73.6</a:t>
            </a:r>
            <a:r>
              <a:rPr lang="mn-MN" dirty="0">
                <a:solidFill>
                  <a:schemeClr val="tx2">
                    <a:lumMod val="75000"/>
                  </a:schemeClr>
                </a:solidFill>
                <a:latin typeface="Arial" charset="0"/>
              </a:rPr>
              <a:t> хувь буюу 107</a:t>
            </a:r>
            <a:r>
              <a:rPr lang="en-US" dirty="0">
                <a:solidFill>
                  <a:schemeClr val="tx2">
                    <a:lumMod val="75000"/>
                  </a:schemeClr>
                </a:solidFill>
                <a:latin typeface="Arial" charset="0"/>
              </a:rPr>
              <a:t>27</a:t>
            </a:r>
            <a:r>
              <a:rPr lang="mn-MN" dirty="0">
                <a:solidFill>
                  <a:schemeClr val="tx2">
                    <a:lumMod val="75000"/>
                  </a:schemeClr>
                </a:solidFill>
                <a:latin typeface="Arial" charset="0"/>
              </a:rPr>
              <a:t> нь эрэгтэй тэргүүлэгчтэй, </a:t>
            </a:r>
            <a:r>
              <a:rPr lang="en-US" dirty="0">
                <a:solidFill>
                  <a:schemeClr val="tx2">
                    <a:lumMod val="75000"/>
                  </a:schemeClr>
                </a:solidFill>
                <a:latin typeface="Arial" charset="0"/>
              </a:rPr>
              <a:t>26.4</a:t>
            </a:r>
            <a:r>
              <a:rPr lang="mn-MN" dirty="0">
                <a:solidFill>
                  <a:schemeClr val="tx2">
                    <a:lumMod val="75000"/>
                  </a:schemeClr>
                </a:solidFill>
                <a:latin typeface="Arial" charset="0"/>
              </a:rPr>
              <a:t> хувь буюу 3</a:t>
            </a:r>
            <a:r>
              <a:rPr lang="en-US" dirty="0">
                <a:solidFill>
                  <a:schemeClr val="tx2">
                    <a:lumMod val="75000"/>
                  </a:schemeClr>
                </a:solidFill>
                <a:latin typeface="Arial" charset="0"/>
              </a:rPr>
              <a:t>829</a:t>
            </a:r>
            <a:r>
              <a:rPr lang="mn-MN" dirty="0">
                <a:solidFill>
                  <a:schemeClr val="tx2">
                    <a:lumMod val="75000"/>
                  </a:schemeClr>
                </a:solidFill>
                <a:latin typeface="Arial" charset="0"/>
              </a:rPr>
              <a:t> нь эмэгтэй тэргүүлэгчтэй өрх байна.</a:t>
            </a:r>
            <a:r>
              <a:rPr lang="en-US" dirty="0">
                <a:solidFill>
                  <a:schemeClr val="tx2">
                    <a:lumMod val="75000"/>
                  </a:schemeClr>
                </a:solidFill>
                <a:latin typeface="Arial" charset="0"/>
              </a:rPr>
              <a:t> </a:t>
            </a:r>
            <a:endParaRPr lang="en-US" sz="1600" dirty="0">
              <a:solidFill>
                <a:schemeClr val="tx2">
                  <a:lumMod val="75000"/>
                </a:schemeClr>
              </a:solidFill>
              <a:latin typeface="Arial" charset="0"/>
            </a:endParaRPr>
          </a:p>
        </p:txBody>
      </p:sp>
    </p:spTree>
    <p:extLst>
      <p:ext uri="{BB962C8B-B14F-4D97-AF65-F5344CB8AC3E}">
        <p14:creationId xmlns:p14="http://schemas.microsoft.com/office/powerpoint/2010/main" val="3417322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5603219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10"/>
          <p:cNvGraphicFramePr>
            <a:graphicFrameLocks/>
          </p:cNvGraphicFramePr>
          <p:nvPr>
            <p:extLst>
              <p:ext uri="{D42A27DB-BD31-4B8C-83A1-F6EECF244321}">
                <p14:modId xmlns:p14="http://schemas.microsoft.com/office/powerpoint/2010/main" val="3851000747"/>
              </p:ext>
            </p:extLst>
          </p:nvPr>
        </p:nvGraphicFramePr>
        <p:xfrm>
          <a:off x="2228850" y="1295400"/>
          <a:ext cx="5905500" cy="3213100"/>
        </p:xfrm>
        <a:graphic>
          <a:graphicData uri="http://schemas.openxmlformats.org/presentationml/2006/ole">
            <mc:AlternateContent xmlns:mc="http://schemas.openxmlformats.org/markup-compatibility/2006">
              <mc:Choice xmlns:v="urn:schemas-microsoft-com:vml" Requires="v">
                <p:oleObj spid="_x0000_s8212" name="Chart" r:id="rId6" imgW="5913633" imgH="3218967" progId="Excel.Chart.8">
                  <p:embed/>
                </p:oleObj>
              </mc:Choice>
              <mc:Fallback>
                <p:oleObj name="Chart" r:id="rId6" imgW="5913633" imgH="3218967"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8850" y="1295400"/>
                        <a:ext cx="59055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1227910" y="2551841"/>
            <a:ext cx="7230290" cy="3416320"/>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r>
              <a:rPr lang="mn-MN" dirty="0" smtClean="0">
                <a:solidFill>
                  <a:schemeClr val="tx2">
                    <a:lumMod val="75000"/>
                  </a:schemeClr>
                </a:solidFill>
                <a:latin typeface="Arial" charset="0"/>
              </a:rPr>
              <a:t>Аймгийн </a:t>
            </a:r>
            <a:r>
              <a:rPr lang="mn-MN" dirty="0">
                <a:solidFill>
                  <a:schemeClr val="tx2">
                    <a:lumMod val="75000"/>
                  </a:schemeClr>
                </a:solidFill>
                <a:latin typeface="Arial" charset="0"/>
              </a:rPr>
              <a:t>хэмжээний нийт өрхийн 21,9 хувь нь 1 ам бүлтэй, 19,9 хувь нь 4 ам бүлтэй, 17,7 хувь нь 3 ам бүлтэй, 17,4 хувь нь 2 ам бүлтэй, 13,6 хувь нь 5 ам бүлтэй бол 9,5 хувь нь 6 болон түүнээс дээш ам бүлтэй өрх байна. </a:t>
            </a:r>
            <a:endParaRPr lang="en-US" sz="1600" dirty="0">
              <a:solidFill>
                <a:schemeClr val="tx2">
                  <a:lumMod val="75000"/>
                </a:schemeClr>
              </a:solidFill>
              <a:latin typeface="Arial" charset="0"/>
            </a:endParaRPr>
          </a:p>
        </p:txBody>
      </p:sp>
    </p:spTree>
    <p:extLst>
      <p:ext uri="{BB962C8B-B14F-4D97-AF65-F5344CB8AC3E}">
        <p14:creationId xmlns:p14="http://schemas.microsoft.com/office/powerpoint/2010/main" val="3417322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2. Information Dissemination Schedule_2017_last_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 Information Dissemination Schedule_2017_last_ok</Template>
  <TotalTime>10479</TotalTime>
  <Words>3066</Words>
  <Application>Microsoft Office PowerPoint</Application>
  <PresentationFormat>A4 Paper (210x297 mm)</PresentationFormat>
  <Paragraphs>799</Paragraphs>
  <Slides>38</Slides>
  <Notes>34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 Unicode MS</vt:lpstr>
      <vt:lpstr>Arial</vt:lpstr>
      <vt:lpstr>Arial Mon</vt:lpstr>
      <vt:lpstr>Calibri</vt:lpstr>
      <vt:lpstr>Tahoma</vt:lpstr>
      <vt:lpstr>2. Information Dissemination Schedule_2017_last_ok</vt:lpstr>
      <vt:lpstr>Chart</vt:lpstr>
      <vt:lpstr>PowerPoint Presentation</vt:lpstr>
      <vt:lpstr>2017 оны жилийн эцсийн мэдээгээр аймгийн хүн амын тоо 46383 болж өмнөх оноос 868 хүнээр буюу 1,85 хувиар өссөн байна. 15 сумын 13 суманд хүн амын тоо өсч, 2 суманд буурсан байна./Хүн амын тоо буурсан сумдыг улаанаар тэмдэглэв/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МАЛЫН ТОО, сумаар, мянган толгой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Lhagvadulam</dc:creator>
  <cp:lastModifiedBy>User</cp:lastModifiedBy>
  <cp:revision>757</cp:revision>
  <cp:lastPrinted>2017-12-28T01:47:37Z</cp:lastPrinted>
  <dcterms:created xsi:type="dcterms:W3CDTF">2011-11-16T04:07:02Z</dcterms:created>
  <dcterms:modified xsi:type="dcterms:W3CDTF">2018-01-15T01:40:28Z</dcterms:modified>
</cp:coreProperties>
</file>