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9.xml" ContentType="application/vnd.openxmlformats-officedocument.drawingml.chart+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charts/chart1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heme/themeOverride5.xml" ContentType="application/vnd.openxmlformats-officedocument.themeOverride+xml"/>
  <Override PartName="/ppt/notesSlides/notesSlide17.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heme/themeOverride6.xml" ContentType="application/vnd.openxmlformats-officedocument.themeOverride+xml"/>
  <Override PartName="/ppt/notesSlides/notesSlide18.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heme/themeOverride7.xml" ContentType="application/vnd.openxmlformats-officedocument.themeOverride+xml"/>
  <Override PartName="/ppt/charts/chart22.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4"/>
  </p:notesMasterIdLst>
  <p:handoutMasterIdLst>
    <p:handoutMasterId r:id="rId35"/>
  </p:handoutMasterIdLst>
  <p:sldIdLst>
    <p:sldId id="320" r:id="rId4"/>
    <p:sldId id="365" r:id="rId5"/>
    <p:sldId id="362" r:id="rId6"/>
    <p:sldId id="321" r:id="rId7"/>
    <p:sldId id="361" r:id="rId8"/>
    <p:sldId id="360" r:id="rId9"/>
    <p:sldId id="363" r:id="rId10"/>
    <p:sldId id="364" r:id="rId11"/>
    <p:sldId id="412"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382" r:id="rId26"/>
    <p:sldId id="385" r:id="rId27"/>
    <p:sldId id="393" r:id="rId28"/>
    <p:sldId id="396" r:id="rId29"/>
    <p:sldId id="389" r:id="rId30"/>
    <p:sldId id="390" r:id="rId31"/>
    <p:sldId id="330" r:id="rId32"/>
    <p:sldId id="397" r:id="rId33"/>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a:srgbClr val="00CC00"/>
    <a:srgbClr val="66FF66"/>
    <a:srgbClr val="FFFFFF"/>
    <a:srgbClr val="00CC66"/>
    <a:srgbClr val="009900"/>
    <a:srgbClr val="00FF00"/>
    <a:srgbClr val="008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38" autoAdjust="0"/>
    <p:restoredTop sz="88979" autoAdjust="0"/>
  </p:normalViewPr>
  <p:slideViewPr>
    <p:cSldViewPr>
      <p:cViewPr varScale="1">
        <p:scale>
          <a:sx n="100" d="100"/>
          <a:sy n="100" d="100"/>
        </p:scale>
        <p:origin x="504" y="84"/>
      </p:cViewPr>
      <p:guideLst>
        <p:guide orient="horz" pos="2160"/>
        <p:guide pos="384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tuvshinjargal\Desktop\2018-12.xls" TargetMode="External"/><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1.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7.xml"/></Relationships>
</file>

<file path=ppt/charts/_rels/chart22.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9.xml.rels><?xml version="1.0" encoding="UTF-8" standalone="yes"?>
<Relationships xmlns="http://schemas.openxmlformats.org/package/2006/relationships"><Relationship Id="rId1" Type="http://schemas.openxmlformats.org/officeDocument/2006/relationships/oleObject" Target="file:///C:\Users\tuvshinjargal\Desktop\2018-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dirty="0" smtClean="0"/>
              <a:t>Малын </a:t>
            </a:r>
            <a:r>
              <a:rPr lang="mn-MN" dirty="0"/>
              <a:t>тоо, мянган толгой</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4102564102564103E-2"/>
          <c:y val="0.1873699967191601"/>
          <c:w val="0.97179487179487178"/>
          <c:h val="0.691805692257218"/>
        </c:manualLayout>
      </c:layout>
      <c:lineChart>
        <c:grouping val="stacked"/>
        <c:varyColors val="0"/>
        <c:ser>
          <c:idx val="0"/>
          <c:order val="0"/>
          <c:tx>
            <c:strRef>
              <c:f>Sheet5!$B$1</c:f>
              <c:strCache>
                <c:ptCount val="1"/>
                <c:pt idx="0">
                  <c:v>малын тоо</c:v>
                </c:pt>
              </c:strCache>
            </c:strRef>
          </c:tx>
          <c:spPr>
            <a:ln w="28575" cap="rnd">
              <a:solidFill>
                <a:schemeClr val="accent1"/>
              </a:solidFill>
              <a:round/>
            </a:ln>
            <a:effectLst/>
          </c:spPr>
          <c:marker>
            <c:symbol val="none"/>
          </c:marker>
          <c:dLbls>
            <c:dLbl>
              <c:idx val="0"/>
              <c:layout>
                <c:manualLayout>
                  <c:x val="-2.5348545831767624E-2"/>
                  <c:y val="-9.13633324595666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449515277255874E-3"/>
                  <c:y val="7.423270762339782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108158053572325E-2"/>
                  <c:y val="-5.13918745085062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0418254998121147E-2"/>
                  <c:y val="5.71020827872289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3658642776316571E-2"/>
                  <c:y val="-6.85224993446749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Sheet5!$A$2:$A$8</c:f>
              <c:numCache>
                <c:formatCode>General</c:formatCode>
                <c:ptCount val="7"/>
                <c:pt idx="0">
                  <c:v>1980</c:v>
                </c:pt>
                <c:pt idx="1">
                  <c:v>1990</c:v>
                </c:pt>
                <c:pt idx="2">
                  <c:v>1998</c:v>
                </c:pt>
                <c:pt idx="3">
                  <c:v>2000</c:v>
                </c:pt>
                <c:pt idx="4">
                  <c:v>2009</c:v>
                </c:pt>
                <c:pt idx="5">
                  <c:v>2010</c:v>
                </c:pt>
                <c:pt idx="6">
                  <c:v>2018</c:v>
                </c:pt>
              </c:numCache>
            </c:numRef>
          </c:cat>
          <c:val>
            <c:numRef>
              <c:f>Sheet5!$B$2:$B$8</c:f>
              <c:numCache>
                <c:formatCode>General</c:formatCode>
                <c:ptCount val="7"/>
                <c:pt idx="0">
                  <c:v>1351.9</c:v>
                </c:pt>
                <c:pt idx="1">
                  <c:v>1505.5</c:v>
                </c:pt>
                <c:pt idx="2">
                  <c:v>2212.8000000000002</c:v>
                </c:pt>
                <c:pt idx="3">
                  <c:v>1282.8</c:v>
                </c:pt>
                <c:pt idx="4">
                  <c:v>2147</c:v>
                </c:pt>
                <c:pt idx="5">
                  <c:v>1111.5</c:v>
                </c:pt>
                <c:pt idx="6">
                  <c:v>3825.9</c:v>
                </c:pt>
              </c:numCache>
            </c:numRef>
          </c:val>
          <c:smooth val="0"/>
        </c:ser>
        <c:dLbls>
          <c:showLegendKey val="0"/>
          <c:showVal val="1"/>
          <c:showCatName val="0"/>
          <c:showSerName val="0"/>
          <c:showPercent val="0"/>
          <c:showBubbleSize val="0"/>
        </c:dLbls>
        <c:smooth val="0"/>
        <c:axId val="395810016"/>
        <c:axId val="379008336"/>
      </c:lineChart>
      <c:catAx>
        <c:axId val="39581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9008336"/>
        <c:crosses val="autoZero"/>
        <c:auto val="1"/>
        <c:lblAlgn val="ctr"/>
        <c:lblOffset val="100"/>
        <c:noMultiLvlLbl val="0"/>
      </c:catAx>
      <c:valAx>
        <c:axId val="379008336"/>
        <c:scaling>
          <c:orientation val="minMax"/>
        </c:scaling>
        <c:delete val="1"/>
        <c:axPos val="l"/>
        <c:numFmt formatCode="General" sourceLinked="1"/>
        <c:majorTickMark val="none"/>
        <c:minorTickMark val="none"/>
        <c:tickLblPos val="nextTo"/>
        <c:crossAx val="395810016"/>
        <c:crosses val="autoZero"/>
        <c:crossBetween val="between"/>
      </c:valAx>
      <c:spPr>
        <a:noFill/>
        <a:ln>
          <a:noFill/>
        </a:ln>
        <a:effectLst/>
      </c:spPr>
    </c:plotArea>
    <c:plotVisOnly val="1"/>
    <c:dispBlanksAs val="zero"/>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mn-MN" sz="1400"/>
              <a:t>Төсвийн орлого зарлага </a:t>
            </a:r>
            <a:r>
              <a:rPr lang="en-US" sz="1400"/>
              <a:t> 2018 </a:t>
            </a:r>
            <a:r>
              <a:rPr lang="mn-MN" sz="1400"/>
              <a:t>оны  </a:t>
            </a:r>
            <a:r>
              <a:rPr lang="en-US" sz="1400"/>
              <a:t>12 </a:t>
            </a:r>
            <a:r>
              <a:rPr lang="mn-MN" sz="1400"/>
              <a:t>сарын байдлаар</a:t>
            </a:r>
            <a:endParaRPr lang="en-US" sz="1400"/>
          </a:p>
        </c:rich>
      </c:tx>
      <c:layout/>
      <c:overlay val="0"/>
    </c:title>
    <c:autoTitleDeleted val="0"/>
    <c:plotArea>
      <c:layout/>
      <c:barChart>
        <c:barDir val="col"/>
        <c:grouping val="clustered"/>
        <c:varyColors val="0"/>
        <c:ser>
          <c:idx val="0"/>
          <c:order val="0"/>
          <c:tx>
            <c:strRef>
              <c:f>grafik!$A$5</c:f>
              <c:strCache>
                <c:ptCount val="1"/>
                <c:pt idx="0">
                  <c:v>Орон нутгийн төсвийн байгууллагын зарлагын дүн/сая.төг/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grafik!$B$4:$C$4</c:f>
              <c:strCache>
                <c:ptCount val="2"/>
                <c:pt idx="0">
                  <c:v>2017  XII</c:v>
                </c:pt>
                <c:pt idx="1">
                  <c:v>2018 XII</c:v>
                </c:pt>
              </c:strCache>
            </c:strRef>
          </c:cat>
          <c:val>
            <c:numRef>
              <c:f>grafik!$B$5:$C$5</c:f>
              <c:numCache>
                <c:formatCode>0.0</c:formatCode>
                <c:ptCount val="2"/>
                <c:pt idx="0">
                  <c:v>32971.199999999997</c:v>
                </c:pt>
                <c:pt idx="1">
                  <c:v>33667</c:v>
                </c:pt>
              </c:numCache>
            </c:numRef>
          </c:val>
        </c:ser>
        <c:ser>
          <c:idx val="1"/>
          <c:order val="1"/>
          <c:tx>
            <c:strRef>
              <c:f>grafik!$A$6</c:f>
              <c:strCache>
                <c:ptCount val="1"/>
                <c:pt idx="0">
                  <c:v>Нийт орлого /тусламжийн дүн/сая.төг/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grafik!$B$4:$C$4</c:f>
              <c:strCache>
                <c:ptCount val="2"/>
                <c:pt idx="0">
                  <c:v>2017  XII</c:v>
                </c:pt>
                <c:pt idx="1">
                  <c:v>2018 XII</c:v>
                </c:pt>
              </c:strCache>
            </c:strRef>
          </c:cat>
          <c:val>
            <c:numRef>
              <c:f>grafik!$B$6:$C$6</c:f>
              <c:numCache>
                <c:formatCode>0.0</c:formatCode>
                <c:ptCount val="2"/>
                <c:pt idx="0">
                  <c:v>39239.599999999999</c:v>
                </c:pt>
                <c:pt idx="1">
                  <c:v>41980.4</c:v>
                </c:pt>
              </c:numCache>
            </c:numRef>
          </c:val>
        </c:ser>
        <c:dLbls>
          <c:showLegendKey val="0"/>
          <c:showVal val="1"/>
          <c:showCatName val="0"/>
          <c:showSerName val="0"/>
          <c:showPercent val="0"/>
          <c:showBubbleSize val="0"/>
        </c:dLbls>
        <c:gapWidth val="150"/>
        <c:overlap val="-25"/>
        <c:axId val="442540984"/>
        <c:axId val="442541768"/>
      </c:barChart>
      <c:catAx>
        <c:axId val="442540984"/>
        <c:scaling>
          <c:orientation val="minMax"/>
        </c:scaling>
        <c:delete val="0"/>
        <c:axPos val="b"/>
        <c:numFmt formatCode="General" sourceLinked="0"/>
        <c:majorTickMark val="none"/>
        <c:minorTickMark val="none"/>
        <c:tickLblPos val="nextTo"/>
        <c:crossAx val="442541768"/>
        <c:crosses val="autoZero"/>
        <c:auto val="1"/>
        <c:lblAlgn val="ctr"/>
        <c:lblOffset val="100"/>
        <c:noMultiLvlLbl val="0"/>
      </c:catAx>
      <c:valAx>
        <c:axId val="442541768"/>
        <c:scaling>
          <c:orientation val="minMax"/>
        </c:scaling>
        <c:delete val="1"/>
        <c:axPos val="l"/>
        <c:numFmt formatCode="0.0" sourceLinked="1"/>
        <c:majorTickMark val="out"/>
        <c:minorTickMark val="none"/>
        <c:tickLblPos val="nextTo"/>
        <c:crossAx val="442540984"/>
        <c:crosses val="autoZero"/>
        <c:crossBetween val="between"/>
      </c:valAx>
    </c:plotArea>
    <c:legend>
      <c:legendPos val="t"/>
      <c:layout/>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mn-MN" sz="1400" dirty="0"/>
              <a:t>Төсвийн орлогод эзлэх хувь 201</a:t>
            </a:r>
            <a:r>
              <a:rPr lang="en-US" sz="1400" dirty="0"/>
              <a:t>8</a:t>
            </a:r>
            <a:r>
              <a:rPr lang="mn-MN" sz="1400" dirty="0"/>
              <a:t> оны </a:t>
            </a:r>
            <a:r>
              <a:rPr lang="en-US" sz="1400" dirty="0"/>
              <a:t>12</a:t>
            </a:r>
            <a:r>
              <a:rPr lang="mn-MN" sz="1400" dirty="0"/>
              <a:t> сарын байдлаар</a:t>
            </a:r>
            <a:endParaRPr lang="en-US" sz="1400" dirty="0"/>
          </a:p>
        </c:rich>
      </c:tx>
      <c:layout/>
      <c:overlay val="0"/>
    </c:title>
    <c:autoTitleDeleted val="0"/>
    <c:plotArea>
      <c:layout/>
      <c:pie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grafik!$B$13:$B$15</c:f>
              <c:strCache>
                <c:ptCount val="3"/>
                <c:pt idx="0">
                  <c:v>татвар</c:v>
                </c:pt>
                <c:pt idx="1">
                  <c:v>тусламж</c:v>
                </c:pt>
                <c:pt idx="2">
                  <c:v>татварын бус</c:v>
                </c:pt>
              </c:strCache>
            </c:strRef>
          </c:cat>
          <c:val>
            <c:numRef>
              <c:f>grafik!$C$13:$C$15</c:f>
              <c:numCache>
                <c:formatCode>0.0</c:formatCode>
                <c:ptCount val="3"/>
                <c:pt idx="0">
                  <c:v>4483.6000000000004</c:v>
                </c:pt>
                <c:pt idx="1">
                  <c:v>33831.4</c:v>
                </c:pt>
                <c:pt idx="2">
                  <c:v>3665.4</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mn-MN"/>
              <a:t>Монгол банкны мэдээ  сая төгрөгөөр</a:t>
            </a:r>
            <a:endParaRPr lang="en-US"/>
          </a:p>
        </c:rich>
      </c:tx>
      <c:layout/>
      <c:overlay val="0"/>
    </c:title>
    <c:autoTitleDeleted val="0"/>
    <c:plotArea>
      <c:layout/>
      <c:barChart>
        <c:barDir val="col"/>
        <c:grouping val="clustered"/>
        <c:varyColors val="0"/>
        <c:ser>
          <c:idx val="0"/>
          <c:order val="0"/>
          <c:tx>
            <c:strRef>
              <c:f>Sheet3!$C$5</c:f>
              <c:strCache>
                <c:ptCount val="1"/>
                <c:pt idx="0">
                  <c:v>Зээлийн өрийн үлдэгдэл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Sheet3!$D$4:$E$4</c:f>
              <c:strCache>
                <c:ptCount val="2"/>
                <c:pt idx="0">
                  <c:v>2017 XII</c:v>
                </c:pt>
                <c:pt idx="1">
                  <c:v>2018 XII</c:v>
                </c:pt>
              </c:strCache>
            </c:strRef>
          </c:cat>
          <c:val>
            <c:numRef>
              <c:f>Sheet3!$D$5:$E$5</c:f>
              <c:numCache>
                <c:formatCode>0.0</c:formatCode>
                <c:ptCount val="2"/>
                <c:pt idx="0">
                  <c:v>95817.600000000006</c:v>
                </c:pt>
                <c:pt idx="1">
                  <c:v>116221.3</c:v>
                </c:pt>
              </c:numCache>
            </c:numRef>
          </c:val>
        </c:ser>
        <c:ser>
          <c:idx val="1"/>
          <c:order val="1"/>
          <c:tx>
            <c:strRef>
              <c:f>Sheet3!$C$6</c:f>
              <c:strCache>
                <c:ptCount val="1"/>
                <c:pt idx="0">
                  <c:v>Иргэдийн хадгаламж</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Sheet3!$D$4:$E$4</c:f>
              <c:strCache>
                <c:ptCount val="2"/>
                <c:pt idx="0">
                  <c:v>2017 XII</c:v>
                </c:pt>
                <c:pt idx="1">
                  <c:v>2018 XII</c:v>
                </c:pt>
              </c:strCache>
            </c:strRef>
          </c:cat>
          <c:val>
            <c:numRef>
              <c:f>Sheet3!$D$6:$E$6</c:f>
              <c:numCache>
                <c:formatCode>General</c:formatCode>
                <c:ptCount val="2"/>
                <c:pt idx="0">
                  <c:v>40317.199999999997</c:v>
                </c:pt>
                <c:pt idx="1">
                  <c:v>55108.9</c:v>
                </c:pt>
              </c:numCache>
            </c:numRef>
          </c:val>
        </c:ser>
        <c:dLbls>
          <c:showLegendKey val="0"/>
          <c:showVal val="1"/>
          <c:showCatName val="0"/>
          <c:showSerName val="0"/>
          <c:showPercent val="0"/>
          <c:showBubbleSize val="0"/>
        </c:dLbls>
        <c:gapWidth val="150"/>
        <c:overlap val="-25"/>
        <c:axId val="496243616"/>
        <c:axId val="496244008"/>
      </c:barChart>
      <c:catAx>
        <c:axId val="496243616"/>
        <c:scaling>
          <c:orientation val="minMax"/>
        </c:scaling>
        <c:delete val="0"/>
        <c:axPos val="b"/>
        <c:numFmt formatCode="General" sourceLinked="0"/>
        <c:majorTickMark val="none"/>
        <c:minorTickMark val="none"/>
        <c:tickLblPos val="nextTo"/>
        <c:crossAx val="496244008"/>
        <c:crosses val="autoZero"/>
        <c:auto val="1"/>
        <c:lblAlgn val="ctr"/>
        <c:lblOffset val="100"/>
        <c:noMultiLvlLbl val="0"/>
      </c:catAx>
      <c:valAx>
        <c:axId val="496244008"/>
        <c:scaling>
          <c:orientation val="minMax"/>
        </c:scaling>
        <c:delete val="1"/>
        <c:axPos val="l"/>
        <c:numFmt formatCode="0.0" sourceLinked="1"/>
        <c:majorTickMark val="out"/>
        <c:minorTickMark val="none"/>
        <c:tickLblPos val="nextTo"/>
        <c:crossAx val="496243616"/>
        <c:crosses val="autoZero"/>
        <c:crossBetween val="between"/>
      </c:valAx>
    </c:plotArea>
    <c:legend>
      <c:legendPos val="t"/>
      <c:layout/>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mn-MN"/>
              <a:t>Дундговь аймгийн хэрэглээний үнийн  индекс</a:t>
            </a:r>
            <a:r>
              <a:rPr lang="en-US"/>
              <a:t/>
            </a:r>
            <a:br>
              <a:rPr lang="en-US"/>
            </a:br>
            <a:r>
              <a:rPr lang="en-US"/>
              <a:t> (</a:t>
            </a:r>
            <a:r>
              <a:rPr lang="mn-MN"/>
              <a:t>өмнөх оны</a:t>
            </a:r>
            <a:r>
              <a:rPr lang="en-US"/>
              <a:t> 12 </a:t>
            </a:r>
            <a:r>
              <a:rPr lang="mn-MN"/>
              <a:t>сар</a:t>
            </a:r>
            <a:r>
              <a:rPr lang="en-US"/>
              <a:t> =100)</a:t>
            </a:r>
          </a:p>
        </c:rich>
      </c:tx>
      <c:layout/>
      <c:overlay val="0"/>
      <c:spPr>
        <a:noFill/>
        <a:ln>
          <a:noFill/>
        </a:ln>
        <a:effectLst/>
      </c:spPr>
    </c:title>
    <c:autoTitleDeleted val="0"/>
    <c:plotArea>
      <c:layout/>
      <c:lineChart>
        <c:grouping val="standard"/>
        <c:varyColors val="0"/>
        <c:ser>
          <c:idx val="0"/>
          <c:order val="0"/>
          <c:tx>
            <c:strRef>
              <c:f>graphic!$O$7</c:f>
              <c:strCache>
                <c:ptCount val="1"/>
                <c:pt idx="0">
                  <c:v>2016</c:v>
                </c:pt>
              </c:strCache>
            </c:strRef>
          </c:tx>
          <c:spPr>
            <a:ln w="38100" cap="rnd">
              <a:solidFill>
                <a:schemeClr val="accent1"/>
              </a:solidFill>
              <a:round/>
            </a:ln>
            <a:effectLst/>
          </c:spPr>
          <c:marker>
            <c:symbol val="circle"/>
            <c:size val="8"/>
            <c:spPr>
              <a:solidFill>
                <a:schemeClr val="accent1"/>
              </a:solidFill>
              <a:ln>
                <a:noFill/>
              </a:ln>
              <a:effectLst/>
            </c:spPr>
          </c:marker>
          <c:dLbls>
            <c:dLbl>
              <c:idx val="0"/>
              <c:layout>
                <c:manualLayout>
                  <c:x val="-2.9411764705882366E-2"/>
                  <c:y val="-5.06329113924051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3137254901960811E-2"/>
                  <c:y val="-5.400843881856656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7058823529411813E-2"/>
                  <c:y val="-4.72573839662447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980392156862793E-2"/>
                  <c:y val="-6.41350210970475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2941176470588207E-2"/>
                  <c:y val="-6.07594936708861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8823529411764768E-2"/>
                  <c:y val="-4.05063291139240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0784313725490313E-2"/>
                  <c:y val="-4.72573839662447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5098039215686933E-2"/>
                  <c:y val="-4.0506329113924072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5.6862745098039222E-2"/>
                  <c:y val="-4.0506329113924072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1176470588235294E-2"/>
                  <c:y val="-4.38818565400843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4.7058823529411813E-2"/>
                  <c:y val="-5.06329113924051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3554258572556478E-2"/>
                  <c:y val="-9.551720940546976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graphic!$P$7:$AA$7</c:f>
              <c:numCache>
                <c:formatCode>0.0</c:formatCode>
                <c:ptCount val="12"/>
                <c:pt idx="0">
                  <c:v>101</c:v>
                </c:pt>
                <c:pt idx="1">
                  <c:v>101.7</c:v>
                </c:pt>
                <c:pt idx="2">
                  <c:v>102.2</c:v>
                </c:pt>
                <c:pt idx="3">
                  <c:v>102.7</c:v>
                </c:pt>
                <c:pt idx="4">
                  <c:v>103.2</c:v>
                </c:pt>
                <c:pt idx="5">
                  <c:v>103.2</c:v>
                </c:pt>
                <c:pt idx="6">
                  <c:v>101.6</c:v>
                </c:pt>
                <c:pt idx="7">
                  <c:v>99.7</c:v>
                </c:pt>
                <c:pt idx="8">
                  <c:v>99.5</c:v>
                </c:pt>
                <c:pt idx="9">
                  <c:v>101.5</c:v>
                </c:pt>
                <c:pt idx="10">
                  <c:v>103.3</c:v>
                </c:pt>
                <c:pt idx="11">
                  <c:v>105.5</c:v>
                </c:pt>
              </c:numCache>
            </c:numRef>
          </c:val>
          <c:smooth val="0"/>
        </c:ser>
        <c:ser>
          <c:idx val="2"/>
          <c:order val="2"/>
          <c:tx>
            <c:strRef>
              <c:f>graphic!$O$9</c:f>
              <c:strCache>
                <c:ptCount val="1"/>
                <c:pt idx="0">
                  <c:v>2018</c:v>
                </c:pt>
              </c:strCache>
            </c:strRef>
          </c:tx>
          <c:spPr>
            <a:ln w="38100" cap="rnd">
              <a:solidFill>
                <a:schemeClr val="accent3"/>
              </a:solidFill>
              <a:round/>
            </a:ln>
            <a:effectLst/>
          </c:spPr>
          <c:marker>
            <c:symbol val="circle"/>
            <c:size val="8"/>
            <c:spPr>
              <a:solidFill>
                <a:schemeClr val="accent3"/>
              </a:solidFill>
              <a:ln>
                <a:noFill/>
              </a:ln>
              <a:effectLst/>
            </c:spPr>
          </c:marker>
          <c:dLbls>
            <c:dLbl>
              <c:idx val="0"/>
              <c:layout>
                <c:manualLayout>
                  <c:x val="-1.0219517823613139E-3"/>
                  <c:y val="6.59531230851330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292784759339461E-2"/>
                  <c:y val="7.60798309437955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314722437535807E-2"/>
                  <c:y val="7.12863820662439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007344068703642E-2"/>
                  <c:y val="6.64167437746764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8583440690035766E-2"/>
                  <c:y val="4.11747045958102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1922379678719056E-2"/>
                  <c:y val="4.94096455149723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6205691540712001E-2"/>
                  <c:y val="6.5879527353296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2394716159681952E-2"/>
                  <c:y val="7.82319387320395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9055627126690511E-2"/>
                  <c:y val="6.17620568937157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0980848644604812E-2"/>
                  <c:y val="5.83967542661209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477231526469769E-2"/>
                  <c:y val="4.11747045958102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9.5278135633452728E-3"/>
                  <c:y val="7.411446827245853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graphic!$P$9:$AA$9</c:f>
              <c:numCache>
                <c:formatCode>0.0</c:formatCode>
                <c:ptCount val="12"/>
                <c:pt idx="0">
                  <c:v>101.6</c:v>
                </c:pt>
                <c:pt idx="1">
                  <c:v>102.1</c:v>
                </c:pt>
                <c:pt idx="2">
                  <c:v>102.6</c:v>
                </c:pt>
                <c:pt idx="3">
                  <c:v>102.7</c:v>
                </c:pt>
                <c:pt idx="4">
                  <c:v>103.3</c:v>
                </c:pt>
                <c:pt idx="5">
                  <c:v>103.3</c:v>
                </c:pt>
                <c:pt idx="6">
                  <c:v>105.4</c:v>
                </c:pt>
                <c:pt idx="7">
                  <c:v>105.4</c:v>
                </c:pt>
                <c:pt idx="8">
                  <c:v>101.9</c:v>
                </c:pt>
                <c:pt idx="9">
                  <c:v>102.8</c:v>
                </c:pt>
                <c:pt idx="10">
                  <c:v>104.7</c:v>
                </c:pt>
                <c:pt idx="11">
                  <c:v>105.3</c:v>
                </c:pt>
              </c:numCache>
            </c:numRef>
          </c:val>
          <c:smooth val="0"/>
        </c:ser>
        <c:dLbls>
          <c:showLegendKey val="0"/>
          <c:showVal val="0"/>
          <c:showCatName val="0"/>
          <c:showSerName val="0"/>
          <c:showPercent val="0"/>
          <c:showBubbleSize val="0"/>
        </c:dLbls>
        <c:marker val="1"/>
        <c:smooth val="0"/>
        <c:axId val="497974240"/>
        <c:axId val="497971496"/>
      </c:lineChart>
      <c:lineChart>
        <c:grouping val="standard"/>
        <c:varyColors val="0"/>
        <c:ser>
          <c:idx val="1"/>
          <c:order val="1"/>
          <c:tx>
            <c:strRef>
              <c:f>graphic!$O$8</c:f>
              <c:strCache>
                <c:ptCount val="1"/>
                <c:pt idx="0">
                  <c:v>2017</c:v>
                </c:pt>
              </c:strCache>
            </c:strRef>
          </c:tx>
          <c:spPr>
            <a:ln w="38100" cap="rnd">
              <a:solidFill>
                <a:schemeClr val="accent2"/>
              </a:solidFill>
              <a:round/>
            </a:ln>
            <a:effectLst/>
          </c:spPr>
          <c:marker>
            <c:symbol val="circle"/>
            <c:size val="8"/>
            <c:spPr>
              <a:solidFill>
                <a:schemeClr val="accent2"/>
              </a:solidFill>
              <a:ln>
                <a:noFill/>
              </a:ln>
              <a:effectLst/>
            </c:spPr>
          </c:marker>
          <c:dLbls>
            <c:dLbl>
              <c:idx val="0"/>
              <c:layout>
                <c:manualLayout>
                  <c:x val="-5.2422030225525988E-2"/>
                  <c:y val="-3.29397636766482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8138718363532751E-2"/>
                  <c:y val="-4.52921750553913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385540650153991E-2"/>
                  <c:y val="-3.70572341362294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1949843788870376E-2"/>
                  <c:y val="-2.88222932170672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8138718363532751E-2"/>
                  <c:y val="-3.29397636766482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385540650153991E-2"/>
                  <c:y val="-3.70572341362293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6233155650863675E-2"/>
                  <c:y val="-4.52921750553913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9449352393761845E-2"/>
                  <c:y val="-3.70572341362294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326062786340837E-2"/>
                  <c:y val="-4.11750288060826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6.5760969214209014E-2"/>
                  <c:y val="-3.70572341362294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6.9572094639547458E-2"/>
                  <c:y val="-2.47048227574861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6.0044281076201834E-2"/>
                  <c:y val="-2.88222932170672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graphic!$P$8:$AA$8</c:f>
              <c:numCache>
                <c:formatCode>0.0</c:formatCode>
                <c:ptCount val="12"/>
                <c:pt idx="0">
                  <c:v>101.2</c:v>
                </c:pt>
                <c:pt idx="1">
                  <c:v>102.4</c:v>
                </c:pt>
                <c:pt idx="2">
                  <c:v>102.7</c:v>
                </c:pt>
                <c:pt idx="3">
                  <c:v>103.8</c:v>
                </c:pt>
                <c:pt idx="4">
                  <c:v>102.8</c:v>
                </c:pt>
                <c:pt idx="5">
                  <c:v>102.5</c:v>
                </c:pt>
                <c:pt idx="6">
                  <c:v>102.2</c:v>
                </c:pt>
                <c:pt idx="7">
                  <c:v>103.5</c:v>
                </c:pt>
                <c:pt idx="8">
                  <c:v>103.4</c:v>
                </c:pt>
                <c:pt idx="9">
                  <c:v>103.5</c:v>
                </c:pt>
                <c:pt idx="10">
                  <c:v>103.2</c:v>
                </c:pt>
                <c:pt idx="11">
                  <c:v>105</c:v>
                </c:pt>
              </c:numCache>
            </c:numRef>
          </c:val>
          <c:smooth val="0"/>
        </c:ser>
        <c:dLbls>
          <c:showLegendKey val="0"/>
          <c:showVal val="0"/>
          <c:showCatName val="0"/>
          <c:showSerName val="0"/>
          <c:showPercent val="0"/>
          <c:showBubbleSize val="0"/>
        </c:dLbls>
        <c:marker val="1"/>
        <c:smooth val="0"/>
        <c:axId val="492014344"/>
        <c:axId val="497975808"/>
      </c:lineChart>
      <c:catAx>
        <c:axId val="497974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97971496"/>
        <c:crosses val="autoZero"/>
        <c:auto val="1"/>
        <c:lblAlgn val="ctr"/>
        <c:lblOffset val="100"/>
        <c:noMultiLvlLbl val="0"/>
      </c:catAx>
      <c:valAx>
        <c:axId val="497971496"/>
        <c:scaling>
          <c:orientation val="minMax"/>
          <c:max val="115"/>
          <c:min val="1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spPr>
          <a:noFill/>
          <a:ln>
            <a:noFill/>
          </a:ln>
          <a:effectLst/>
        </c:spPr>
        <c:txPr>
          <a:bodyPr rot="-60000000" vert="horz"/>
          <a:lstStyle/>
          <a:p>
            <a:pPr>
              <a:defRPr/>
            </a:pPr>
            <a:endParaRPr lang="en-US"/>
          </a:p>
        </c:txPr>
        <c:crossAx val="497974240"/>
        <c:crosses val="autoZero"/>
        <c:crossBetween val="between"/>
      </c:valAx>
      <c:valAx>
        <c:axId val="497975808"/>
        <c:scaling>
          <c:orientation val="minMax"/>
        </c:scaling>
        <c:delete val="0"/>
        <c:axPos val="r"/>
        <c:numFmt formatCode="0.0" sourceLinked="1"/>
        <c:majorTickMark val="none"/>
        <c:minorTickMark val="none"/>
        <c:tickLblPos val="nextTo"/>
        <c:spPr>
          <a:noFill/>
          <a:ln>
            <a:noFill/>
          </a:ln>
          <a:effectLst/>
        </c:spPr>
        <c:txPr>
          <a:bodyPr rot="-60000000" vert="horz"/>
          <a:lstStyle/>
          <a:p>
            <a:pPr>
              <a:defRPr/>
            </a:pPr>
            <a:endParaRPr lang="en-US"/>
          </a:p>
        </c:txPr>
        <c:crossAx val="492014344"/>
        <c:crosses val="max"/>
        <c:crossBetween val="between"/>
      </c:valAx>
      <c:catAx>
        <c:axId val="492014344"/>
        <c:scaling>
          <c:orientation val="minMax"/>
        </c:scaling>
        <c:delete val="1"/>
        <c:axPos val="b"/>
        <c:numFmt formatCode="General" sourceLinked="1"/>
        <c:majorTickMark val="out"/>
        <c:minorTickMark val="none"/>
        <c:tickLblPos val="none"/>
        <c:crossAx val="497975808"/>
        <c:crosses val="autoZero"/>
        <c:auto val="1"/>
        <c:lblAlgn val="ctr"/>
        <c:lblOffset val="100"/>
        <c:noMultiLvlLbl val="0"/>
      </c:catAx>
      <c:spPr>
        <a:noFill/>
        <a:ln>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mn-MN"/>
              <a:t>Аж үйлдвэрийн бүтээгдэхүүн үйлдвэрлэлт    /сая.төг/</a:t>
            </a:r>
            <a:endParaRPr lang="en-US"/>
          </a:p>
        </c:rich>
      </c:tx>
      <c:layout/>
      <c:overlay val="0"/>
    </c:title>
    <c:autoTitleDeleted val="0"/>
    <c:plotArea>
      <c:layout/>
      <c:barChart>
        <c:barDir val="col"/>
        <c:grouping val="clustered"/>
        <c:varyColors val="0"/>
        <c:ser>
          <c:idx val="0"/>
          <c:order val="0"/>
          <c:tx>
            <c:strRef>
              <c:f>Sheet1!$C$3</c:f>
              <c:strCache>
                <c:ptCount val="1"/>
                <c:pt idx="0">
                  <c:v>2017 .12 сар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Sheet1!$B$4:$B$7</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Sheet1!$C$4:$C$7</c:f>
              <c:numCache>
                <c:formatCode>General</c:formatCode>
                <c:ptCount val="4"/>
                <c:pt idx="0">
                  <c:v>3049.5</c:v>
                </c:pt>
                <c:pt idx="1">
                  <c:v>1170.4000000000001</c:v>
                </c:pt>
                <c:pt idx="2">
                  <c:v>3877.9</c:v>
                </c:pt>
                <c:pt idx="3">
                  <c:v>8097.7999999999993</c:v>
                </c:pt>
              </c:numCache>
            </c:numRef>
          </c:val>
        </c:ser>
        <c:ser>
          <c:idx val="1"/>
          <c:order val="1"/>
          <c:tx>
            <c:strRef>
              <c:f>Sheet1!$D$3</c:f>
              <c:strCache>
                <c:ptCount val="1"/>
                <c:pt idx="0">
                  <c:v>2018 .12 сар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Sheet1!$B$4:$B$7</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Sheet1!$D$4:$D$7</c:f>
              <c:numCache>
                <c:formatCode>General</c:formatCode>
                <c:ptCount val="4"/>
                <c:pt idx="0">
                  <c:v>3648.4</c:v>
                </c:pt>
                <c:pt idx="1">
                  <c:v>1225.8</c:v>
                </c:pt>
                <c:pt idx="2">
                  <c:v>4456.2</c:v>
                </c:pt>
                <c:pt idx="3">
                  <c:v>9330.4</c:v>
                </c:pt>
              </c:numCache>
            </c:numRef>
          </c:val>
        </c:ser>
        <c:dLbls>
          <c:showLegendKey val="0"/>
          <c:showVal val="1"/>
          <c:showCatName val="0"/>
          <c:showSerName val="0"/>
          <c:showPercent val="0"/>
          <c:showBubbleSize val="0"/>
        </c:dLbls>
        <c:gapWidth val="150"/>
        <c:overlap val="-25"/>
        <c:axId val="304479192"/>
        <c:axId val="304492520"/>
      </c:barChart>
      <c:catAx>
        <c:axId val="304479192"/>
        <c:scaling>
          <c:orientation val="minMax"/>
        </c:scaling>
        <c:delete val="0"/>
        <c:axPos val="b"/>
        <c:numFmt formatCode="General" sourceLinked="0"/>
        <c:majorTickMark val="none"/>
        <c:minorTickMark val="none"/>
        <c:tickLblPos val="nextTo"/>
        <c:crossAx val="304492520"/>
        <c:crosses val="autoZero"/>
        <c:auto val="1"/>
        <c:lblAlgn val="ctr"/>
        <c:lblOffset val="100"/>
        <c:noMultiLvlLbl val="0"/>
      </c:catAx>
      <c:valAx>
        <c:axId val="304492520"/>
        <c:scaling>
          <c:orientation val="minMax"/>
        </c:scaling>
        <c:delete val="1"/>
        <c:axPos val="l"/>
        <c:numFmt formatCode="General" sourceLinked="1"/>
        <c:majorTickMark val="none"/>
        <c:minorTickMark val="none"/>
        <c:tickLblPos val="nextTo"/>
        <c:crossAx val="304479192"/>
        <c:crosses val="autoZero"/>
        <c:crossBetween val="between"/>
      </c:valAx>
    </c:plotArea>
    <c:legend>
      <c:legendPos val="t"/>
      <c:layout/>
      <c:overlay val="0"/>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200" b="0" i="0" u="none" strike="noStrike" baseline="0">
                <a:solidFill>
                  <a:srgbClr val="000000"/>
                </a:solidFill>
                <a:latin typeface="Arial"/>
                <a:ea typeface="Arial"/>
                <a:cs typeface="Arial"/>
              </a:defRPr>
            </a:pPr>
            <a:r>
              <a:rPr lang="mn-MN"/>
              <a:t>Бүртгэгдсэн гэмт хэрэг, гэмт хэрэгт холбогдогчдын тоо, жил бүрийн </a:t>
            </a:r>
            <a:r>
              <a:rPr lang="en-US"/>
              <a:t>12</a:t>
            </a:r>
            <a:r>
              <a:rPr lang="mn-MN" baseline="0"/>
              <a:t> сарын </a:t>
            </a:r>
            <a:r>
              <a:rPr lang="mn-MN"/>
              <a:t> байдлаар </a:t>
            </a: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график!$B$3</c:f>
              <c:strCache>
                <c:ptCount val="1"/>
                <c:pt idx="0">
                  <c:v>Бүх хэрэг</c:v>
                </c:pt>
              </c:strCache>
            </c:strRef>
          </c:tx>
          <c:invertIfNegative val="0"/>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график!$A$4:$A$6</c:f>
              <c:strCache>
                <c:ptCount val="3"/>
                <c:pt idx="0">
                  <c:v>2016-XII</c:v>
                </c:pt>
                <c:pt idx="1">
                  <c:v>2017-XII</c:v>
                </c:pt>
                <c:pt idx="2">
                  <c:v>2018-XII</c:v>
                </c:pt>
              </c:strCache>
            </c:strRef>
          </c:cat>
          <c:val>
            <c:numRef>
              <c:f>график!$B$4:$B$6</c:f>
              <c:numCache>
                <c:formatCode>General</c:formatCode>
                <c:ptCount val="3"/>
                <c:pt idx="0">
                  <c:v>221</c:v>
                </c:pt>
                <c:pt idx="1">
                  <c:v>216</c:v>
                </c:pt>
                <c:pt idx="2">
                  <c:v>266</c:v>
                </c:pt>
              </c:numCache>
            </c:numRef>
          </c:val>
        </c:ser>
        <c:ser>
          <c:idx val="1"/>
          <c:order val="1"/>
          <c:tx>
            <c:strRef>
              <c:f>график!$C$3</c:f>
              <c:strCache>
                <c:ptCount val="1"/>
                <c:pt idx="0">
                  <c:v>Холбогдогч</c:v>
                </c:pt>
              </c:strCache>
            </c:strRef>
          </c:tx>
          <c:invertIfNegative val="0"/>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график!$A$4:$A$6</c:f>
              <c:strCache>
                <c:ptCount val="3"/>
                <c:pt idx="0">
                  <c:v>2016-XII</c:v>
                </c:pt>
                <c:pt idx="1">
                  <c:v>2017-XII</c:v>
                </c:pt>
                <c:pt idx="2">
                  <c:v>2018-XII</c:v>
                </c:pt>
              </c:strCache>
            </c:strRef>
          </c:cat>
          <c:val>
            <c:numRef>
              <c:f>график!$C$4:$C$6</c:f>
              <c:numCache>
                <c:formatCode>General</c:formatCode>
                <c:ptCount val="3"/>
                <c:pt idx="0">
                  <c:v>213</c:v>
                </c:pt>
                <c:pt idx="1">
                  <c:v>138</c:v>
                </c:pt>
                <c:pt idx="2">
                  <c:v>183</c:v>
                </c:pt>
              </c:numCache>
            </c:numRef>
          </c:val>
        </c:ser>
        <c:dLbls>
          <c:showLegendKey val="0"/>
          <c:showVal val="0"/>
          <c:showCatName val="0"/>
          <c:showSerName val="0"/>
          <c:showPercent val="0"/>
          <c:showBubbleSize val="0"/>
        </c:dLbls>
        <c:gapWidth val="150"/>
        <c:shape val="cylinder"/>
        <c:axId val="307311424"/>
        <c:axId val="492011992"/>
        <c:axId val="0"/>
      </c:bar3DChart>
      <c:catAx>
        <c:axId val="307311424"/>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492011992"/>
        <c:crosses val="autoZero"/>
        <c:auto val="1"/>
        <c:lblAlgn val="ctr"/>
        <c:lblOffset val="100"/>
        <c:noMultiLvlLbl val="0"/>
      </c:catAx>
      <c:valAx>
        <c:axId val="492011992"/>
        <c:scaling>
          <c:orientation val="minMax"/>
        </c:scaling>
        <c:delete val="1"/>
        <c:axPos val="l"/>
        <c:numFmt formatCode="General" sourceLinked="1"/>
        <c:majorTickMark val="out"/>
        <c:minorTickMark val="none"/>
        <c:tickLblPos val="none"/>
        <c:crossAx val="307311424"/>
        <c:crosses val="autoZero"/>
        <c:crossBetween val="between"/>
      </c:valAx>
      <c:spPr>
        <a:noFill/>
        <a:ln w="25400">
          <a:noFill/>
        </a:ln>
      </c:spPr>
    </c:plotArea>
    <c:legend>
      <c:legendPos val="t"/>
      <c:layout/>
      <c:overlay val="0"/>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baseline="0">
                <a:solidFill>
                  <a:srgbClr val="000000"/>
                </a:solidFill>
                <a:latin typeface="Arial"/>
                <a:ea typeface="Arial"/>
                <a:cs typeface="Arial"/>
              </a:defRPr>
            </a:pPr>
            <a:r>
              <a:rPr lang="mn-MN" sz="1200"/>
              <a:t>Бүртгэлтэй ажилгүйчүүд, жил бүрийн 12 сарын байдлаар</a:t>
            </a:r>
          </a:p>
        </c:rich>
      </c:tx>
      <c:layout/>
      <c:overlay val="0"/>
    </c:title>
    <c:autoTitleDeleted val="0"/>
    <c:plotArea>
      <c:layout/>
      <c:barChart>
        <c:barDir val="col"/>
        <c:grouping val="clustered"/>
        <c:varyColors val="0"/>
        <c:ser>
          <c:idx val="0"/>
          <c:order val="0"/>
          <c:tx>
            <c:strRef>
              <c:f>grafik!$A$6</c:f>
              <c:strCache>
                <c:ptCount val="1"/>
                <c:pt idx="0">
                  <c:v>Бүртгэлтэй ажилгүйчүүд</c:v>
                </c:pt>
              </c:strCache>
            </c:strRef>
          </c:tx>
          <c:invertIfNegative val="0"/>
          <c:dLbls>
            <c:spPr>
              <a:noFill/>
              <a:ln w="25321">
                <a:noFill/>
              </a:ln>
            </c:spPr>
            <c:txPr>
              <a:bodyPr wrap="square" lIns="38100" tIns="19050" rIns="38100" bIns="19050" anchor="ctr">
                <a:spAutoFit/>
              </a:bodyPr>
              <a:lstStyle/>
              <a:p>
                <a:pPr>
                  <a:defRPr sz="997"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grafik!$B$5:$D$5</c:f>
              <c:strCache>
                <c:ptCount val="3"/>
                <c:pt idx="0">
                  <c:v>2016-XII</c:v>
                </c:pt>
                <c:pt idx="1">
                  <c:v>2017-XII</c:v>
                </c:pt>
                <c:pt idx="2">
                  <c:v>2018-XII</c:v>
                </c:pt>
              </c:strCache>
            </c:strRef>
          </c:cat>
          <c:val>
            <c:numRef>
              <c:f>grafik!$B$6:$D$6</c:f>
              <c:numCache>
                <c:formatCode>0;[Red]0</c:formatCode>
                <c:ptCount val="3"/>
                <c:pt idx="0">
                  <c:v>916</c:v>
                </c:pt>
                <c:pt idx="1">
                  <c:v>911</c:v>
                </c:pt>
                <c:pt idx="2">
                  <c:v>487</c:v>
                </c:pt>
              </c:numCache>
            </c:numRef>
          </c:val>
        </c:ser>
        <c:ser>
          <c:idx val="1"/>
          <c:order val="1"/>
          <c:tx>
            <c:strRef>
              <c:f>grafik!$A$7</c:f>
              <c:strCache>
                <c:ptCount val="1"/>
                <c:pt idx="0">
                  <c:v>үүнээс эмэгтэй</c:v>
                </c:pt>
              </c:strCache>
            </c:strRef>
          </c:tx>
          <c:invertIfNegative val="0"/>
          <c:dLbls>
            <c:spPr>
              <a:noFill/>
              <a:ln w="25321">
                <a:noFill/>
              </a:ln>
            </c:spPr>
            <c:txPr>
              <a:bodyPr wrap="square" lIns="38100" tIns="19050" rIns="38100" bIns="19050" anchor="ctr">
                <a:spAutoFit/>
              </a:bodyPr>
              <a:lstStyle/>
              <a:p>
                <a:pPr>
                  <a:defRPr sz="997"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grafik!$B$5:$D$5</c:f>
              <c:strCache>
                <c:ptCount val="3"/>
                <c:pt idx="0">
                  <c:v>2016-XII</c:v>
                </c:pt>
                <c:pt idx="1">
                  <c:v>2017-XII</c:v>
                </c:pt>
                <c:pt idx="2">
                  <c:v>2018-XII</c:v>
                </c:pt>
              </c:strCache>
            </c:strRef>
          </c:cat>
          <c:val>
            <c:numRef>
              <c:f>grafik!$B$7:$D$7</c:f>
              <c:numCache>
                <c:formatCode>0;[Red]0</c:formatCode>
                <c:ptCount val="3"/>
                <c:pt idx="0">
                  <c:v>508</c:v>
                </c:pt>
                <c:pt idx="1">
                  <c:v>508</c:v>
                </c:pt>
                <c:pt idx="2">
                  <c:v>264</c:v>
                </c:pt>
              </c:numCache>
            </c:numRef>
          </c:val>
        </c:ser>
        <c:dLbls>
          <c:showLegendKey val="0"/>
          <c:showVal val="0"/>
          <c:showCatName val="0"/>
          <c:showSerName val="0"/>
          <c:showPercent val="0"/>
          <c:showBubbleSize val="0"/>
        </c:dLbls>
        <c:gapWidth val="150"/>
        <c:axId val="313461080"/>
        <c:axId val="313463040"/>
      </c:barChart>
      <c:catAx>
        <c:axId val="313461080"/>
        <c:scaling>
          <c:orientation val="minMax"/>
        </c:scaling>
        <c:delete val="0"/>
        <c:axPos val="b"/>
        <c:numFmt formatCode="General" sourceLinked="1"/>
        <c:majorTickMark val="none"/>
        <c:minorTickMark val="none"/>
        <c:tickLblPos val="nextTo"/>
        <c:txPr>
          <a:bodyPr rot="0" vert="horz"/>
          <a:lstStyle/>
          <a:p>
            <a:pPr>
              <a:defRPr sz="997" b="0" i="0" u="none" strike="noStrike" baseline="0">
                <a:solidFill>
                  <a:srgbClr val="000000"/>
                </a:solidFill>
                <a:latin typeface="Arial"/>
                <a:ea typeface="Arial"/>
                <a:cs typeface="Arial"/>
              </a:defRPr>
            </a:pPr>
            <a:endParaRPr lang="en-US"/>
          </a:p>
        </c:txPr>
        <c:crossAx val="313463040"/>
        <c:crosses val="autoZero"/>
        <c:auto val="1"/>
        <c:lblAlgn val="ctr"/>
        <c:lblOffset val="100"/>
        <c:noMultiLvlLbl val="0"/>
      </c:catAx>
      <c:valAx>
        <c:axId val="313463040"/>
        <c:scaling>
          <c:orientation val="minMax"/>
        </c:scaling>
        <c:delete val="1"/>
        <c:axPos val="l"/>
        <c:numFmt formatCode="0;[Red]0" sourceLinked="1"/>
        <c:majorTickMark val="out"/>
        <c:minorTickMark val="none"/>
        <c:tickLblPos val="nextTo"/>
        <c:crossAx val="313461080"/>
        <c:crosses val="autoZero"/>
        <c:crossBetween val="between"/>
      </c:valAx>
      <c:spPr>
        <a:noFill/>
        <a:ln w="25321">
          <a:noFill/>
        </a:ln>
      </c:spPr>
    </c:plotArea>
    <c:legend>
      <c:legendPos val="t"/>
      <c:layout/>
      <c:overlay val="0"/>
      <c:txPr>
        <a:bodyPr/>
        <a:lstStyle/>
        <a:p>
          <a:pPr>
            <a:defRPr sz="917" b="0" i="0" u="none" strike="noStrike" baseline="0">
              <a:solidFill>
                <a:srgbClr val="000000"/>
              </a:solidFill>
              <a:latin typeface="Arial"/>
              <a:ea typeface="Arial"/>
              <a:cs typeface="Arial"/>
            </a:defRPr>
          </a:pPr>
          <a:endParaRPr lang="en-US"/>
        </a:p>
      </c:txPr>
    </c:legend>
    <c:plotVisOnly val="1"/>
    <c:dispBlanksAs val="gap"/>
    <c:showDLblsOverMax val="0"/>
  </c:chart>
  <c:txPr>
    <a:bodyPr/>
    <a:lstStyle/>
    <a:p>
      <a:pPr>
        <a:defRPr sz="997" b="0"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mn-MN"/>
              <a:t>Гэмт хэргийн улмаас учирсан хохирол, нөхөн төлүүлсэн хохирол, жил бүрийн   </a:t>
            </a:r>
            <a:r>
              <a:rPr lang="en-US"/>
              <a:t>12</a:t>
            </a:r>
            <a:r>
              <a:rPr lang="mn-MN"/>
              <a:t> сарын  байдлаар /сая.төг/</a:t>
            </a:r>
          </a:p>
        </c:rich>
      </c:tx>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3.9805673329295375E-2"/>
          <c:y val="0.24082995307404756"/>
          <c:w val="0.91397849462365865"/>
          <c:h val="0.52012740400332524"/>
        </c:manualLayout>
      </c:layout>
      <c:bar3DChart>
        <c:barDir val="col"/>
        <c:grouping val="clustered"/>
        <c:varyColors val="0"/>
        <c:ser>
          <c:idx val="0"/>
          <c:order val="0"/>
          <c:tx>
            <c:strRef>
              <c:f>график!$B$22</c:f>
              <c:strCache>
                <c:ptCount val="1"/>
                <c:pt idx="0">
                  <c:v>Учирсан хохирол</c:v>
                </c:pt>
              </c:strCache>
            </c:strRef>
          </c:tx>
          <c:invertIfNegative val="0"/>
          <c:dLbls>
            <c:dLbl>
              <c:idx val="0"/>
              <c:layout/>
              <c:tx>
                <c:rich>
                  <a:bodyPr/>
                  <a:lstStyle/>
                  <a:p>
                    <a:r>
                      <a:rPr lang="en-US"/>
                      <a:t> 707.6 </a:t>
                    </a:r>
                  </a:p>
                </c:rich>
              </c:tx>
              <c:showLegendKey val="0"/>
              <c:showVal val="0"/>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 553.1 </a:t>
                    </a:r>
                  </a:p>
                </c:rich>
              </c:tx>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график!$A$23:$A$25</c:f>
              <c:strCache>
                <c:ptCount val="3"/>
                <c:pt idx="0">
                  <c:v>2016-XII</c:v>
                </c:pt>
                <c:pt idx="1">
                  <c:v>2017-XII</c:v>
                </c:pt>
                <c:pt idx="2">
                  <c:v>2018-XII</c:v>
                </c:pt>
              </c:strCache>
            </c:strRef>
          </c:cat>
          <c:val>
            <c:numRef>
              <c:f>график!$B$23:$B$25</c:f>
              <c:numCache>
                <c:formatCode>_(* #,##0.0_);_(* \(#,##0.0\);_(* "-"??_);_(@_)</c:formatCode>
                <c:ptCount val="3"/>
                <c:pt idx="0">
                  <c:v>707.6</c:v>
                </c:pt>
                <c:pt idx="1">
                  <c:v>553.1</c:v>
                </c:pt>
                <c:pt idx="2">
                  <c:v>896.1</c:v>
                </c:pt>
              </c:numCache>
            </c:numRef>
          </c:val>
        </c:ser>
        <c:ser>
          <c:idx val="1"/>
          <c:order val="1"/>
          <c:tx>
            <c:strRef>
              <c:f>график!$C$22</c:f>
              <c:strCache>
                <c:ptCount val="1"/>
                <c:pt idx="0">
                  <c:v>Нөхөн төлүүлсэн хохирол</c:v>
                </c:pt>
              </c:strCache>
            </c:strRef>
          </c:tx>
          <c:invertIfNegative val="0"/>
          <c:dLbls>
            <c:dLbl>
              <c:idx val="0"/>
              <c:layout>
                <c:manualLayout>
                  <c:x val="5.6179775280898667E-2"/>
                  <c:y val="-4.7449584816132914E-3"/>
                </c:manualLayout>
              </c:layout>
              <c:tx>
                <c:rich>
                  <a:bodyPr/>
                  <a:lstStyle/>
                  <a:p>
                    <a:pPr>
                      <a:defRPr/>
                    </a:pPr>
                    <a:r>
                      <a:rPr lang="en-US"/>
                      <a:t> 497.5 </a:t>
                    </a:r>
                  </a:p>
                </c:rich>
              </c:tx>
              <c:spPr/>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4.494382022471903E-2"/>
                  <c:y val="-1.4234875444839942E-2"/>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49438202247191E-2"/>
                  <c:y val="-1.8979833926453187E-2"/>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график!$A$23:$A$25</c:f>
              <c:strCache>
                <c:ptCount val="3"/>
                <c:pt idx="0">
                  <c:v>2016-XII</c:v>
                </c:pt>
                <c:pt idx="1">
                  <c:v>2017-XII</c:v>
                </c:pt>
                <c:pt idx="2">
                  <c:v>2018-XII</c:v>
                </c:pt>
              </c:strCache>
            </c:strRef>
          </c:cat>
          <c:val>
            <c:numRef>
              <c:f>график!$C$23:$C$25</c:f>
              <c:numCache>
                <c:formatCode>_(* #,##0.0_);_(* \(#,##0.0\);_(* "-"??_);_(@_)</c:formatCode>
                <c:ptCount val="3"/>
                <c:pt idx="0">
                  <c:v>497.5</c:v>
                </c:pt>
                <c:pt idx="1">
                  <c:v>332.2</c:v>
                </c:pt>
                <c:pt idx="2">
                  <c:v>324.60000000000002</c:v>
                </c:pt>
              </c:numCache>
            </c:numRef>
          </c:val>
        </c:ser>
        <c:dLbls>
          <c:showLegendKey val="0"/>
          <c:showVal val="0"/>
          <c:showCatName val="0"/>
          <c:showSerName val="0"/>
          <c:showPercent val="0"/>
          <c:showBubbleSize val="0"/>
        </c:dLbls>
        <c:gapWidth val="150"/>
        <c:shape val="cylinder"/>
        <c:axId val="307310248"/>
        <c:axId val="307309464"/>
        <c:axId val="0"/>
      </c:bar3DChart>
      <c:catAx>
        <c:axId val="307310248"/>
        <c:scaling>
          <c:orientation val="minMax"/>
        </c:scaling>
        <c:delete val="0"/>
        <c:axPos val="b"/>
        <c:numFmt formatCode="General" sourceLinked="1"/>
        <c:majorTickMark val="none"/>
        <c:minorTickMark val="none"/>
        <c:tickLblPos val="nextTo"/>
        <c:txPr>
          <a:bodyPr rot="0" vert="horz"/>
          <a:lstStyle/>
          <a:p>
            <a:pPr>
              <a:defRPr/>
            </a:pPr>
            <a:endParaRPr lang="en-US"/>
          </a:p>
        </c:txPr>
        <c:crossAx val="307309464"/>
        <c:crosses val="autoZero"/>
        <c:auto val="1"/>
        <c:lblAlgn val="ctr"/>
        <c:lblOffset val="100"/>
        <c:noMultiLvlLbl val="0"/>
      </c:catAx>
      <c:valAx>
        <c:axId val="307309464"/>
        <c:scaling>
          <c:orientation val="minMax"/>
        </c:scaling>
        <c:delete val="1"/>
        <c:axPos val="l"/>
        <c:numFmt formatCode="_(* #,##0.0_);_(* \(#,##0.0\);_(* &quot;-&quot;??_);_(@_)" sourceLinked="1"/>
        <c:majorTickMark val="out"/>
        <c:minorTickMark val="none"/>
        <c:tickLblPos val="none"/>
        <c:crossAx val="307310248"/>
        <c:crosses val="autoZero"/>
        <c:crossBetween val="between"/>
      </c:valAx>
      <c:spPr>
        <a:noFill/>
        <a:ln w="25400">
          <a:noFill/>
        </a:ln>
      </c:spPr>
    </c:plotArea>
    <c:legend>
      <c:legendPos val="t"/>
      <c:layout>
        <c:manualLayout>
          <c:xMode val="edge"/>
          <c:yMode val="edge"/>
          <c:x val="4.6089828659058057E-2"/>
          <c:y val="0.87715302632625469"/>
          <c:w val="0.90000000000000013"/>
          <c:h val="8.0165433866221325E-2"/>
        </c:manualLayout>
      </c:layout>
      <c:overlay val="0"/>
    </c:legend>
    <c:plotVisOnly val="1"/>
    <c:dispBlanksAs val="gap"/>
    <c:showDLblsOverMax val="0"/>
  </c:chart>
  <c:txPr>
    <a:bodyPr/>
    <a:lstStyle/>
    <a:p>
      <a:pPr>
        <a:defRPr sz="1000" b="0" i="0" u="none" strike="noStrike" baseline="0">
          <a:solidFill>
            <a:srgbClr val="000000"/>
          </a:solidFill>
          <a:latin typeface="Arial" panose="020B0604020202020204" pitchFamily="34" charset="0"/>
          <a:ea typeface="Arial Mon"/>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mn-MN"/>
              <a:t>Гэмт хэргийн улмаас гэмтсэн, нас барсан хүний тоо, жил бүрийн </a:t>
            </a:r>
            <a:r>
              <a:rPr lang="en-US"/>
              <a:t>12</a:t>
            </a:r>
            <a:r>
              <a:rPr lang="mn-MN"/>
              <a:t> сарын байдлаар </a:t>
            </a:r>
          </a:p>
        </c:rich>
      </c:tx>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4.5267489711934172E-2"/>
          <c:y val="0.21155037911927679"/>
          <c:w val="0.90946502057613166"/>
          <c:h val="0.56910578885972551"/>
        </c:manualLayout>
      </c:layout>
      <c:bar3DChart>
        <c:barDir val="col"/>
        <c:grouping val="clustered"/>
        <c:varyColors val="0"/>
        <c:ser>
          <c:idx val="0"/>
          <c:order val="0"/>
          <c:tx>
            <c:strRef>
              <c:f>график!$B$30</c:f>
              <c:strCache>
                <c:ptCount val="1"/>
                <c:pt idx="0">
                  <c:v>нас барсан</c:v>
                </c:pt>
              </c:strCache>
            </c:strRef>
          </c:tx>
          <c:invertIfNegative val="0"/>
          <c:dLbls>
            <c:dLbl>
              <c:idx val="0"/>
              <c:layout/>
              <c:tx>
                <c:rich>
                  <a:bodyPr/>
                  <a:lstStyle/>
                  <a:p>
                    <a:r>
                      <a:rPr lang="en-US"/>
                      <a:t>27</a:t>
                    </a:r>
                  </a:p>
                </c:rich>
              </c:tx>
              <c:showLegendKey val="0"/>
              <c:showVal val="0"/>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16</a:t>
                    </a:r>
                  </a:p>
                </c:rich>
              </c:tx>
              <c:showLegendKey val="0"/>
              <c:showVal val="0"/>
              <c:showCatName val="0"/>
              <c:showSerName val="0"/>
              <c:showPercent val="0"/>
              <c:showBubbleSize val="0"/>
              <c:extLst>
                <c:ext xmlns:c15="http://schemas.microsoft.com/office/drawing/2012/chart" uri="{CE6537A1-D6FC-4f65-9D91-7224C49458BB}">
                  <c15:layout/>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график!$A$31:$A$32</c:f>
              <c:strCache>
                <c:ptCount val="2"/>
                <c:pt idx="0">
                  <c:v>2017-XII</c:v>
                </c:pt>
                <c:pt idx="1">
                  <c:v>2018-XII</c:v>
                </c:pt>
              </c:strCache>
            </c:strRef>
          </c:cat>
          <c:val>
            <c:numRef>
              <c:f>график!$B$31:$B$32</c:f>
              <c:numCache>
                <c:formatCode>General</c:formatCode>
                <c:ptCount val="2"/>
                <c:pt idx="0">
                  <c:v>27</c:v>
                </c:pt>
                <c:pt idx="1">
                  <c:v>16</c:v>
                </c:pt>
              </c:numCache>
            </c:numRef>
          </c:val>
        </c:ser>
        <c:ser>
          <c:idx val="1"/>
          <c:order val="1"/>
          <c:tx>
            <c:strRef>
              <c:f>график!$C$30</c:f>
              <c:strCache>
                <c:ptCount val="1"/>
                <c:pt idx="0">
                  <c:v>гэмтсэн</c:v>
                </c:pt>
              </c:strCache>
            </c:strRef>
          </c:tx>
          <c:invertIfNegative val="0"/>
          <c:dLbls>
            <c:dLbl>
              <c:idx val="0"/>
              <c:layout>
                <c:manualLayout>
                  <c:x val="1.4856081708449397E-2"/>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856081708449397E-2"/>
                  <c:y val="-3.703703703703705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график!$A$31:$A$32</c:f>
              <c:strCache>
                <c:ptCount val="2"/>
                <c:pt idx="0">
                  <c:v>2017-XII</c:v>
                </c:pt>
                <c:pt idx="1">
                  <c:v>2018-XII</c:v>
                </c:pt>
              </c:strCache>
            </c:strRef>
          </c:cat>
          <c:val>
            <c:numRef>
              <c:f>график!$C$31:$C$32</c:f>
              <c:numCache>
                <c:formatCode>General</c:formatCode>
                <c:ptCount val="2"/>
                <c:pt idx="0">
                  <c:v>122</c:v>
                </c:pt>
                <c:pt idx="1">
                  <c:v>85</c:v>
                </c:pt>
              </c:numCache>
            </c:numRef>
          </c:val>
        </c:ser>
        <c:dLbls>
          <c:showLegendKey val="0"/>
          <c:showVal val="0"/>
          <c:showCatName val="0"/>
          <c:showSerName val="0"/>
          <c:showPercent val="0"/>
          <c:showBubbleSize val="0"/>
        </c:dLbls>
        <c:gapWidth val="150"/>
        <c:shape val="cylinder"/>
        <c:axId val="492037080"/>
        <c:axId val="492018264"/>
        <c:axId val="0"/>
      </c:bar3DChart>
      <c:catAx>
        <c:axId val="492037080"/>
        <c:scaling>
          <c:orientation val="minMax"/>
        </c:scaling>
        <c:delete val="0"/>
        <c:axPos val="b"/>
        <c:numFmt formatCode="General" sourceLinked="1"/>
        <c:majorTickMark val="none"/>
        <c:minorTickMark val="none"/>
        <c:tickLblPos val="nextTo"/>
        <c:txPr>
          <a:bodyPr rot="0" vert="horz"/>
          <a:lstStyle/>
          <a:p>
            <a:pPr>
              <a:defRPr/>
            </a:pPr>
            <a:endParaRPr lang="en-US"/>
          </a:p>
        </c:txPr>
        <c:crossAx val="492018264"/>
        <c:crosses val="autoZero"/>
        <c:auto val="1"/>
        <c:lblAlgn val="ctr"/>
        <c:lblOffset val="100"/>
        <c:noMultiLvlLbl val="0"/>
      </c:catAx>
      <c:valAx>
        <c:axId val="492018264"/>
        <c:scaling>
          <c:orientation val="minMax"/>
        </c:scaling>
        <c:delete val="1"/>
        <c:axPos val="l"/>
        <c:numFmt formatCode="General" sourceLinked="1"/>
        <c:majorTickMark val="out"/>
        <c:minorTickMark val="none"/>
        <c:tickLblPos val="none"/>
        <c:crossAx val="492037080"/>
        <c:crosses val="autoZero"/>
        <c:crossBetween val="between"/>
      </c:valAx>
      <c:spPr>
        <a:noFill/>
        <a:ln w="25400">
          <a:noFill/>
        </a:ln>
      </c:spPr>
    </c:plotArea>
    <c:legend>
      <c:legendPos val="t"/>
      <c:layout>
        <c:manualLayout>
          <c:xMode val="edge"/>
          <c:yMode val="edge"/>
          <c:x val="0.20182162466460374"/>
          <c:y val="0.92037037037037062"/>
          <c:w val="0.49123096381754816"/>
          <c:h val="6.3596165062700383E-2"/>
        </c:manualLayout>
      </c:layout>
      <c:overlay val="0"/>
    </c:legend>
    <c:plotVisOnly val="1"/>
    <c:dispBlanksAs val="gap"/>
    <c:showDLblsOverMax val="0"/>
  </c:chart>
  <c:txPr>
    <a:bodyPr/>
    <a:lstStyle/>
    <a:p>
      <a:pPr>
        <a:defRPr sz="1000" b="0" i="0" u="none" strike="noStrike" baseline="0">
          <a:solidFill>
            <a:srgbClr val="000000"/>
          </a:solidFill>
          <a:latin typeface="Arial" panose="020B0604020202020204" pitchFamily="34" charset="0"/>
          <a:ea typeface="Arial Mon"/>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baseline="0">
                <a:solidFill>
                  <a:srgbClr val="000000"/>
                </a:solidFill>
                <a:latin typeface="Arial"/>
                <a:ea typeface="Arial"/>
                <a:cs typeface="Arial"/>
              </a:defRPr>
            </a:pPr>
            <a:r>
              <a:rPr lang="mn-MN" sz="1200"/>
              <a:t>Ажил хайгч</a:t>
            </a:r>
            <a:r>
              <a:rPr lang="mn-MN" sz="1200" baseline="0"/>
              <a:t> иргэн</a:t>
            </a:r>
            <a:r>
              <a:rPr lang="mn-MN" sz="1200"/>
              <a:t>, боловсролын түвшингээр, 201</a:t>
            </a:r>
            <a:r>
              <a:rPr lang="en-US" sz="1200"/>
              <a:t>8</a:t>
            </a:r>
            <a:r>
              <a:rPr lang="mn-MN" sz="1200"/>
              <a:t> оны </a:t>
            </a:r>
            <a:r>
              <a:rPr lang="mn-MN" sz="1200" baseline="0"/>
              <a:t> </a:t>
            </a:r>
            <a:r>
              <a:rPr lang="en-US" sz="1200" baseline="0"/>
              <a:t>12</a:t>
            </a:r>
            <a:r>
              <a:rPr lang="mn-MN" sz="1200"/>
              <a:t> сарын байдлаар</a:t>
            </a:r>
          </a:p>
        </c:rich>
      </c:tx>
      <c:layout/>
      <c:overlay val="0"/>
    </c:title>
    <c:autoTitleDeleted val="0"/>
    <c:plotArea>
      <c:layout>
        <c:manualLayout>
          <c:layoutTarget val="inner"/>
          <c:xMode val="edge"/>
          <c:yMode val="edge"/>
          <c:x val="0.13979110382463192"/>
          <c:y val="0.28891068956475596"/>
          <c:w val="0.54314083173620886"/>
          <c:h val="0.61025038414466659"/>
        </c:manualLayout>
      </c:layout>
      <c:pieChart>
        <c:varyColors val="1"/>
        <c:ser>
          <c:idx val="0"/>
          <c:order val="0"/>
          <c:tx>
            <c:strRef>
              <c:f>grafik!$B$19</c:f>
              <c:strCache>
                <c:ptCount val="1"/>
                <c:pt idx="0">
                  <c:v>Ажил хайгч иргэн, боловсролын түвшингээр, 2018 оны 12 сарын байдлаар</c:v>
                </c:pt>
              </c:strCache>
            </c:strRef>
          </c:tx>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Lbls>
            <c:spPr>
              <a:noFill/>
              <a:ln w="25328">
                <a:noFill/>
              </a:ln>
            </c:spPr>
            <c:txPr>
              <a:bodyPr wrap="square" lIns="38100" tIns="19050" rIns="38100" bIns="19050" anchor="ctr">
                <a:spAutoFit/>
              </a:bodyPr>
              <a:lstStyle/>
              <a:p>
                <a:pPr>
                  <a:defRPr sz="798" b="0"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grafik!$A$20:$A$27</c:f>
              <c:strCache>
                <c:ptCount val="8"/>
                <c:pt idx="0">
                  <c:v>Магистр</c:v>
                </c:pt>
                <c:pt idx="1">
                  <c:v>Дипломын болон баклавр</c:v>
                </c:pt>
                <c:pt idx="2">
                  <c:v>Тусгай мэргэжлийн </c:v>
                </c:pt>
                <c:pt idx="3">
                  <c:v>Техник мэргэжлийн</c:v>
                </c:pt>
                <c:pt idx="4">
                  <c:v>Бүрэн дунд</c:v>
                </c:pt>
                <c:pt idx="5">
                  <c:v>Суурь </c:v>
                </c:pt>
                <c:pt idx="6">
                  <c:v>Бага</c:v>
                </c:pt>
                <c:pt idx="7">
                  <c:v>Боловсрол-гүй</c:v>
                </c:pt>
              </c:strCache>
            </c:strRef>
          </c:cat>
          <c:val>
            <c:numRef>
              <c:f>grafik!$B$20:$B$27</c:f>
              <c:numCache>
                <c:formatCode>#,##0;[Red]\-#,##0</c:formatCode>
                <c:ptCount val="8"/>
                <c:pt idx="0" formatCode="#,##0.0;[Red]\-#,##0.0">
                  <c:v>3</c:v>
                </c:pt>
                <c:pt idx="1">
                  <c:v>116</c:v>
                </c:pt>
                <c:pt idx="2">
                  <c:v>16</c:v>
                </c:pt>
                <c:pt idx="3">
                  <c:v>43</c:v>
                </c:pt>
                <c:pt idx="4">
                  <c:v>166</c:v>
                </c:pt>
                <c:pt idx="5">
                  <c:v>93</c:v>
                </c:pt>
                <c:pt idx="6">
                  <c:v>35</c:v>
                </c:pt>
                <c:pt idx="7">
                  <c:v>15</c:v>
                </c:pt>
              </c:numCache>
            </c:numRef>
          </c:val>
        </c:ser>
        <c:dLbls>
          <c:showLegendKey val="0"/>
          <c:showVal val="0"/>
          <c:showCatName val="0"/>
          <c:showSerName val="0"/>
          <c:showPercent val="0"/>
          <c:showBubbleSize val="0"/>
          <c:showLeaderLines val="1"/>
        </c:dLbls>
        <c:firstSliceAng val="0"/>
      </c:pieChart>
      <c:spPr>
        <a:noFill/>
        <a:ln w="25328">
          <a:noFill/>
        </a:ln>
      </c:spPr>
    </c:plotArea>
    <c:plotVisOnly val="1"/>
    <c:dispBlanksAs val="gap"/>
    <c:showDLblsOverMax val="0"/>
  </c:chart>
  <c:spPr>
    <a:ln>
      <a:noFill/>
    </a:ln>
  </c:spPr>
  <c:txPr>
    <a:bodyPr/>
    <a:lstStyle/>
    <a:p>
      <a:pPr>
        <a:defRPr sz="997"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78" b="1" i="0" u="none" strike="noStrike" baseline="0">
                <a:solidFill>
                  <a:srgbClr val="000000"/>
                </a:solidFill>
                <a:latin typeface="Arial"/>
                <a:ea typeface="Arial"/>
                <a:cs typeface="Arial"/>
              </a:defRPr>
            </a:pPr>
            <a:r>
              <a:rPr lang="mn-MN" sz="1200" dirty="0"/>
              <a:t>Хөдөлмөрийн насны 10000 хүнд ногдох ажилгүйчүүд, 2018 оны </a:t>
            </a:r>
            <a:r>
              <a:rPr lang="mn-MN" sz="1200" dirty="0" smtClean="0"/>
              <a:t> </a:t>
            </a:r>
            <a:r>
              <a:rPr lang="mn-MN" sz="1200" dirty="0"/>
              <a:t>12 сарын байдлаар, сумаар</a:t>
            </a:r>
          </a:p>
        </c:rich>
      </c:tx>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8.051335220108162E-2"/>
          <c:y val="0.20510002024103396"/>
          <c:w val="0.90050681387246523"/>
          <c:h val="0.51279543085669999"/>
        </c:manualLayout>
      </c:layout>
      <c:bar3DChart>
        <c:barDir val="col"/>
        <c:grouping val="clustered"/>
        <c:varyColors val="0"/>
        <c:ser>
          <c:idx val="0"/>
          <c:order val="0"/>
          <c:tx>
            <c:strRef>
              <c:f>grafik!$B$41</c:f>
              <c:strCache>
                <c:ptCount val="1"/>
                <c:pt idx="0">
                  <c:v>Хөдөлмөрийн насны 10000 хүнд ногдох ажилгүйчүүд, 2018 оны 12 сар, сумаар</c:v>
                </c:pt>
              </c:strCache>
            </c:strRef>
          </c:tx>
          <c:invertIfNegative val="0"/>
          <c:dLbls>
            <c:spPr>
              <a:noFill/>
              <a:ln w="25363">
                <a:noFill/>
              </a:ln>
            </c:spPr>
            <c:txPr>
              <a:bodyPr wrap="square" lIns="38100" tIns="19050" rIns="38100" bIns="19050" anchor="ctr">
                <a:spAutoFit/>
              </a:bodyPr>
              <a:lstStyle/>
              <a:p>
                <a:pPr>
                  <a:defRPr sz="899"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grafik!$A$42:$A$57</c:f>
              <c:strCache>
                <c:ptCount val="16"/>
                <c:pt idx="0">
                  <c:v>Дэлгэрцогт</c:v>
                </c:pt>
                <c:pt idx="1">
                  <c:v>Дэрэн</c:v>
                </c:pt>
                <c:pt idx="2">
                  <c:v>Говь-угтаал</c:v>
                </c:pt>
                <c:pt idx="3">
                  <c:v>Цагаандэлгэр</c:v>
                </c:pt>
                <c:pt idx="4">
                  <c:v>Баянжаргалан</c:v>
                </c:pt>
                <c:pt idx="5">
                  <c:v>Өндөршил</c:v>
                </c:pt>
                <c:pt idx="6">
                  <c:v>Гурвансайхан</c:v>
                </c:pt>
                <c:pt idx="7">
                  <c:v>Өлзийт</c:v>
                </c:pt>
                <c:pt idx="8">
                  <c:v>Хулд</c:v>
                </c:pt>
                <c:pt idx="9">
                  <c:v>Луус</c:v>
                </c:pt>
                <c:pt idx="10">
                  <c:v>Дэлгэрхангай</c:v>
                </c:pt>
                <c:pt idx="11">
                  <c:v>Сайхан-Овоо</c:v>
                </c:pt>
                <c:pt idx="12">
                  <c:v>Эрдэнэдалай </c:v>
                </c:pt>
                <c:pt idx="13">
                  <c:v>Сайнцагаан</c:v>
                </c:pt>
                <c:pt idx="14">
                  <c:v>Адаацаг</c:v>
                </c:pt>
                <c:pt idx="15">
                  <c:v>Дүн</c:v>
                </c:pt>
              </c:strCache>
            </c:strRef>
          </c:cat>
          <c:val>
            <c:numRef>
              <c:f>grafik!$B$42:$B$57</c:f>
              <c:numCache>
                <c:formatCode>0</c:formatCode>
                <c:ptCount val="16"/>
                <c:pt idx="0">
                  <c:v>198.91500904159133</c:v>
                </c:pt>
                <c:pt idx="1">
                  <c:v>168.74541452677917</c:v>
                </c:pt>
                <c:pt idx="2">
                  <c:v>514.98127340823976</c:v>
                </c:pt>
                <c:pt idx="3">
                  <c:v>57.636887608069159</c:v>
                </c:pt>
                <c:pt idx="4">
                  <c:v>238.09523809523807</c:v>
                </c:pt>
                <c:pt idx="5">
                  <c:v>51.387461459403902</c:v>
                </c:pt>
                <c:pt idx="6">
                  <c:v>200.13802622498275</c:v>
                </c:pt>
                <c:pt idx="7">
                  <c:v>186.68326073428747</c:v>
                </c:pt>
                <c:pt idx="8">
                  <c:v>248.1389578163772</c:v>
                </c:pt>
                <c:pt idx="9">
                  <c:v>112.99435028248587</c:v>
                </c:pt>
                <c:pt idx="10">
                  <c:v>73.875083948959031</c:v>
                </c:pt>
                <c:pt idx="11">
                  <c:v>102.0408163265306</c:v>
                </c:pt>
                <c:pt idx="12">
                  <c:v>24.423337856173678</c:v>
                </c:pt>
                <c:pt idx="13">
                  <c:v>191.58229104625769</c:v>
                </c:pt>
                <c:pt idx="14">
                  <c:v>97.78692743180649</c:v>
                </c:pt>
                <c:pt idx="15">
                  <c:v>159.52568134171906</c:v>
                </c:pt>
              </c:numCache>
            </c:numRef>
          </c:val>
        </c:ser>
        <c:dLbls>
          <c:showLegendKey val="0"/>
          <c:showVal val="0"/>
          <c:showCatName val="0"/>
          <c:showSerName val="0"/>
          <c:showPercent val="0"/>
          <c:showBubbleSize val="0"/>
        </c:dLbls>
        <c:gapWidth val="150"/>
        <c:shape val="cylinder"/>
        <c:axId val="388959016"/>
        <c:axId val="388959800"/>
        <c:axId val="0"/>
      </c:bar3DChart>
      <c:catAx>
        <c:axId val="388959016"/>
        <c:scaling>
          <c:orientation val="minMax"/>
        </c:scaling>
        <c:delete val="0"/>
        <c:axPos val="b"/>
        <c:numFmt formatCode="General" sourceLinked="1"/>
        <c:majorTickMark val="none"/>
        <c:minorTickMark val="none"/>
        <c:tickLblPos val="nextTo"/>
        <c:txPr>
          <a:bodyPr rot="-2700000" vert="horz"/>
          <a:lstStyle/>
          <a:p>
            <a:pPr>
              <a:defRPr sz="1000" b="0" i="0" u="none" strike="noStrike" baseline="0">
                <a:solidFill>
                  <a:srgbClr val="000000"/>
                </a:solidFill>
                <a:latin typeface="Arial"/>
                <a:ea typeface="Arial"/>
                <a:cs typeface="Arial"/>
              </a:defRPr>
            </a:pPr>
            <a:endParaRPr lang="en-US"/>
          </a:p>
        </c:txPr>
        <c:crossAx val="388959800"/>
        <c:crosses val="autoZero"/>
        <c:auto val="1"/>
        <c:lblAlgn val="ctr"/>
        <c:lblOffset val="100"/>
        <c:noMultiLvlLbl val="0"/>
      </c:catAx>
      <c:valAx>
        <c:axId val="388959800"/>
        <c:scaling>
          <c:orientation val="minMax"/>
        </c:scaling>
        <c:delete val="1"/>
        <c:axPos val="l"/>
        <c:numFmt formatCode="0" sourceLinked="1"/>
        <c:majorTickMark val="out"/>
        <c:minorTickMark val="none"/>
        <c:tickLblPos val="nextTo"/>
        <c:crossAx val="388959016"/>
        <c:crosses val="autoZero"/>
        <c:crossBetween val="between"/>
      </c:valAx>
      <c:spPr>
        <a:noFill/>
        <a:ln w="25363">
          <a:noFill/>
        </a:ln>
      </c:spPr>
    </c:plotArea>
    <c:plotVisOnly val="1"/>
    <c:dispBlanksAs val="gap"/>
    <c:showDLblsOverMax val="0"/>
  </c:chart>
  <c:spPr>
    <a:ln>
      <a:noFill/>
    </a:ln>
  </c:spPr>
  <c:txPr>
    <a:bodyPr/>
    <a:lstStyle/>
    <a:p>
      <a:pPr>
        <a:defRPr sz="899"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mn-MN"/>
              <a:t>Халамжийн сангийн зардал 2018 оны </a:t>
            </a:r>
            <a:r>
              <a:rPr lang="en-US"/>
              <a:t>12</a:t>
            </a:r>
            <a:r>
              <a:rPr lang="mn-MN"/>
              <a:t> сар /сая,төг/</a:t>
            </a:r>
            <a:endParaRPr lang="en-US"/>
          </a:p>
        </c:rich>
      </c:tx>
      <c:layout>
        <c:manualLayout>
          <c:xMode val="edge"/>
          <c:yMode val="edge"/>
          <c:x val="0.14419446467869929"/>
          <c:y val="2.5437174335508947E-2"/>
        </c:manualLayout>
      </c:layout>
      <c:overlay val="0"/>
      <c:spPr>
        <a:noFill/>
        <a:ln>
          <a:noFill/>
        </a:ln>
        <a:effectLst/>
      </c:spPr>
    </c:title>
    <c:autoTitleDeleted val="0"/>
    <c:plotArea>
      <c:layout>
        <c:manualLayout>
          <c:layoutTarget val="inner"/>
          <c:xMode val="edge"/>
          <c:yMode val="edge"/>
          <c:x val="8.21434820647419E-3"/>
          <c:y val="0.17106481481481484"/>
          <c:w val="0.93888888888888888"/>
          <c:h val="0.3422535724701079"/>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manualLayout>
                  <c:x val="2.222211286089238E-2"/>
                  <c:y val="-6.3636057127539503E-2"/>
                </c:manualLayout>
              </c:layout>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1"/>
              <c:layout>
                <c:manualLayout>
                  <c:x val="0"/>
                  <c:y val="-2.682852143482064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1.020851560221638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9.36475648877223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7777777777778798E-3"/>
                  <c:y val="-8.77333041703120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7777777777777779E-3"/>
                  <c:y val="-3.608778069407986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777777777777676E-3"/>
                  <c:y val="-3.844852726742490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Sheet1!$B$5:$B$11</c:f>
              <c:strCache>
                <c:ptCount val="7"/>
                <c:pt idx="0">
                  <c:v>0-03 насны хүүхэд асарсны тэтгэмж</c:v>
                </c:pt>
                <c:pt idx="1">
                  <c:v>Насны хишиг</c:v>
                </c:pt>
                <c:pt idx="2">
                  <c:v>Алдарт эхийн одонтой эхчүүдэд </c:v>
                </c:pt>
                <c:pt idx="3">
                  <c:v>Жирэмсэн нярай, хөхүүл хүүхэдтэй эхчүүд</c:v>
                </c:pt>
                <c:pt idx="4">
                  <c:v>Нөхцөлт мөнгөн тэтгэмж </c:v>
                </c:pt>
                <c:pt idx="5">
                  <c:v>Халамжийн тэтгэвэр </c:v>
                </c:pt>
                <c:pt idx="6">
                  <c:v>Бусад</c:v>
                </c:pt>
              </c:strCache>
            </c:strRef>
          </c:cat>
          <c:val>
            <c:numRef>
              <c:f>Sheet1!$C$5:$C$11</c:f>
              <c:numCache>
                <c:formatCode>#,##0.00</c:formatCode>
                <c:ptCount val="7"/>
                <c:pt idx="0">
                  <c:v>1364.3</c:v>
                </c:pt>
                <c:pt idx="1">
                  <c:v>443.9</c:v>
                </c:pt>
                <c:pt idx="2">
                  <c:v>632.86</c:v>
                </c:pt>
                <c:pt idx="3">
                  <c:v>194.8</c:v>
                </c:pt>
                <c:pt idx="4">
                  <c:v>663.98</c:v>
                </c:pt>
                <c:pt idx="5">
                  <c:v>1388.9</c:v>
                </c:pt>
                <c:pt idx="6">
                  <c:v>1697.4</c:v>
                </c:pt>
              </c:numCache>
            </c:numRef>
          </c:val>
        </c:ser>
        <c:dLbls>
          <c:showLegendKey val="0"/>
          <c:showVal val="0"/>
          <c:showCatName val="0"/>
          <c:showSerName val="0"/>
          <c:showPercent val="0"/>
          <c:showBubbleSize val="0"/>
        </c:dLbls>
        <c:gapWidth val="41"/>
        <c:axId val="397941000"/>
        <c:axId val="397940608"/>
      </c:barChart>
      <c:catAx>
        <c:axId val="397941000"/>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n-US"/>
          </a:p>
        </c:txPr>
        <c:crossAx val="397940608"/>
        <c:crosses val="autoZero"/>
        <c:auto val="1"/>
        <c:lblAlgn val="ctr"/>
        <c:lblOffset val="100"/>
        <c:noMultiLvlLbl val="0"/>
      </c:catAx>
      <c:valAx>
        <c:axId val="397940608"/>
        <c:scaling>
          <c:orientation val="minMax"/>
        </c:scaling>
        <c:delete val="1"/>
        <c:axPos val="l"/>
        <c:numFmt formatCode="#,##0.00" sourceLinked="1"/>
        <c:majorTickMark val="out"/>
        <c:minorTickMark val="none"/>
        <c:tickLblPos val="nextTo"/>
        <c:crossAx val="397941000"/>
        <c:crosses val="autoZero"/>
        <c:crossBetween val="between"/>
      </c:valAx>
      <c:spPr>
        <a:noFill/>
        <a:ln w="25354">
          <a:noFill/>
        </a:ln>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08" cap="flat" cmpd="sng" algn="ctr">
      <a:solidFill>
        <a:schemeClr val="dk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26E-2"/>
          <c:y val="0.15319444444444458"/>
          <c:w val="0.93888888888888911"/>
          <c:h val="0.67145778652668442"/>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mn-MN" sz="1100" dirty="0"/>
              <a:t>Аймгийн нийгмийн даатгалын сангийн орлого, жил бүрийн </a:t>
            </a:r>
            <a:r>
              <a:rPr lang="mn-MN" sz="1100" dirty="0" smtClean="0"/>
              <a:t> </a:t>
            </a:r>
            <a:r>
              <a:rPr lang="en-US" sz="1100" dirty="0"/>
              <a:t>12</a:t>
            </a:r>
            <a:r>
              <a:rPr lang="mn-MN" sz="1100" dirty="0"/>
              <a:t>  сарын байдлаар,  /сая төгрөг/</a:t>
            </a:r>
          </a:p>
        </c:rich>
      </c:tx>
      <c:layout/>
      <c:overlay val="0"/>
    </c:title>
    <c:autoTitleDeleted val="0"/>
    <c:plotArea>
      <c:layout>
        <c:manualLayout>
          <c:layoutTarget val="inner"/>
          <c:xMode val="edge"/>
          <c:yMode val="edge"/>
          <c:x val="2.113990053346582E-3"/>
          <c:y val="0.18796989859662377"/>
          <c:w val="0.99788595452117157"/>
          <c:h val="0.53043631538677594"/>
        </c:manualLayout>
      </c:layout>
      <c:barChart>
        <c:barDir val="col"/>
        <c:grouping val="clustered"/>
        <c:varyColors val="0"/>
        <c:ser>
          <c:idx val="0"/>
          <c:order val="0"/>
          <c:tx>
            <c:strRef>
              <c:f>grafic!$A$3</c:f>
              <c:strCache>
                <c:ptCount val="1"/>
                <c:pt idx="0">
                  <c:v>НД-ын сангийн орлого бүгд</c:v>
                </c:pt>
              </c:strCache>
            </c:strRef>
          </c:tx>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grafic!$B$2:$C$2</c:f>
              <c:strCache>
                <c:ptCount val="2"/>
                <c:pt idx="0">
                  <c:v>2017- XII</c:v>
                </c:pt>
                <c:pt idx="1">
                  <c:v>2018- XII</c:v>
                </c:pt>
              </c:strCache>
            </c:strRef>
          </c:cat>
          <c:val>
            <c:numRef>
              <c:f>grafic!$B$3:$C$3</c:f>
              <c:numCache>
                <c:formatCode>0.0</c:formatCode>
                <c:ptCount val="2"/>
                <c:pt idx="0">
                  <c:v>28119.199999999997</c:v>
                </c:pt>
                <c:pt idx="1">
                  <c:v>30074.7</c:v>
                </c:pt>
              </c:numCache>
            </c:numRef>
          </c:val>
        </c:ser>
        <c:ser>
          <c:idx val="1"/>
          <c:order val="1"/>
          <c:tx>
            <c:strRef>
              <c:f>grafic!$A$4</c:f>
              <c:strCache>
                <c:ptCount val="1"/>
                <c:pt idx="0">
                  <c:v>Тэтгэврийн даатгалын сангийн</c:v>
                </c:pt>
              </c:strCache>
            </c:strRef>
          </c:tx>
          <c:invertIfNegative val="0"/>
          <c:dLbls>
            <c:dLbl>
              <c:idx val="0"/>
              <c:layout>
                <c:manualLayout>
                  <c:x val="4.3324269151040803E-2"/>
                  <c:y val="0"/>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0774948176522982E-2"/>
                  <c:y val="-9.5237379337129394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grafic!$B$2:$C$2</c:f>
              <c:strCache>
                <c:ptCount val="2"/>
                <c:pt idx="0">
                  <c:v>2017- XII</c:v>
                </c:pt>
                <c:pt idx="1">
                  <c:v>2018- XII</c:v>
                </c:pt>
              </c:strCache>
            </c:strRef>
          </c:cat>
          <c:val>
            <c:numRef>
              <c:f>grafic!$B$4:$C$4</c:f>
              <c:numCache>
                <c:formatCode>0.0</c:formatCode>
                <c:ptCount val="2"/>
                <c:pt idx="0">
                  <c:v>22818.2</c:v>
                </c:pt>
                <c:pt idx="1">
                  <c:v>26013.599999999999</c:v>
                </c:pt>
              </c:numCache>
            </c:numRef>
          </c:val>
        </c:ser>
        <c:ser>
          <c:idx val="2"/>
          <c:order val="2"/>
          <c:tx>
            <c:strRef>
              <c:f>grafic!$A$5</c:f>
              <c:strCache>
                <c:ptCount val="1"/>
                <c:pt idx="0">
                  <c:v>Тэтгэмжийн даатгалын сангийн</c:v>
                </c:pt>
              </c:strCache>
            </c:strRef>
          </c:tx>
          <c:invertIfNegative val="0"/>
          <c:dLbls>
            <c:dLbl>
              <c:idx val="0"/>
              <c:layout>
                <c:manualLayout>
                  <c:x val="8.0080080080080079E-3"/>
                  <c:y val="0"/>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0080080080080079E-3"/>
                  <c:y val="-6.3643595863166272E-3"/>
                </c:manualLayout>
              </c:layout>
              <c:spPr>
                <a:noFill/>
                <a:ln w="25400">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grafic!$B$2:$C$2</c:f>
              <c:strCache>
                <c:ptCount val="2"/>
                <c:pt idx="0">
                  <c:v>2017- XII</c:v>
                </c:pt>
                <c:pt idx="1">
                  <c:v>2018- XII</c:v>
                </c:pt>
              </c:strCache>
            </c:strRef>
          </c:cat>
          <c:val>
            <c:numRef>
              <c:f>grafic!$B$5:$C$5</c:f>
              <c:numCache>
                <c:formatCode>0.0</c:formatCode>
                <c:ptCount val="2"/>
                <c:pt idx="0">
                  <c:v>1187.8</c:v>
                </c:pt>
                <c:pt idx="1">
                  <c:v>1268.2</c:v>
                </c:pt>
              </c:numCache>
            </c:numRef>
          </c:val>
        </c:ser>
        <c:ser>
          <c:idx val="3"/>
          <c:order val="3"/>
          <c:tx>
            <c:strRef>
              <c:f>grafic!$A$6</c:f>
              <c:strCache>
                <c:ptCount val="1"/>
                <c:pt idx="0">
                  <c:v>Эрүүл мэндийн даатгалын сангийн</c:v>
                </c:pt>
              </c:strCache>
            </c:strRef>
          </c:tx>
          <c:invertIfNegative val="0"/>
          <c:dLbls>
            <c:dLbl>
              <c:idx val="0"/>
              <c:layout>
                <c:manualLayout>
                  <c:x val="-4.004004004004004E-3"/>
                  <c:y val="-1.0050251256281407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0040040040041506E-3"/>
                  <c:y val="-4.8404212003332635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grafic!$B$2:$C$2</c:f>
              <c:strCache>
                <c:ptCount val="2"/>
                <c:pt idx="0">
                  <c:v>2017- XII</c:v>
                </c:pt>
                <c:pt idx="1">
                  <c:v>2018- XII</c:v>
                </c:pt>
              </c:strCache>
            </c:strRef>
          </c:cat>
          <c:val>
            <c:numRef>
              <c:f>grafic!$B$6:$C$6</c:f>
              <c:numCache>
                <c:formatCode>0.0</c:formatCode>
                <c:ptCount val="2"/>
                <c:pt idx="0">
                  <c:v>3228.5</c:v>
                </c:pt>
                <c:pt idx="1">
                  <c:v>1899.9</c:v>
                </c:pt>
              </c:numCache>
            </c:numRef>
          </c:val>
        </c:ser>
        <c:ser>
          <c:idx val="4"/>
          <c:order val="4"/>
          <c:tx>
            <c:strRef>
              <c:f>grafic!$A$7</c:f>
              <c:strCache>
                <c:ptCount val="1"/>
                <c:pt idx="0">
                  <c:v>ҮОМШӨ-ний даатгалын сангийн</c:v>
                </c:pt>
              </c:strCache>
            </c:strRef>
          </c:tx>
          <c:invertIfNegative val="0"/>
          <c:dLbls>
            <c:dLbl>
              <c:idx val="0"/>
              <c:layout>
                <c:manualLayout>
                  <c:x val="8.0080080080080079E-3"/>
                  <c:y val="-1.3064476725612163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012012012012012E-2"/>
                  <c:y val="-1.9596715088418242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grafic!$B$2:$C$2</c:f>
              <c:strCache>
                <c:ptCount val="2"/>
                <c:pt idx="0">
                  <c:v>2017- XII</c:v>
                </c:pt>
                <c:pt idx="1">
                  <c:v>2018- XII</c:v>
                </c:pt>
              </c:strCache>
            </c:strRef>
          </c:cat>
          <c:val>
            <c:numRef>
              <c:f>grafic!$B$7:$C$7</c:f>
              <c:numCache>
                <c:formatCode>0.0</c:formatCode>
                <c:ptCount val="2"/>
                <c:pt idx="0">
                  <c:v>550.6</c:v>
                </c:pt>
                <c:pt idx="1">
                  <c:v>549</c:v>
                </c:pt>
              </c:numCache>
            </c:numRef>
          </c:val>
        </c:ser>
        <c:ser>
          <c:idx val="5"/>
          <c:order val="5"/>
          <c:tx>
            <c:strRef>
              <c:f>grafic!$A$8</c:f>
              <c:strCache>
                <c:ptCount val="1"/>
                <c:pt idx="0">
                  <c:v>Ажилгүйдлийн сангийн</c:v>
                </c:pt>
              </c:strCache>
            </c:strRef>
          </c:tx>
          <c:invertIfNegative val="0"/>
          <c:dLbls>
            <c:dLbl>
              <c:idx val="0"/>
              <c:layout>
                <c:manualLayout>
                  <c:x val="1.2012012012012012E-2"/>
                  <c:y val="3.3500837520938024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002002002002002E-2"/>
                  <c:y val="6.7001675041876048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grafic!$B$2:$C$2</c:f>
              <c:strCache>
                <c:ptCount val="2"/>
                <c:pt idx="0">
                  <c:v>2017- XII</c:v>
                </c:pt>
                <c:pt idx="1">
                  <c:v>2018- XII</c:v>
                </c:pt>
              </c:strCache>
            </c:strRef>
          </c:cat>
          <c:val>
            <c:numRef>
              <c:f>grafic!$B$8:$C$8</c:f>
              <c:numCache>
                <c:formatCode>0.0</c:formatCode>
                <c:ptCount val="2"/>
                <c:pt idx="0">
                  <c:v>334.1</c:v>
                </c:pt>
                <c:pt idx="1">
                  <c:v>344</c:v>
                </c:pt>
              </c:numCache>
            </c:numRef>
          </c:val>
        </c:ser>
        <c:dLbls>
          <c:showLegendKey val="0"/>
          <c:showVal val="0"/>
          <c:showCatName val="0"/>
          <c:showSerName val="0"/>
          <c:showPercent val="0"/>
          <c:showBubbleSize val="0"/>
        </c:dLbls>
        <c:gapWidth val="150"/>
        <c:axId val="438200696"/>
        <c:axId val="438200304"/>
      </c:barChart>
      <c:catAx>
        <c:axId val="438200696"/>
        <c:scaling>
          <c:orientation val="minMax"/>
        </c:scaling>
        <c:delete val="0"/>
        <c:axPos val="b"/>
        <c:numFmt formatCode="General" sourceLinked="1"/>
        <c:majorTickMark val="out"/>
        <c:minorTickMark val="none"/>
        <c:tickLblPos val="nextTo"/>
        <c:txPr>
          <a:bodyPr rot="0" vert="horz"/>
          <a:lstStyle/>
          <a:p>
            <a:pPr>
              <a:defRPr/>
            </a:pPr>
            <a:endParaRPr lang="en-US"/>
          </a:p>
        </c:txPr>
        <c:crossAx val="438200304"/>
        <c:crosses val="autoZero"/>
        <c:auto val="1"/>
        <c:lblAlgn val="ctr"/>
        <c:lblOffset val="100"/>
        <c:noMultiLvlLbl val="0"/>
      </c:catAx>
      <c:valAx>
        <c:axId val="438200304"/>
        <c:scaling>
          <c:orientation val="minMax"/>
        </c:scaling>
        <c:delete val="1"/>
        <c:axPos val="l"/>
        <c:numFmt formatCode="0.0" sourceLinked="1"/>
        <c:majorTickMark val="out"/>
        <c:minorTickMark val="none"/>
        <c:tickLblPos val="nextTo"/>
        <c:crossAx val="438200696"/>
        <c:crosses val="autoZero"/>
        <c:crossBetween val="between"/>
      </c:valAx>
    </c:plotArea>
    <c:legend>
      <c:legendPos val="b"/>
      <c:layout>
        <c:manualLayout>
          <c:xMode val="edge"/>
          <c:yMode val="edge"/>
          <c:x val="3.2284252756693702E-4"/>
          <c:y val="0.77600060135681137"/>
          <c:w val="0.995673153468429"/>
          <c:h val="0.19622197583297318"/>
        </c:manualLayout>
      </c:layout>
      <c:overlay val="0"/>
    </c:legend>
    <c:plotVisOnly val="1"/>
    <c:dispBlanksAs val="gap"/>
    <c:showDLblsOverMax val="0"/>
  </c:chart>
  <c:spPr>
    <a:ln>
      <a:no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mn-MN" sz="1100" dirty="0"/>
              <a:t>Аймгийн нийгмийн даатгалын сангийн зарлага, жил </a:t>
            </a:r>
            <a:r>
              <a:rPr lang="mn-MN" sz="1100" dirty="0" smtClean="0"/>
              <a:t>бүрийн </a:t>
            </a:r>
            <a:r>
              <a:rPr lang="en-US" sz="1100" dirty="0"/>
              <a:t>12 </a:t>
            </a:r>
            <a:r>
              <a:rPr lang="mn-MN" sz="1100" dirty="0"/>
              <a:t>сарын байдлаар, /сая төгрөг/</a:t>
            </a:r>
          </a:p>
        </c:rich>
      </c:tx>
      <c:layout>
        <c:manualLayout>
          <c:xMode val="edge"/>
          <c:yMode val="edge"/>
          <c:x val="0.14268858386659372"/>
          <c:y val="1.9230708049605687E-2"/>
        </c:manualLayout>
      </c:layout>
      <c:overlay val="0"/>
    </c:title>
    <c:autoTitleDeleted val="0"/>
    <c:plotArea>
      <c:layout>
        <c:manualLayout>
          <c:layoutTarget val="inner"/>
          <c:xMode val="edge"/>
          <c:yMode val="edge"/>
          <c:x val="2.8031178882095931E-2"/>
          <c:y val="0.17695990798353003"/>
          <c:w val="0.9338513974096796"/>
          <c:h val="0.54093853652908774"/>
        </c:manualLayout>
      </c:layout>
      <c:barChart>
        <c:barDir val="col"/>
        <c:grouping val="clustered"/>
        <c:varyColors val="0"/>
        <c:ser>
          <c:idx val="0"/>
          <c:order val="0"/>
          <c:tx>
            <c:strRef>
              <c:f>grafic!$A$10</c:f>
              <c:strCache>
                <c:ptCount val="1"/>
                <c:pt idx="0">
                  <c:v>НД-ын сангийн зарлага бүгд</c:v>
                </c:pt>
              </c:strCache>
            </c:strRef>
          </c:tx>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grafic!$B$9:$C$9</c:f>
              <c:strCache>
                <c:ptCount val="2"/>
                <c:pt idx="0">
                  <c:v>2017- XII</c:v>
                </c:pt>
                <c:pt idx="1">
                  <c:v>2018- XII</c:v>
                </c:pt>
              </c:strCache>
            </c:strRef>
          </c:cat>
          <c:val>
            <c:numRef>
              <c:f>grafic!$B$10:$C$10</c:f>
              <c:numCache>
                <c:formatCode>0.0</c:formatCode>
                <c:ptCount val="2"/>
                <c:pt idx="0">
                  <c:v>27283.3</c:v>
                </c:pt>
                <c:pt idx="1">
                  <c:v>30270.6</c:v>
                </c:pt>
              </c:numCache>
            </c:numRef>
          </c:val>
        </c:ser>
        <c:ser>
          <c:idx val="1"/>
          <c:order val="1"/>
          <c:tx>
            <c:strRef>
              <c:f>grafic!$A$11</c:f>
              <c:strCache>
                <c:ptCount val="1"/>
                <c:pt idx="0">
                  <c:v>Тэтгэврийн даатгалын сангийн</c:v>
                </c:pt>
              </c:strCache>
            </c:strRef>
          </c:tx>
          <c:invertIfNegative val="0"/>
          <c:dLbls>
            <c:dLbl>
              <c:idx val="0"/>
              <c:layout>
                <c:manualLayout>
                  <c:x val="1.6359918200408999E-2"/>
                  <c:y val="0"/>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086571233810499E-2"/>
                  <c:y val="0"/>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grafic!$B$9:$C$9</c:f>
              <c:strCache>
                <c:ptCount val="2"/>
                <c:pt idx="0">
                  <c:v>2017- XII</c:v>
                </c:pt>
                <c:pt idx="1">
                  <c:v>2018- XII</c:v>
                </c:pt>
              </c:strCache>
            </c:strRef>
          </c:cat>
          <c:val>
            <c:numRef>
              <c:f>grafic!$B$11:$C$11</c:f>
              <c:numCache>
                <c:formatCode>0.0</c:formatCode>
                <c:ptCount val="2"/>
                <c:pt idx="0">
                  <c:v>22197.5</c:v>
                </c:pt>
                <c:pt idx="1">
                  <c:v>26067.9</c:v>
                </c:pt>
              </c:numCache>
            </c:numRef>
          </c:val>
        </c:ser>
        <c:ser>
          <c:idx val="2"/>
          <c:order val="2"/>
          <c:tx>
            <c:strRef>
              <c:f>grafic!$A$12</c:f>
              <c:strCache>
                <c:ptCount val="1"/>
                <c:pt idx="0">
                  <c:v>Тэтгэмжийн даатгалын сангийн</c:v>
                </c:pt>
              </c:strCache>
            </c:strRef>
          </c:tx>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grafic!$B$9:$C$9</c:f>
              <c:strCache>
                <c:ptCount val="2"/>
                <c:pt idx="0">
                  <c:v>2017- XII</c:v>
                </c:pt>
                <c:pt idx="1">
                  <c:v>2018- XII</c:v>
                </c:pt>
              </c:strCache>
            </c:strRef>
          </c:cat>
          <c:val>
            <c:numRef>
              <c:f>grafic!$B$12:$C$12</c:f>
              <c:numCache>
                <c:formatCode>0.0</c:formatCode>
                <c:ptCount val="2"/>
                <c:pt idx="0">
                  <c:v>1137.8</c:v>
                </c:pt>
                <c:pt idx="1">
                  <c:v>1292.8</c:v>
                </c:pt>
              </c:numCache>
            </c:numRef>
          </c:val>
        </c:ser>
        <c:ser>
          <c:idx val="3"/>
          <c:order val="3"/>
          <c:tx>
            <c:strRef>
              <c:f>grafic!$A$13</c:f>
              <c:strCache>
                <c:ptCount val="1"/>
                <c:pt idx="0">
                  <c:v>Эрүүл мэндийн даатгалын сангийн</c:v>
                </c:pt>
              </c:strCache>
            </c:strRef>
          </c:tx>
          <c:invertIfNegative val="0"/>
          <c:dLbls>
            <c:dLbl>
              <c:idx val="0"/>
              <c:layout>
                <c:manualLayout>
                  <c:x val="1.2084592145015106E-2"/>
                  <c:y val="-2.8263495035148693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4.6814357995460472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grafic!$B$9:$C$9</c:f>
              <c:strCache>
                <c:ptCount val="2"/>
                <c:pt idx="0">
                  <c:v>2017- XII</c:v>
                </c:pt>
                <c:pt idx="1">
                  <c:v>2018- XII</c:v>
                </c:pt>
              </c:strCache>
            </c:strRef>
          </c:cat>
          <c:val>
            <c:numRef>
              <c:f>grafic!$B$13:$C$13</c:f>
              <c:numCache>
                <c:formatCode>0.0</c:formatCode>
                <c:ptCount val="2"/>
                <c:pt idx="0">
                  <c:v>3094.5</c:v>
                </c:pt>
                <c:pt idx="1">
                  <c:v>2033.8</c:v>
                </c:pt>
              </c:numCache>
            </c:numRef>
          </c:val>
        </c:ser>
        <c:ser>
          <c:idx val="4"/>
          <c:order val="4"/>
          <c:tx>
            <c:strRef>
              <c:f>grafic!$A$14</c:f>
              <c:strCache>
                <c:ptCount val="1"/>
                <c:pt idx="0">
                  <c:v>ҮОМШӨ-ний даатгалын сангийн</c:v>
                </c:pt>
              </c:strCache>
            </c:strRef>
          </c:tx>
          <c:invertIfNegative val="0"/>
          <c:dLbls>
            <c:dLbl>
              <c:idx val="0"/>
              <c:layout>
                <c:manualLayout>
                  <c:x val="0"/>
                  <c:y val="-9.6153846153846159E-3"/>
                </c:manualLayout>
              </c:layout>
              <c:spPr>
                <a:noFill/>
                <a:ln w="25400">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0563947633434038E-3"/>
                  <c:y val="-1.5734326915429277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grafic!$B$9:$C$9</c:f>
              <c:strCache>
                <c:ptCount val="2"/>
                <c:pt idx="0">
                  <c:v>2017- XII</c:v>
                </c:pt>
                <c:pt idx="1">
                  <c:v>2018- XII</c:v>
                </c:pt>
              </c:strCache>
            </c:strRef>
          </c:cat>
          <c:val>
            <c:numRef>
              <c:f>grafic!$B$14:$C$14</c:f>
              <c:numCache>
                <c:formatCode>0.0</c:formatCode>
                <c:ptCount val="2"/>
                <c:pt idx="0">
                  <c:v>543</c:v>
                </c:pt>
                <c:pt idx="1">
                  <c:v>548.29999999999995</c:v>
                </c:pt>
              </c:numCache>
            </c:numRef>
          </c:val>
        </c:ser>
        <c:ser>
          <c:idx val="5"/>
          <c:order val="5"/>
          <c:tx>
            <c:strRef>
              <c:f>grafic!$A$15</c:f>
              <c:strCache>
                <c:ptCount val="1"/>
                <c:pt idx="0">
                  <c:v>Ажилгүйдлийн сангийн</c:v>
                </c:pt>
              </c:strCache>
            </c:strRef>
          </c:tx>
          <c:invertIfNegative val="0"/>
          <c:dLbls>
            <c:dLbl>
              <c:idx val="0"/>
              <c:layout>
                <c:manualLayout>
                  <c:x val="1.6112789526686808E-2"/>
                  <c:y val="9.6153846153846159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169184290030211E-2"/>
                  <c:y val="9.6153846153846159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grafic!$B$9:$C$9</c:f>
              <c:strCache>
                <c:ptCount val="2"/>
                <c:pt idx="0">
                  <c:v>2017- XII</c:v>
                </c:pt>
                <c:pt idx="1">
                  <c:v>2018- XII</c:v>
                </c:pt>
              </c:strCache>
            </c:strRef>
          </c:cat>
          <c:val>
            <c:numRef>
              <c:f>grafic!$B$15:$C$15</c:f>
              <c:numCache>
                <c:formatCode>0.0</c:formatCode>
                <c:ptCount val="2"/>
                <c:pt idx="0">
                  <c:v>310.5</c:v>
                </c:pt>
                <c:pt idx="1">
                  <c:v>327.8</c:v>
                </c:pt>
              </c:numCache>
            </c:numRef>
          </c:val>
        </c:ser>
        <c:dLbls>
          <c:showLegendKey val="0"/>
          <c:showVal val="0"/>
          <c:showCatName val="0"/>
          <c:showSerName val="0"/>
          <c:showPercent val="0"/>
          <c:showBubbleSize val="0"/>
        </c:dLbls>
        <c:gapWidth val="150"/>
        <c:axId val="442189536"/>
        <c:axId val="442189928"/>
      </c:barChart>
      <c:catAx>
        <c:axId val="442189536"/>
        <c:scaling>
          <c:orientation val="minMax"/>
        </c:scaling>
        <c:delete val="0"/>
        <c:axPos val="b"/>
        <c:numFmt formatCode="General" sourceLinked="1"/>
        <c:majorTickMark val="out"/>
        <c:minorTickMark val="none"/>
        <c:tickLblPos val="nextTo"/>
        <c:txPr>
          <a:bodyPr rot="0" vert="horz"/>
          <a:lstStyle/>
          <a:p>
            <a:pPr>
              <a:defRPr/>
            </a:pPr>
            <a:endParaRPr lang="en-US"/>
          </a:p>
        </c:txPr>
        <c:crossAx val="442189928"/>
        <c:crosses val="autoZero"/>
        <c:auto val="1"/>
        <c:lblAlgn val="ctr"/>
        <c:lblOffset val="100"/>
        <c:noMultiLvlLbl val="0"/>
      </c:catAx>
      <c:valAx>
        <c:axId val="442189928"/>
        <c:scaling>
          <c:orientation val="minMax"/>
        </c:scaling>
        <c:delete val="1"/>
        <c:axPos val="l"/>
        <c:numFmt formatCode="0.0" sourceLinked="1"/>
        <c:majorTickMark val="out"/>
        <c:minorTickMark val="none"/>
        <c:tickLblPos val="nextTo"/>
        <c:crossAx val="442189536"/>
        <c:crosses val="autoZero"/>
        <c:crossBetween val="between"/>
      </c:valAx>
    </c:plotArea>
    <c:legend>
      <c:legendPos val="b"/>
      <c:layout>
        <c:manualLayout>
          <c:xMode val="edge"/>
          <c:yMode val="edge"/>
          <c:x val="0.106742155719961"/>
          <c:y val="0.78482266639746956"/>
          <c:w val="0.89021988565628696"/>
          <c:h val="0.208977968663008"/>
        </c:manualLayout>
      </c:layout>
      <c:overlay val="0"/>
    </c:legend>
    <c:plotVisOnly val="1"/>
    <c:dispBlanksAs val="gap"/>
    <c:showDLblsOverMax val="0"/>
  </c:chart>
  <c:spPr>
    <a:ln>
      <a:no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Малын тооны өсөлт, сумдаар, хувиар</a:t>
            </a:r>
            <a:endParaRPr lang="en-US"/>
          </a:p>
        </c:rich>
      </c:tx>
      <c:layout/>
      <c:overlay val="0"/>
    </c:title>
    <c:autoTitleDeleted val="0"/>
    <c:plotArea>
      <c:layout/>
      <c:barChart>
        <c:barDir val="col"/>
        <c:grouping val="clustered"/>
        <c:varyColors val="0"/>
        <c:ser>
          <c:idx val="1"/>
          <c:order val="0"/>
          <c:tx>
            <c:strRef>
              <c:f>'25'!$C$32</c:f>
              <c:strCache>
                <c:ptCount val="1"/>
                <c:pt idx="0">
                  <c:v>Хувиар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'25'!$B$33:$B$47</c:f>
              <c:strCache>
                <c:ptCount val="15"/>
                <c:pt idx="0">
                  <c:v>Өл</c:v>
                </c:pt>
                <c:pt idx="1">
                  <c:v>Бж</c:v>
                </c:pt>
                <c:pt idx="2">
                  <c:v>Дх</c:v>
                </c:pt>
                <c:pt idx="3">
                  <c:v>Өш</c:v>
                </c:pt>
                <c:pt idx="4">
                  <c:v>Хд</c:v>
                </c:pt>
                <c:pt idx="5">
                  <c:v>Лс</c:v>
                </c:pt>
                <c:pt idx="6">
                  <c:v>Гс</c:v>
                </c:pt>
                <c:pt idx="7">
                  <c:v>Со</c:v>
                </c:pt>
                <c:pt idx="8">
                  <c:v>Дн</c:v>
                </c:pt>
                <c:pt idx="9">
                  <c:v>Цд</c:v>
                </c:pt>
                <c:pt idx="10">
                  <c:v>Сц</c:v>
                </c:pt>
                <c:pt idx="11">
                  <c:v>Ад</c:v>
                </c:pt>
                <c:pt idx="12">
                  <c:v>Эд</c:v>
                </c:pt>
                <c:pt idx="13">
                  <c:v>Дц</c:v>
                </c:pt>
                <c:pt idx="14">
                  <c:v>Гу</c:v>
                </c:pt>
              </c:strCache>
            </c:strRef>
          </c:cat>
          <c:val>
            <c:numRef>
              <c:f>'25'!$C$33:$C$47</c:f>
              <c:numCache>
                <c:formatCode>0.0</c:formatCode>
                <c:ptCount val="15"/>
                <c:pt idx="0">
                  <c:v>116.66302023417154</c:v>
                </c:pt>
                <c:pt idx="1">
                  <c:v>113.2513705782535</c:v>
                </c:pt>
                <c:pt idx="2">
                  <c:v>112.56627179439872</c:v>
                </c:pt>
                <c:pt idx="3">
                  <c:v>110.01131550871295</c:v>
                </c:pt>
                <c:pt idx="4">
                  <c:v>109.88702792201211</c:v>
                </c:pt>
                <c:pt idx="5">
                  <c:v>109.09541940694589</c:v>
                </c:pt>
                <c:pt idx="6">
                  <c:v>108.70390152289353</c:v>
                </c:pt>
                <c:pt idx="7">
                  <c:v>106.63532338570683</c:v>
                </c:pt>
                <c:pt idx="8">
                  <c:v>105.67514921459431</c:v>
                </c:pt>
                <c:pt idx="9">
                  <c:v>105.39629267079972</c:v>
                </c:pt>
                <c:pt idx="10">
                  <c:v>104.00403935757471</c:v>
                </c:pt>
                <c:pt idx="11">
                  <c:v>103.1034687470535</c:v>
                </c:pt>
                <c:pt idx="12">
                  <c:v>101.21813231819279</c:v>
                </c:pt>
                <c:pt idx="13">
                  <c:v>101.13124387855044</c:v>
                </c:pt>
                <c:pt idx="14">
                  <c:v>100.02241051800311</c:v>
                </c:pt>
              </c:numCache>
            </c:numRef>
          </c:val>
        </c:ser>
        <c:dLbls>
          <c:showLegendKey val="0"/>
          <c:showVal val="1"/>
          <c:showCatName val="0"/>
          <c:showSerName val="0"/>
          <c:showPercent val="0"/>
          <c:showBubbleSize val="0"/>
        </c:dLbls>
        <c:gapWidth val="150"/>
        <c:overlap val="-25"/>
        <c:axId val="496246360"/>
        <c:axId val="496247144"/>
      </c:barChart>
      <c:catAx>
        <c:axId val="496246360"/>
        <c:scaling>
          <c:orientation val="minMax"/>
        </c:scaling>
        <c:delete val="0"/>
        <c:axPos val="b"/>
        <c:numFmt formatCode="General" sourceLinked="0"/>
        <c:majorTickMark val="none"/>
        <c:minorTickMark val="none"/>
        <c:tickLblPos val="nextTo"/>
        <c:crossAx val="496247144"/>
        <c:crosses val="autoZero"/>
        <c:auto val="1"/>
        <c:lblAlgn val="ctr"/>
        <c:lblOffset val="100"/>
        <c:noMultiLvlLbl val="0"/>
      </c:catAx>
      <c:valAx>
        <c:axId val="496247144"/>
        <c:scaling>
          <c:orientation val="minMax"/>
        </c:scaling>
        <c:delete val="1"/>
        <c:axPos val="l"/>
        <c:numFmt formatCode="0.0" sourceLinked="1"/>
        <c:majorTickMark val="out"/>
        <c:minorTickMark val="none"/>
        <c:tickLblPos val="nextTo"/>
        <c:crossAx val="496246360"/>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6252CB48-6C5F-46E9-943E-6E025E15A46D}" type="pres">
      <dgm:prSet presAssocID="{A0E90193-D3B5-4517-92F5-A7D6798999FB}" presName="arrowDiagram" presStyleCnt="0">
        <dgm:presLayoutVars>
          <dgm:chMax val="5"/>
          <dgm:dir/>
          <dgm:resizeHandles val="exact"/>
        </dgm:presLayoutVars>
      </dgm:prSet>
      <dgm:spPr/>
    </dgm:pt>
  </dgm:ptLst>
  <dgm:cxnLst>
    <dgm:cxn modelId="{7486984F-7193-489E-AC52-768F40842090}" type="presOf" srcId="{A0E90193-D3B5-4517-92F5-A7D6798999FB}" destId="{6252CB48-6C5F-46E9-943E-6E025E15A46D}" srcOrd="0"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mn-MN" sz="1200" b="1" dirty="0" smtClean="0">
              <a:solidFill>
                <a:srgbClr val="C00000"/>
              </a:solidFill>
              <a:latin typeface="Arial" pitchFamily="34" charset="0"/>
              <a:cs typeface="Arial" pitchFamily="34" charset="0"/>
            </a:rPr>
            <a:t>160.2</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mn-MN" sz="1200" b="1" i="0" dirty="0" smtClean="0">
              <a:solidFill>
                <a:srgbClr val="C00000"/>
              </a:solidFill>
              <a:latin typeface="Arial" pitchFamily="34" charset="0"/>
              <a:cs typeface="Arial" pitchFamily="34" charset="0"/>
            </a:rPr>
            <a:t>162</a:t>
          </a:r>
          <a:r>
            <a:rPr lang="en-US" sz="1200" b="1" i="0" dirty="0" smtClean="0">
              <a:solidFill>
                <a:srgbClr val="C00000"/>
              </a:solidFill>
              <a:latin typeface="Arial" pitchFamily="34" charset="0"/>
              <a:cs typeface="Arial" pitchFamily="34" charset="0"/>
            </a:rPr>
            <a:t>.</a:t>
          </a:r>
          <a:r>
            <a:rPr lang="mn-MN" sz="1200" b="1" i="0" dirty="0" smtClean="0">
              <a:solidFill>
                <a:srgbClr val="C00000"/>
              </a:solidFill>
              <a:latin typeface="Arial" pitchFamily="34" charset="0"/>
              <a:cs typeface="Arial" pitchFamily="34" charset="0"/>
            </a:rPr>
            <a:t>9</a:t>
          </a:r>
          <a:endParaRPr lang="en-US" sz="1200" b="1" i="0"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2857" custLinFactNeighborX="-44643" custLinFactNeighborY="-7143">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LinFactNeighborX="-2606" custLinFactNeighborY="9249">
        <dgm:presLayoutVars>
          <dgm:bulletEnabled val="1"/>
        </dgm:presLayoutVars>
      </dgm:prSet>
      <dgm:spPr/>
      <dgm:t>
        <a:bodyPr/>
        <a:lstStyle/>
        <a:p>
          <a:endParaRPr lang="en-US"/>
        </a:p>
      </dgm:t>
    </dgm:pt>
  </dgm:ptLst>
  <dgm:cxnLst>
    <dgm:cxn modelId="{9C68503A-DB79-4ABD-BC1C-348051272CC6}" type="presOf" srcId="{0DAA601A-C80C-437B-B111-FA120CE45348}" destId="{AD21D87E-9D30-4CBE-AC19-207F985D9D09}" srcOrd="0" destOrd="0" presId="urn:microsoft.com/office/officeart/2005/8/layout/arrow2"/>
    <dgm:cxn modelId="{395C066C-7745-43A2-A70E-7F3B97E0FEC8}" type="presOf" srcId="{EC592E08-09AA-4F12-804B-39D90CE5CE94}" destId="{D1912CF3-2905-4969-A915-32B7AD1E3BBA}" srcOrd="0" destOrd="0" presId="urn:microsoft.com/office/officeart/2005/8/layout/arrow2"/>
    <dgm:cxn modelId="{3D4F4A85-C93F-4D4F-9404-D3EB29902279}" type="presOf" srcId="{A0E90193-D3B5-4517-92F5-A7D6798999FB}" destId="{6252CB48-6C5F-46E9-943E-6E025E15A46D}"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1CAAE6DF-6FC5-4C38-8009-580009491AAB}" srcId="{A0E90193-D3B5-4517-92F5-A7D6798999FB}" destId="{EC592E08-09AA-4F12-804B-39D90CE5CE94}" srcOrd="0" destOrd="0" parTransId="{E50DB22D-F045-4CC1-A185-6F0442BEFECE}" sibTransId="{30E73008-E5BE-48AE-AD81-CFDD2FC0B5E4}"/>
    <dgm:cxn modelId="{4E44416B-C1AC-46E4-B1B1-9B0E9F51FD0C}" type="presParOf" srcId="{6252CB48-6C5F-46E9-943E-6E025E15A46D}" destId="{101DB3A2-F7E0-4FF1-975D-A36B85664807}" srcOrd="0" destOrd="0" presId="urn:microsoft.com/office/officeart/2005/8/layout/arrow2"/>
    <dgm:cxn modelId="{84A509CF-7095-4DE0-B6F6-644C0B3DE549}" type="presParOf" srcId="{6252CB48-6C5F-46E9-943E-6E025E15A46D}" destId="{E202EDEA-CF2B-40F3-875A-B6E1CE071879}" srcOrd="1" destOrd="0" presId="urn:microsoft.com/office/officeart/2005/8/layout/arrow2"/>
    <dgm:cxn modelId="{305FF56A-576C-4595-9940-4F602DF5EB5D}" type="presParOf" srcId="{E202EDEA-CF2B-40F3-875A-B6E1CE071879}" destId="{0F4F2D77-C207-4DBD-9225-AEB187478B26}" srcOrd="0" destOrd="0" presId="urn:microsoft.com/office/officeart/2005/8/layout/arrow2"/>
    <dgm:cxn modelId="{3236A7B9-E233-41BE-BBC9-459A8BCC4DB5}" type="presParOf" srcId="{E202EDEA-CF2B-40F3-875A-B6E1CE071879}" destId="{D1912CF3-2905-4969-A915-32B7AD1E3BBA}" srcOrd="1" destOrd="0" presId="urn:microsoft.com/office/officeart/2005/8/layout/arrow2"/>
    <dgm:cxn modelId="{AA24C0A8-AD1E-4CA5-909B-F6AD2A28F0D3}" type="presParOf" srcId="{E202EDEA-CF2B-40F3-875A-B6E1CE071879}" destId="{AE3C55F0-F885-494C-B800-482FFE1F9977}" srcOrd="2" destOrd="0" presId="urn:microsoft.com/office/officeart/2005/8/layout/arrow2"/>
    <dgm:cxn modelId="{F35683B9-4898-4A4B-92CA-E87CED91FBF9}"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mn-MN" sz="1200" b="1" dirty="0" smtClean="0">
              <a:solidFill>
                <a:srgbClr val="C00000"/>
              </a:solidFill>
              <a:latin typeface="Arial" pitchFamily="34" charset="0"/>
              <a:cs typeface="Arial" pitchFamily="34" charset="0"/>
            </a:rPr>
            <a:t>75.3</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mn-MN" sz="1200" b="1" dirty="0" smtClean="0">
              <a:solidFill>
                <a:srgbClr val="C00000"/>
              </a:solidFill>
              <a:latin typeface="Arial" pitchFamily="34" charset="0"/>
              <a:cs typeface="Arial" pitchFamily="34" charset="0"/>
            </a:rPr>
            <a:t>76.1</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X="-9077" custLinFactNeighborY="-714">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48173" custLinFactNeighborX="15962" custLinFactNeighborY="15030">
        <dgm:presLayoutVars>
          <dgm:bulletEnabled val="1"/>
        </dgm:presLayoutVars>
      </dgm:prSet>
      <dgm:spPr/>
      <dgm:t>
        <a:bodyPr/>
        <a:lstStyle/>
        <a:p>
          <a:endParaRPr lang="en-US"/>
        </a:p>
      </dgm:t>
    </dgm:pt>
  </dgm:ptLst>
  <dgm:cxnLst>
    <dgm:cxn modelId="{1E68D689-2B9F-42D8-8E10-6D86A586D193}" type="presOf" srcId="{0DAA601A-C80C-437B-B111-FA120CE45348}" destId="{AD21D87E-9D30-4CBE-AC19-207F985D9D09}" srcOrd="0" destOrd="0" presId="urn:microsoft.com/office/officeart/2005/8/layout/arrow2"/>
    <dgm:cxn modelId="{32630B17-18DE-4E0E-8519-9D879A31CAED}" type="presOf" srcId="{A0E90193-D3B5-4517-92F5-A7D6798999FB}" destId="{6252CB48-6C5F-46E9-943E-6E025E15A46D}" srcOrd="0" destOrd="0" presId="urn:microsoft.com/office/officeart/2005/8/layout/arrow2"/>
    <dgm:cxn modelId="{53D04B06-6CB4-428A-B4D6-2B82F1EB78F5}" type="presOf" srcId="{EC592E08-09AA-4F12-804B-39D90CE5CE94}" destId="{D1912CF3-2905-4969-A915-32B7AD1E3BBA}"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1CAAE6DF-6FC5-4C38-8009-580009491AAB}" srcId="{A0E90193-D3B5-4517-92F5-A7D6798999FB}" destId="{EC592E08-09AA-4F12-804B-39D90CE5CE94}" srcOrd="0" destOrd="0" parTransId="{E50DB22D-F045-4CC1-A185-6F0442BEFECE}" sibTransId="{30E73008-E5BE-48AE-AD81-CFDD2FC0B5E4}"/>
    <dgm:cxn modelId="{0AA79068-82F6-4AC7-8727-BBB9749B0A5D}" type="presParOf" srcId="{6252CB48-6C5F-46E9-943E-6E025E15A46D}" destId="{101DB3A2-F7E0-4FF1-975D-A36B85664807}" srcOrd="0" destOrd="0" presId="urn:microsoft.com/office/officeart/2005/8/layout/arrow2"/>
    <dgm:cxn modelId="{C745C2A3-9315-4391-B3EF-2EE0A5643259}" type="presParOf" srcId="{6252CB48-6C5F-46E9-943E-6E025E15A46D}" destId="{E202EDEA-CF2B-40F3-875A-B6E1CE071879}" srcOrd="1" destOrd="0" presId="urn:microsoft.com/office/officeart/2005/8/layout/arrow2"/>
    <dgm:cxn modelId="{791577A3-1D94-42D7-BFB1-7208DFBB06A9}" type="presParOf" srcId="{E202EDEA-CF2B-40F3-875A-B6E1CE071879}" destId="{0F4F2D77-C207-4DBD-9225-AEB187478B26}" srcOrd="0" destOrd="0" presId="urn:microsoft.com/office/officeart/2005/8/layout/arrow2"/>
    <dgm:cxn modelId="{8A08617F-5A43-41B1-BF13-85E04840D678}" type="presParOf" srcId="{E202EDEA-CF2B-40F3-875A-B6E1CE071879}" destId="{D1912CF3-2905-4969-A915-32B7AD1E3BBA}" srcOrd="1" destOrd="0" presId="urn:microsoft.com/office/officeart/2005/8/layout/arrow2"/>
    <dgm:cxn modelId="{A69DB77E-B39C-4D77-B84B-2EA235704950}" type="presParOf" srcId="{E202EDEA-CF2B-40F3-875A-B6E1CE071879}" destId="{AE3C55F0-F885-494C-B800-482FFE1F9977}" srcOrd="2" destOrd="0" presId="urn:microsoft.com/office/officeart/2005/8/layout/arrow2"/>
    <dgm:cxn modelId="{6FAD8CD0-9F1D-4174-84A4-A5CD051A1EB0}"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mn-MN" sz="1200" b="1" dirty="0" smtClean="0">
              <a:solidFill>
                <a:srgbClr val="C00000"/>
              </a:solidFill>
              <a:latin typeface="Arial" pitchFamily="34" charset="0"/>
              <a:cs typeface="Arial" pitchFamily="34" charset="0"/>
            </a:rPr>
            <a:t>36.8</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mn-MN" sz="1200" b="1" dirty="0" smtClean="0">
              <a:solidFill>
                <a:srgbClr val="C00000"/>
              </a:solidFill>
              <a:latin typeface="Arial" pitchFamily="34" charset="0"/>
              <a:cs typeface="Arial" pitchFamily="34" charset="0"/>
            </a:rPr>
            <a:t>39.3</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Y="3214">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LinFactNeighborX="9904" custLinFactNeighborY="15030">
        <dgm:presLayoutVars>
          <dgm:bulletEnabled val="1"/>
        </dgm:presLayoutVars>
      </dgm:prSet>
      <dgm:spPr/>
      <dgm:t>
        <a:bodyPr/>
        <a:lstStyle/>
        <a:p>
          <a:endParaRPr lang="en-US"/>
        </a:p>
      </dgm:t>
    </dgm:pt>
  </dgm:ptLst>
  <dgm:cxnLst>
    <dgm:cxn modelId="{46908AE9-A26F-4FB5-9E68-ADA2085469B6}" type="presOf" srcId="{EC592E08-09AA-4F12-804B-39D90CE5CE94}" destId="{D1912CF3-2905-4969-A915-32B7AD1E3BBA}" srcOrd="0" destOrd="0" presId="urn:microsoft.com/office/officeart/2005/8/layout/arrow2"/>
    <dgm:cxn modelId="{1FB7D0AD-274C-472E-85C5-DFC54911A5E9}" type="presOf" srcId="{A0E90193-D3B5-4517-92F5-A7D6798999FB}" destId="{6252CB48-6C5F-46E9-943E-6E025E15A46D}" srcOrd="0" destOrd="0" presId="urn:microsoft.com/office/officeart/2005/8/layout/arrow2"/>
    <dgm:cxn modelId="{6ADE6B84-E27F-4709-985D-AA0860CC2170}"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1CAAE6DF-6FC5-4C38-8009-580009491AAB}" srcId="{A0E90193-D3B5-4517-92F5-A7D6798999FB}" destId="{EC592E08-09AA-4F12-804B-39D90CE5CE94}" srcOrd="0" destOrd="0" parTransId="{E50DB22D-F045-4CC1-A185-6F0442BEFECE}" sibTransId="{30E73008-E5BE-48AE-AD81-CFDD2FC0B5E4}"/>
    <dgm:cxn modelId="{89F40FBC-FB5A-473B-BBAE-BD492AF64212}" type="presParOf" srcId="{6252CB48-6C5F-46E9-943E-6E025E15A46D}" destId="{101DB3A2-F7E0-4FF1-975D-A36B85664807}" srcOrd="0" destOrd="0" presId="urn:microsoft.com/office/officeart/2005/8/layout/arrow2"/>
    <dgm:cxn modelId="{B5609090-5DB0-49F5-8394-C8046614395E}" type="presParOf" srcId="{6252CB48-6C5F-46E9-943E-6E025E15A46D}" destId="{E202EDEA-CF2B-40F3-875A-B6E1CE071879}" srcOrd="1" destOrd="0" presId="urn:microsoft.com/office/officeart/2005/8/layout/arrow2"/>
    <dgm:cxn modelId="{09B0A284-0122-408A-906E-1FB36EE24A92}" type="presParOf" srcId="{E202EDEA-CF2B-40F3-875A-B6E1CE071879}" destId="{0F4F2D77-C207-4DBD-9225-AEB187478B26}" srcOrd="0" destOrd="0" presId="urn:microsoft.com/office/officeart/2005/8/layout/arrow2"/>
    <dgm:cxn modelId="{EA5EDBD4-AF36-4078-B678-7D699352DD23}" type="presParOf" srcId="{E202EDEA-CF2B-40F3-875A-B6E1CE071879}" destId="{D1912CF3-2905-4969-A915-32B7AD1E3BBA}" srcOrd="1" destOrd="0" presId="urn:microsoft.com/office/officeart/2005/8/layout/arrow2"/>
    <dgm:cxn modelId="{C9897E6F-FD5B-4808-88BD-B22EDFE4D748}" type="presParOf" srcId="{E202EDEA-CF2B-40F3-875A-B6E1CE071879}" destId="{AE3C55F0-F885-494C-B800-482FFE1F9977}" srcOrd="2" destOrd="0" presId="urn:microsoft.com/office/officeart/2005/8/layout/arrow2"/>
    <dgm:cxn modelId="{3385CB1A-C454-4265-BFA7-AE0A1D88F601}"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mn-MN" sz="1200" b="1" dirty="0" smtClean="0">
              <a:solidFill>
                <a:srgbClr val="C00000"/>
              </a:solidFill>
              <a:latin typeface="Arial" pitchFamily="34" charset="0"/>
              <a:cs typeface="Arial" pitchFamily="34" charset="0"/>
            </a:rPr>
            <a:t>1686.2</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mn-MN" sz="1200" b="1" dirty="0" smtClean="0">
              <a:solidFill>
                <a:srgbClr val="C00000"/>
              </a:solidFill>
              <a:latin typeface="Arial" pitchFamily="34" charset="0"/>
              <a:cs typeface="Arial" pitchFamily="34" charset="0"/>
            </a:rPr>
            <a:t>1831.1</a:t>
          </a:r>
          <a:endParaRPr lang="en-US" sz="1200" b="1" dirty="0">
            <a:solidFill>
              <a:srgbClr val="C00000"/>
            </a:solidFill>
            <a:latin typeface="Arial" pitchFamily="34" charset="0"/>
            <a:cs typeface="Arial" pitchFamily="34" charset="0"/>
          </a:endParaRPr>
        </a:p>
        <a:p>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62500" custLinFactNeighborX="-5000" custLinFactNeighborY="2286">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custScaleX="156411" custLinFactNeighborX="-82" custLinFactNeighborY="19584">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55385" custLinFactNeighborX="40000" custLinFactNeighborY="-705">
        <dgm:presLayoutVars>
          <dgm:bulletEnabled val="1"/>
        </dgm:presLayoutVars>
      </dgm:prSet>
      <dgm:spPr/>
      <dgm:t>
        <a:bodyPr/>
        <a:lstStyle/>
        <a:p>
          <a:endParaRPr lang="en-US"/>
        </a:p>
      </dgm:t>
    </dgm:pt>
  </dgm:ptLst>
  <dgm:cxnLst>
    <dgm:cxn modelId="{AAA805E1-6FEA-4492-8C36-9CDC36C29102}" type="presOf" srcId="{0DAA601A-C80C-437B-B111-FA120CE45348}" destId="{AD21D87E-9D30-4CBE-AC19-207F985D9D09}" srcOrd="0" destOrd="0" presId="urn:microsoft.com/office/officeart/2005/8/layout/arrow2"/>
    <dgm:cxn modelId="{58A809DF-EC0E-4A83-A836-7E51F9442360}" type="presOf" srcId="{A0E90193-D3B5-4517-92F5-A7D6798999FB}" destId="{6252CB48-6C5F-46E9-943E-6E025E15A46D}"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851DB2D1-17AA-4B66-8F15-2DF4269E84F0}" type="presOf" srcId="{EC592E08-09AA-4F12-804B-39D90CE5CE94}" destId="{D1912CF3-2905-4969-A915-32B7AD1E3BBA}" srcOrd="0" destOrd="0" presId="urn:microsoft.com/office/officeart/2005/8/layout/arrow2"/>
    <dgm:cxn modelId="{1CAAE6DF-6FC5-4C38-8009-580009491AAB}" srcId="{A0E90193-D3B5-4517-92F5-A7D6798999FB}" destId="{EC592E08-09AA-4F12-804B-39D90CE5CE94}" srcOrd="0" destOrd="0" parTransId="{E50DB22D-F045-4CC1-A185-6F0442BEFECE}" sibTransId="{30E73008-E5BE-48AE-AD81-CFDD2FC0B5E4}"/>
    <dgm:cxn modelId="{2739BBCF-20C1-4B10-BD85-5B92C94F2886}" type="presParOf" srcId="{6252CB48-6C5F-46E9-943E-6E025E15A46D}" destId="{101DB3A2-F7E0-4FF1-975D-A36B85664807}" srcOrd="0" destOrd="0" presId="urn:microsoft.com/office/officeart/2005/8/layout/arrow2"/>
    <dgm:cxn modelId="{57D2B467-1025-456C-A9B3-0BAB19F22E4F}" type="presParOf" srcId="{6252CB48-6C5F-46E9-943E-6E025E15A46D}" destId="{E202EDEA-CF2B-40F3-875A-B6E1CE071879}" srcOrd="1" destOrd="0" presId="urn:microsoft.com/office/officeart/2005/8/layout/arrow2"/>
    <dgm:cxn modelId="{F8C4E9BB-7124-401B-A9F8-BD7143183613}" type="presParOf" srcId="{E202EDEA-CF2B-40F3-875A-B6E1CE071879}" destId="{0F4F2D77-C207-4DBD-9225-AEB187478B26}" srcOrd="0" destOrd="0" presId="urn:microsoft.com/office/officeart/2005/8/layout/arrow2"/>
    <dgm:cxn modelId="{57C116A9-D8B9-4B39-AA42-03D572032623}" type="presParOf" srcId="{E202EDEA-CF2B-40F3-875A-B6E1CE071879}" destId="{D1912CF3-2905-4969-A915-32B7AD1E3BBA}" srcOrd="1" destOrd="0" presId="urn:microsoft.com/office/officeart/2005/8/layout/arrow2"/>
    <dgm:cxn modelId="{4559B9D0-40E5-41B9-8B66-9693A445F8DF}" type="presParOf" srcId="{E202EDEA-CF2B-40F3-875A-B6E1CE071879}" destId="{AE3C55F0-F885-494C-B800-482FFE1F9977}" srcOrd="2" destOrd="0" presId="urn:microsoft.com/office/officeart/2005/8/layout/arrow2"/>
    <dgm:cxn modelId="{F8E75DB3-75D7-44D7-BBFA-B1BBC340AF4E}"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mn-MN" sz="1200" b="1" dirty="0" smtClean="0">
              <a:solidFill>
                <a:srgbClr val="C00000"/>
              </a:solidFill>
              <a:latin typeface="Arial" pitchFamily="34" charset="0"/>
              <a:cs typeface="Arial" pitchFamily="34" charset="0"/>
            </a:rPr>
            <a:t>1634.5</a:t>
          </a:r>
          <a:endParaRPr lang="en-US" sz="1200" b="1" dirty="0" smtClean="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mn-MN" sz="1200" b="1" dirty="0" smtClean="0">
              <a:solidFill>
                <a:srgbClr val="C00000"/>
              </a:solidFill>
              <a:latin typeface="Arial" pitchFamily="34" charset="0"/>
              <a:cs typeface="Arial" pitchFamily="34" charset="0"/>
            </a:rPr>
            <a:t>1716.6</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4" custLinFactNeighborX="-5859" custLinFactNeighborY="-6250">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dgm:presLayoutVars>
          <dgm:bulletEnabled val="1"/>
        </dgm:presLayoutVars>
      </dgm:prSet>
      <dgm:spPr/>
      <dgm:t>
        <a:bodyPr/>
        <a:lstStyle/>
        <a:p>
          <a:endParaRPr lang="en-US"/>
        </a:p>
      </dgm:t>
    </dgm:pt>
  </dgm:ptLst>
  <dgm:cxnLst>
    <dgm:cxn modelId="{22994929-FD39-4334-8E86-3CEFB4861155}" type="presOf" srcId="{EC592E08-09AA-4F12-804B-39D90CE5CE94}" destId="{D1912CF3-2905-4969-A915-32B7AD1E3BBA}" srcOrd="0" destOrd="0" presId="urn:microsoft.com/office/officeart/2005/8/layout/arrow2"/>
    <dgm:cxn modelId="{D10CCBD9-1EF9-416F-AFF3-6DA45DC7AEE3}" type="presOf" srcId="{A0E90193-D3B5-4517-92F5-A7D6798999FB}" destId="{6252CB48-6C5F-46E9-943E-6E025E15A46D}" srcOrd="0" destOrd="0" presId="urn:microsoft.com/office/officeart/2005/8/layout/arrow2"/>
    <dgm:cxn modelId="{8C866C7B-8CC1-4455-AFC5-999CEDDF6799}" type="presOf" srcId="{0DAA601A-C80C-437B-B111-FA120CE45348}" destId="{AD21D87E-9D30-4CBE-AC19-207F985D9D09}" srcOrd="0" destOrd="0" presId="urn:microsoft.com/office/officeart/2005/8/layout/arrow2"/>
    <dgm:cxn modelId="{1CAAE6DF-6FC5-4C38-8009-580009491AAB}" srcId="{A0E90193-D3B5-4517-92F5-A7D6798999FB}" destId="{EC592E08-09AA-4F12-804B-39D90CE5CE94}" srcOrd="0" destOrd="0" parTransId="{E50DB22D-F045-4CC1-A185-6F0442BEFECE}" sibTransId="{30E73008-E5BE-48AE-AD81-CFDD2FC0B5E4}"/>
    <dgm:cxn modelId="{E1B873AB-0C17-4391-9D17-4DD4D60F0EDF}" srcId="{A0E90193-D3B5-4517-92F5-A7D6798999FB}" destId="{0DAA601A-C80C-437B-B111-FA120CE45348}" srcOrd="1" destOrd="0" parTransId="{8F579145-8BE7-41BE-A125-CAEB92DF952A}" sibTransId="{8A6D2AC5-0F26-43FF-B8CF-95EB85AD7312}"/>
    <dgm:cxn modelId="{E82DB8B7-3F78-4518-9DFA-03051557F483}" type="presParOf" srcId="{6252CB48-6C5F-46E9-943E-6E025E15A46D}" destId="{101DB3A2-F7E0-4FF1-975D-A36B85664807}" srcOrd="0" destOrd="0" presId="urn:microsoft.com/office/officeart/2005/8/layout/arrow2"/>
    <dgm:cxn modelId="{DD5BB0C2-B3A9-4AF6-9526-1E8952587262}" type="presParOf" srcId="{6252CB48-6C5F-46E9-943E-6E025E15A46D}" destId="{E202EDEA-CF2B-40F3-875A-B6E1CE071879}" srcOrd="1" destOrd="0" presId="urn:microsoft.com/office/officeart/2005/8/layout/arrow2"/>
    <dgm:cxn modelId="{0F369697-31D2-4A53-9F22-137E084D3088}" type="presParOf" srcId="{E202EDEA-CF2B-40F3-875A-B6E1CE071879}" destId="{0F4F2D77-C207-4DBD-9225-AEB187478B26}" srcOrd="0" destOrd="0" presId="urn:microsoft.com/office/officeart/2005/8/layout/arrow2"/>
    <dgm:cxn modelId="{39FBCC9A-90A0-4F01-A8AE-BAEE70A77B9E}" type="presParOf" srcId="{E202EDEA-CF2B-40F3-875A-B6E1CE071879}" destId="{D1912CF3-2905-4969-A915-32B7AD1E3BBA}" srcOrd="1" destOrd="0" presId="urn:microsoft.com/office/officeart/2005/8/layout/arrow2"/>
    <dgm:cxn modelId="{12DEF1B2-A7E9-4696-9631-C358F7FC564A}" type="presParOf" srcId="{E202EDEA-CF2B-40F3-875A-B6E1CE071879}" destId="{AE3C55F0-F885-494C-B800-482FFE1F9977}" srcOrd="2" destOrd="0" presId="urn:microsoft.com/office/officeart/2005/8/layout/arrow2"/>
    <dgm:cxn modelId="{F3141B8D-7D4A-4685-954C-097DCA7DF566}"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0" y="0"/>
          <a:ext cx="1981198" cy="866775"/>
        </a:xfrm>
        <a:prstGeom prst="swooshArrow">
          <a:avLst>
            <a:gd name="adj1" fmla="val 25000"/>
            <a:gd name="adj2" fmla="val 2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1114920" y="472392"/>
          <a:ext cx="48539" cy="48539"/>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1139189" y="496662"/>
          <a:ext cx="450723" cy="370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20" tIns="0" rIns="0" bIns="0" numCol="1" spcCol="1270" anchor="t" anchorCtr="0">
          <a:noAutofit/>
        </a:bodyPr>
        <a:lstStyle/>
        <a:p>
          <a:pPr lvl="0" algn="l" defTabSz="533400">
            <a:lnSpc>
              <a:spcPct val="90000"/>
            </a:lnSpc>
            <a:spcBef>
              <a:spcPct val="0"/>
            </a:spcBef>
            <a:spcAft>
              <a:spcPct val="35000"/>
            </a:spcAft>
          </a:pPr>
          <a:r>
            <a:rPr lang="mn-MN" sz="1200" b="1" kern="1200" dirty="0" smtClean="0">
              <a:solidFill>
                <a:srgbClr val="C00000"/>
              </a:solidFill>
              <a:latin typeface="Arial" pitchFamily="34" charset="0"/>
              <a:cs typeface="Arial" pitchFamily="34" charset="0"/>
            </a:rPr>
            <a:t>160.2</a:t>
          </a:r>
          <a:endParaRPr lang="en-US" sz="1200" b="1" kern="1200" dirty="0">
            <a:solidFill>
              <a:srgbClr val="C00000"/>
            </a:solidFill>
            <a:latin typeface="Arial" pitchFamily="34" charset="0"/>
            <a:cs typeface="Arial" pitchFamily="34" charset="0"/>
          </a:endParaRPr>
        </a:p>
      </dsp:txBody>
      <dsp:txXfrm>
        <a:off x="1139189" y="496662"/>
        <a:ext cx="450723" cy="370112"/>
      </dsp:txXfrm>
    </dsp:sp>
    <dsp:sp modelId="{AE3C55F0-F885-494C-B800-482FFE1F9977}">
      <dsp:nvSpPr>
        <dsp:cNvPr id="0" name=""/>
        <dsp:cNvSpPr/>
      </dsp:nvSpPr>
      <dsp:spPr>
        <a:xfrm>
          <a:off x="1529239" y="260032"/>
          <a:ext cx="83210" cy="83210"/>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592035" y="292969"/>
          <a:ext cx="450723" cy="57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091" tIns="0" rIns="0" bIns="0" numCol="1" spcCol="1270" anchor="t" anchorCtr="0">
          <a:noAutofit/>
        </a:bodyPr>
        <a:lstStyle/>
        <a:p>
          <a:pPr lvl="0" algn="l" defTabSz="533400">
            <a:lnSpc>
              <a:spcPct val="90000"/>
            </a:lnSpc>
            <a:spcBef>
              <a:spcPct val="0"/>
            </a:spcBef>
            <a:spcAft>
              <a:spcPct val="35000"/>
            </a:spcAft>
          </a:pPr>
          <a:r>
            <a:rPr lang="mn-MN" sz="1200" b="1" i="0" kern="1200" dirty="0" smtClean="0">
              <a:solidFill>
                <a:srgbClr val="C00000"/>
              </a:solidFill>
              <a:latin typeface="Arial" pitchFamily="34" charset="0"/>
              <a:cs typeface="Arial" pitchFamily="34" charset="0"/>
            </a:rPr>
            <a:t>162</a:t>
          </a:r>
          <a:r>
            <a:rPr lang="en-US" sz="1200" b="1" i="0" kern="1200" dirty="0" smtClean="0">
              <a:solidFill>
                <a:srgbClr val="C00000"/>
              </a:solidFill>
              <a:latin typeface="Arial" pitchFamily="34" charset="0"/>
              <a:cs typeface="Arial" pitchFamily="34" charset="0"/>
            </a:rPr>
            <a:t>.</a:t>
          </a:r>
          <a:r>
            <a:rPr lang="mn-MN" sz="1200" b="1" i="0" kern="1200" dirty="0" smtClean="0">
              <a:solidFill>
                <a:srgbClr val="C00000"/>
              </a:solidFill>
              <a:latin typeface="Arial" pitchFamily="34" charset="0"/>
              <a:cs typeface="Arial" pitchFamily="34" charset="0"/>
            </a:rPr>
            <a:t>9</a:t>
          </a:r>
          <a:endParaRPr lang="en-US" sz="1200" b="1" i="0" kern="1200" dirty="0">
            <a:solidFill>
              <a:srgbClr val="C00000"/>
            </a:solidFill>
            <a:latin typeface="Arial" pitchFamily="34" charset="0"/>
            <a:cs typeface="Arial" pitchFamily="34" charset="0"/>
          </a:endParaRPr>
        </a:p>
      </dsp:txBody>
      <dsp:txXfrm>
        <a:off x="1592035" y="292969"/>
        <a:ext cx="450723" cy="573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268883" y="0"/>
          <a:ext cx="2228850" cy="990600"/>
        </a:xfrm>
        <a:prstGeom prst="swooshArrow">
          <a:avLst>
            <a:gd name="adj1" fmla="val 25000"/>
            <a:gd name="adj2" fmla="val 2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1103198" y="539876"/>
          <a:ext cx="55473" cy="55473"/>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1130934" y="567613"/>
          <a:ext cx="515112" cy="42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94" tIns="0" rIns="0" bIns="0" numCol="1" spcCol="1270" anchor="t" anchorCtr="0">
          <a:noAutofit/>
        </a:bodyPr>
        <a:lstStyle/>
        <a:p>
          <a:pPr lvl="0" algn="l" defTabSz="533400">
            <a:lnSpc>
              <a:spcPct val="90000"/>
            </a:lnSpc>
            <a:spcBef>
              <a:spcPct val="0"/>
            </a:spcBef>
            <a:spcAft>
              <a:spcPct val="35000"/>
            </a:spcAft>
          </a:pPr>
          <a:r>
            <a:rPr lang="mn-MN" sz="1200" b="1" kern="1200" dirty="0" smtClean="0">
              <a:solidFill>
                <a:srgbClr val="C00000"/>
              </a:solidFill>
              <a:latin typeface="Arial" pitchFamily="34" charset="0"/>
              <a:cs typeface="Arial" pitchFamily="34" charset="0"/>
            </a:rPr>
            <a:t>75.3</a:t>
          </a:r>
          <a:endParaRPr lang="en-US" sz="1200" b="1" kern="1200" dirty="0">
            <a:solidFill>
              <a:srgbClr val="C00000"/>
            </a:solidFill>
            <a:latin typeface="Arial" pitchFamily="34" charset="0"/>
            <a:cs typeface="Arial" pitchFamily="34" charset="0"/>
          </a:endParaRPr>
        </a:p>
      </dsp:txBody>
      <dsp:txXfrm>
        <a:off x="1130934" y="567613"/>
        <a:ext cx="515112" cy="422986"/>
      </dsp:txXfrm>
    </dsp:sp>
    <dsp:sp modelId="{AE3C55F0-F885-494C-B800-482FFE1F9977}">
      <dsp:nvSpPr>
        <dsp:cNvPr id="0" name=""/>
        <dsp:cNvSpPr/>
      </dsp:nvSpPr>
      <dsp:spPr>
        <a:xfrm>
          <a:off x="1576705" y="297180"/>
          <a:ext cx="95097" cy="95097"/>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620046" y="334822"/>
          <a:ext cx="763256" cy="6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390" tIns="0" rIns="0" bIns="0" numCol="1" spcCol="1270" anchor="t" anchorCtr="0">
          <a:noAutofit/>
        </a:bodyPr>
        <a:lstStyle/>
        <a:p>
          <a:pPr lvl="0" algn="l" defTabSz="533400">
            <a:lnSpc>
              <a:spcPct val="90000"/>
            </a:lnSpc>
            <a:spcBef>
              <a:spcPct val="0"/>
            </a:spcBef>
            <a:spcAft>
              <a:spcPct val="35000"/>
            </a:spcAft>
          </a:pPr>
          <a:r>
            <a:rPr lang="mn-MN" sz="1200" b="1" kern="1200" dirty="0" smtClean="0">
              <a:solidFill>
                <a:srgbClr val="C00000"/>
              </a:solidFill>
              <a:latin typeface="Arial" pitchFamily="34" charset="0"/>
              <a:cs typeface="Arial" pitchFamily="34" charset="0"/>
            </a:rPr>
            <a:t>76.1</a:t>
          </a:r>
          <a:endParaRPr lang="en-US" sz="1200" b="1" kern="1200" dirty="0">
            <a:solidFill>
              <a:srgbClr val="C00000"/>
            </a:solidFill>
            <a:latin typeface="Arial" pitchFamily="34" charset="0"/>
            <a:cs typeface="Arial" pitchFamily="34" charset="0"/>
          </a:endParaRPr>
        </a:p>
      </dsp:txBody>
      <dsp:txXfrm>
        <a:off x="1620046" y="334822"/>
        <a:ext cx="763256" cy="655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371474" y="0"/>
          <a:ext cx="2228850" cy="990600"/>
        </a:xfrm>
        <a:prstGeom prst="swooshArrow">
          <a:avLst>
            <a:gd name="adj1" fmla="val 25000"/>
            <a:gd name="adj2" fmla="val 2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1061923" y="539876"/>
          <a:ext cx="55473" cy="55473"/>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1089660" y="567613"/>
          <a:ext cx="515112" cy="42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94" tIns="0" rIns="0" bIns="0" numCol="1" spcCol="1270" anchor="t" anchorCtr="0">
          <a:noAutofit/>
        </a:bodyPr>
        <a:lstStyle/>
        <a:p>
          <a:pPr lvl="0" algn="l" defTabSz="533400">
            <a:lnSpc>
              <a:spcPct val="90000"/>
            </a:lnSpc>
            <a:spcBef>
              <a:spcPct val="0"/>
            </a:spcBef>
            <a:spcAft>
              <a:spcPct val="35000"/>
            </a:spcAft>
          </a:pPr>
          <a:r>
            <a:rPr lang="mn-MN" sz="1200" b="1" kern="1200" dirty="0" smtClean="0">
              <a:solidFill>
                <a:srgbClr val="C00000"/>
              </a:solidFill>
              <a:latin typeface="Arial" pitchFamily="34" charset="0"/>
              <a:cs typeface="Arial" pitchFamily="34" charset="0"/>
            </a:rPr>
            <a:t>36.8</a:t>
          </a:r>
          <a:endParaRPr lang="en-US" sz="1200" b="1" kern="1200" dirty="0">
            <a:solidFill>
              <a:srgbClr val="C00000"/>
            </a:solidFill>
            <a:latin typeface="Arial" pitchFamily="34" charset="0"/>
            <a:cs typeface="Arial" pitchFamily="34" charset="0"/>
          </a:endParaRPr>
        </a:p>
      </dsp:txBody>
      <dsp:txXfrm>
        <a:off x="1089660" y="567613"/>
        <a:ext cx="515112" cy="422986"/>
      </dsp:txXfrm>
    </dsp:sp>
    <dsp:sp modelId="{AE3C55F0-F885-494C-B800-482FFE1F9977}">
      <dsp:nvSpPr>
        <dsp:cNvPr id="0" name=""/>
        <dsp:cNvSpPr/>
      </dsp:nvSpPr>
      <dsp:spPr>
        <a:xfrm>
          <a:off x="1535430" y="297180"/>
          <a:ext cx="95097" cy="95097"/>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671638" y="334822"/>
          <a:ext cx="515112" cy="6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390" tIns="0" rIns="0" bIns="0" numCol="1" spcCol="1270" anchor="t" anchorCtr="0">
          <a:noAutofit/>
        </a:bodyPr>
        <a:lstStyle/>
        <a:p>
          <a:pPr lvl="0" algn="l" defTabSz="533400">
            <a:lnSpc>
              <a:spcPct val="90000"/>
            </a:lnSpc>
            <a:spcBef>
              <a:spcPct val="0"/>
            </a:spcBef>
            <a:spcAft>
              <a:spcPct val="35000"/>
            </a:spcAft>
          </a:pPr>
          <a:r>
            <a:rPr lang="mn-MN" sz="1200" b="1" kern="1200" dirty="0" smtClean="0">
              <a:solidFill>
                <a:srgbClr val="C00000"/>
              </a:solidFill>
              <a:latin typeface="Arial" pitchFamily="34" charset="0"/>
              <a:cs typeface="Arial" pitchFamily="34" charset="0"/>
            </a:rPr>
            <a:t>39.3</a:t>
          </a:r>
          <a:endParaRPr lang="en-US" sz="1200" b="1" kern="1200" dirty="0">
            <a:solidFill>
              <a:srgbClr val="C00000"/>
            </a:solidFill>
            <a:latin typeface="Arial" pitchFamily="34" charset="0"/>
            <a:cs typeface="Arial" pitchFamily="34" charset="0"/>
          </a:endParaRPr>
        </a:p>
      </dsp:txBody>
      <dsp:txXfrm>
        <a:off x="1671638" y="334822"/>
        <a:ext cx="515112" cy="655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328135" y="0"/>
          <a:ext cx="2414588" cy="928688"/>
        </a:xfrm>
        <a:prstGeom prst="swooshArrow">
          <a:avLst>
            <a:gd name="adj1" fmla="val 25000"/>
            <a:gd name="adj2" fmla="val 2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1212246" y="506134"/>
          <a:ext cx="52006" cy="52006"/>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1101644" y="532138"/>
          <a:ext cx="755336" cy="39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57" tIns="0" rIns="0" bIns="0" numCol="1" spcCol="1270" anchor="t" anchorCtr="0">
          <a:noAutofit/>
        </a:bodyPr>
        <a:lstStyle/>
        <a:p>
          <a:pPr lvl="0" algn="l" defTabSz="533400">
            <a:lnSpc>
              <a:spcPct val="90000"/>
            </a:lnSpc>
            <a:spcBef>
              <a:spcPct val="0"/>
            </a:spcBef>
            <a:spcAft>
              <a:spcPct val="35000"/>
            </a:spcAft>
          </a:pPr>
          <a:r>
            <a:rPr lang="mn-MN" sz="1200" b="1" kern="1200" dirty="0" smtClean="0">
              <a:solidFill>
                <a:srgbClr val="C00000"/>
              </a:solidFill>
              <a:latin typeface="Arial" pitchFamily="34" charset="0"/>
              <a:cs typeface="Arial" pitchFamily="34" charset="0"/>
            </a:rPr>
            <a:t>1686.2</a:t>
          </a:r>
          <a:endParaRPr lang="en-US" sz="1200" b="1" kern="1200" dirty="0">
            <a:solidFill>
              <a:srgbClr val="C00000"/>
            </a:solidFill>
            <a:latin typeface="Arial" pitchFamily="34" charset="0"/>
            <a:cs typeface="Arial" pitchFamily="34" charset="0"/>
          </a:endParaRPr>
        </a:p>
      </dsp:txBody>
      <dsp:txXfrm>
        <a:off x="1101644" y="532138"/>
        <a:ext cx="755336" cy="396549"/>
      </dsp:txXfrm>
    </dsp:sp>
    <dsp:sp modelId="{AE3C55F0-F885-494C-B800-482FFE1F9977}">
      <dsp:nvSpPr>
        <dsp:cNvPr id="0" name=""/>
        <dsp:cNvSpPr/>
      </dsp:nvSpPr>
      <dsp:spPr>
        <a:xfrm>
          <a:off x="1656159" y="278606"/>
          <a:ext cx="89154" cy="89154"/>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795461" y="309562"/>
          <a:ext cx="750381" cy="61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41" tIns="0" rIns="0" bIns="0" numCol="1" spcCol="1270" anchor="t" anchorCtr="0">
          <a:noAutofit/>
        </a:bodyPr>
        <a:lstStyle/>
        <a:p>
          <a:pPr lvl="0" algn="l" defTabSz="533400">
            <a:lnSpc>
              <a:spcPct val="90000"/>
            </a:lnSpc>
            <a:spcBef>
              <a:spcPct val="0"/>
            </a:spcBef>
            <a:spcAft>
              <a:spcPct val="35000"/>
            </a:spcAft>
          </a:pPr>
          <a:r>
            <a:rPr lang="mn-MN" sz="1200" b="1" kern="1200" dirty="0" smtClean="0">
              <a:solidFill>
                <a:srgbClr val="C00000"/>
              </a:solidFill>
              <a:latin typeface="Arial" pitchFamily="34" charset="0"/>
              <a:cs typeface="Arial" pitchFamily="34" charset="0"/>
            </a:rPr>
            <a:t>1831.1</a:t>
          </a:r>
          <a:endParaRPr lang="en-US" sz="1200" b="1" kern="1200" dirty="0">
            <a:solidFill>
              <a:srgbClr val="C00000"/>
            </a:solidFill>
            <a:latin typeface="Arial" pitchFamily="34" charset="0"/>
            <a:cs typeface="Arial" pitchFamily="34" charset="0"/>
          </a:endParaRPr>
        </a:p>
        <a:p>
          <a:pPr lvl="0" algn="l" defTabSz="533400">
            <a:lnSpc>
              <a:spcPct val="90000"/>
            </a:lnSpc>
            <a:spcBef>
              <a:spcPct val="0"/>
            </a:spcBef>
            <a:spcAft>
              <a:spcPct val="35000"/>
            </a:spcAft>
          </a:pPr>
          <a:endParaRPr lang="en-US" sz="1200" b="1" kern="1200" dirty="0">
            <a:solidFill>
              <a:srgbClr val="C00000"/>
            </a:solidFill>
            <a:latin typeface="Arial" pitchFamily="34" charset="0"/>
            <a:cs typeface="Arial" pitchFamily="34" charset="0"/>
          </a:endParaRPr>
        </a:p>
      </dsp:txBody>
      <dsp:txXfrm>
        <a:off x="1795461" y="309562"/>
        <a:ext cx="750381" cy="6147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319895" y="0"/>
          <a:ext cx="2228834" cy="990600"/>
        </a:xfrm>
        <a:prstGeom prst="swooshArrow">
          <a:avLst>
            <a:gd name="adj1" fmla="val 25000"/>
            <a:gd name="adj2" fmla="val 2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1103198" y="539876"/>
          <a:ext cx="55473" cy="55473"/>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1130934" y="567613"/>
          <a:ext cx="515112" cy="42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94" tIns="0" rIns="0" bIns="0" numCol="1" spcCol="1270" anchor="t" anchorCtr="0">
          <a:noAutofit/>
        </a:bodyPr>
        <a:lstStyle/>
        <a:p>
          <a:pPr lvl="0" algn="l" defTabSz="533400">
            <a:lnSpc>
              <a:spcPct val="90000"/>
            </a:lnSpc>
            <a:spcBef>
              <a:spcPct val="0"/>
            </a:spcBef>
            <a:spcAft>
              <a:spcPct val="35000"/>
            </a:spcAft>
          </a:pPr>
          <a:r>
            <a:rPr lang="mn-MN" sz="1200" b="1" kern="1200" dirty="0" smtClean="0">
              <a:solidFill>
                <a:srgbClr val="C00000"/>
              </a:solidFill>
              <a:latin typeface="Arial" pitchFamily="34" charset="0"/>
              <a:cs typeface="Arial" pitchFamily="34" charset="0"/>
            </a:rPr>
            <a:t>1634.5</a:t>
          </a:r>
          <a:endParaRPr lang="en-US" sz="1200" b="1" kern="1200" dirty="0" smtClean="0">
            <a:solidFill>
              <a:srgbClr val="C00000"/>
            </a:solidFill>
            <a:latin typeface="Arial" pitchFamily="34" charset="0"/>
            <a:cs typeface="Arial" pitchFamily="34" charset="0"/>
          </a:endParaRPr>
        </a:p>
      </dsp:txBody>
      <dsp:txXfrm>
        <a:off x="1130934" y="567613"/>
        <a:ext cx="515112" cy="422986"/>
      </dsp:txXfrm>
    </dsp:sp>
    <dsp:sp modelId="{AE3C55F0-F885-494C-B800-482FFE1F9977}">
      <dsp:nvSpPr>
        <dsp:cNvPr id="0" name=""/>
        <dsp:cNvSpPr/>
      </dsp:nvSpPr>
      <dsp:spPr>
        <a:xfrm>
          <a:off x="1576705" y="297180"/>
          <a:ext cx="95097" cy="95097"/>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661896" y="334822"/>
          <a:ext cx="515112" cy="6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390" tIns="0" rIns="0" bIns="0" numCol="1" spcCol="1270" anchor="t" anchorCtr="0">
          <a:noAutofit/>
        </a:bodyPr>
        <a:lstStyle/>
        <a:p>
          <a:pPr lvl="0" algn="l" defTabSz="533400">
            <a:lnSpc>
              <a:spcPct val="90000"/>
            </a:lnSpc>
            <a:spcBef>
              <a:spcPct val="0"/>
            </a:spcBef>
            <a:spcAft>
              <a:spcPct val="35000"/>
            </a:spcAft>
          </a:pPr>
          <a:r>
            <a:rPr lang="mn-MN" sz="1200" b="1" kern="1200" dirty="0" smtClean="0">
              <a:solidFill>
                <a:srgbClr val="C00000"/>
              </a:solidFill>
              <a:latin typeface="Arial" pitchFamily="34" charset="0"/>
              <a:cs typeface="Arial" pitchFamily="34" charset="0"/>
            </a:rPr>
            <a:t>1716.6</a:t>
          </a:r>
          <a:endParaRPr lang="en-US" sz="1200" b="1" kern="1200" dirty="0">
            <a:solidFill>
              <a:srgbClr val="C00000"/>
            </a:solidFill>
            <a:latin typeface="Arial" pitchFamily="34" charset="0"/>
            <a:cs typeface="Arial" pitchFamily="34" charset="0"/>
          </a:endParaRPr>
        </a:p>
      </dsp:txBody>
      <dsp:txXfrm>
        <a:off x="1661896" y="334822"/>
        <a:ext cx="515112" cy="65577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cdr:x>
      <cdr:y>0</cdr:y>
    </cdr:from>
    <cdr:to>
      <cdr:x>0.56636</cdr:x>
      <cdr:y>0.9235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019048" cy="2533333"/>
        </a:xfrm>
        <a:prstGeom xmlns:a="http://schemas.openxmlformats.org/drawingml/2006/main" prst="rect">
          <a:avLst/>
        </a:prstGeom>
      </cdr:spPr>
    </cdr:pic>
  </cdr:relSizeAnchor>
  <cdr:relSizeAnchor xmlns:cdr="http://schemas.openxmlformats.org/drawingml/2006/chartDrawing">
    <cdr:from>
      <cdr:x>0.59851</cdr:x>
      <cdr:y>0.00873</cdr:y>
    </cdr:from>
    <cdr:to>
      <cdr:x>0.68428</cdr:x>
      <cdr:y>0.17541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190437" y="23949"/>
          <a:ext cx="457240" cy="45724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51" cy="496094"/>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sz="quarter" idx="1"/>
          </p:nvPr>
        </p:nvSpPr>
        <p:spPr>
          <a:xfrm>
            <a:off x="3849728" y="0"/>
            <a:ext cx="2946351" cy="496094"/>
          </a:xfrm>
          <a:prstGeom prst="rect">
            <a:avLst/>
          </a:prstGeom>
        </p:spPr>
        <p:txBody>
          <a:bodyPr vert="horz" lIns="90818" tIns="45409" rIns="90818" bIns="45409" rtlCol="0"/>
          <a:lstStyle>
            <a:lvl1pPr algn="r">
              <a:defRPr sz="1200"/>
            </a:lvl1pPr>
          </a:lstStyle>
          <a:p>
            <a:fld id="{E54337B1-6564-4439-B2B2-0FB23B596DF1}" type="datetimeFigureOut">
              <a:rPr lang="en-US" smtClean="0"/>
              <a:pPr/>
              <a:t>1/14/2019</a:t>
            </a:fld>
            <a:endParaRPr lang="en-US"/>
          </a:p>
        </p:txBody>
      </p:sp>
      <p:sp>
        <p:nvSpPr>
          <p:cNvPr id="4" name="Footer Placeholder 3"/>
          <p:cNvSpPr>
            <a:spLocks noGrp="1"/>
          </p:cNvSpPr>
          <p:nvPr>
            <p:ph type="ftr" sz="quarter" idx="2"/>
          </p:nvPr>
        </p:nvSpPr>
        <p:spPr>
          <a:xfrm>
            <a:off x="0" y="9428960"/>
            <a:ext cx="2946351" cy="496094"/>
          </a:xfrm>
          <a:prstGeom prst="rect">
            <a:avLst/>
          </a:prstGeom>
        </p:spPr>
        <p:txBody>
          <a:bodyPr vert="horz" lIns="90818" tIns="45409" rIns="90818" bIns="45409" rtlCol="0" anchor="b"/>
          <a:lstStyle>
            <a:lvl1pPr algn="l">
              <a:defRPr sz="1200"/>
            </a:lvl1pPr>
          </a:lstStyle>
          <a:p>
            <a:endParaRPr lang="en-US"/>
          </a:p>
        </p:txBody>
      </p:sp>
      <p:sp>
        <p:nvSpPr>
          <p:cNvPr id="5" name="Slide Number Placeholder 4"/>
          <p:cNvSpPr>
            <a:spLocks noGrp="1"/>
          </p:cNvSpPr>
          <p:nvPr>
            <p:ph type="sldNum" sz="quarter" idx="3"/>
          </p:nvPr>
        </p:nvSpPr>
        <p:spPr>
          <a:xfrm>
            <a:off x="3849728" y="9428960"/>
            <a:ext cx="2946351" cy="496094"/>
          </a:xfrm>
          <a:prstGeom prst="rect">
            <a:avLst/>
          </a:prstGeom>
        </p:spPr>
        <p:txBody>
          <a:bodyPr vert="horz" lIns="90818" tIns="45409" rIns="90818" bIns="45409" rtlCol="0" anchor="b"/>
          <a:lstStyle>
            <a:lvl1pPr algn="r">
              <a:defRPr sz="1200"/>
            </a:lvl1pPr>
          </a:lstStyle>
          <a:p>
            <a:fld id="{F9CA62D5-94B3-4420-9B2A-E51B73A282A7}" type="slidenum">
              <a:rPr lang="en-US" smtClean="0"/>
              <a:pPr/>
              <a:t>‹#›</a:t>
            </a:fld>
            <a:endParaRPr lang="en-US"/>
          </a:p>
        </p:txBody>
      </p:sp>
    </p:spTree>
    <p:extLst>
      <p:ext uri="{BB962C8B-B14F-4D97-AF65-F5344CB8AC3E}">
        <p14:creationId xmlns:p14="http://schemas.microsoft.com/office/powerpoint/2010/main" val="308334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0818" tIns="45409" rIns="90818" bIns="45409" rtlCol="0"/>
          <a:lstStyle>
            <a:lvl1pPr algn="r">
              <a:defRPr sz="1200"/>
            </a:lvl1pPr>
          </a:lstStyle>
          <a:p>
            <a:fld id="{0D2FC9C5-A699-4116-97A7-7C97CCF99BB7}" type="datetimeFigureOut">
              <a:rPr lang="en-US" smtClean="0"/>
              <a:pPr/>
              <a:t>1/14/2019</a:t>
            </a:fld>
            <a:endParaRPr lang="en-US"/>
          </a:p>
        </p:txBody>
      </p:sp>
      <p:sp>
        <p:nvSpPr>
          <p:cNvPr id="4" name="Slide Image Placeholder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0818" tIns="45409" rIns="90818" bIns="45409"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818" tIns="45409" rIns="90818" bIns="454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6332"/>
          </a:xfrm>
          <a:prstGeom prst="rect">
            <a:avLst/>
          </a:prstGeom>
        </p:spPr>
        <p:txBody>
          <a:bodyPr vert="horz" lIns="90818" tIns="45409" rIns="90818" bIns="4540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6332"/>
          </a:xfrm>
          <a:prstGeom prst="rect">
            <a:avLst/>
          </a:prstGeom>
        </p:spPr>
        <p:txBody>
          <a:bodyPr vert="horz" lIns="90818" tIns="45409" rIns="90818" bIns="45409" rtlCol="0" anchor="b"/>
          <a:lstStyle>
            <a:lvl1pPr algn="r">
              <a:defRPr sz="1200"/>
            </a:lvl1pPr>
          </a:lstStyle>
          <a:p>
            <a:fld id="{C7D46D40-2E12-450A-AB9B-1C1AA5EF8639}" type="slidenum">
              <a:rPr lang="en-US" smtClean="0"/>
              <a:pPr/>
              <a:t>‹#›</a:t>
            </a:fld>
            <a:endParaRPr lang="en-US"/>
          </a:p>
        </p:txBody>
      </p:sp>
    </p:spTree>
    <p:extLst>
      <p:ext uri="{BB962C8B-B14F-4D97-AF65-F5344CB8AC3E}">
        <p14:creationId xmlns:p14="http://schemas.microsoft.com/office/powerpoint/2010/main" val="216820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1</a:t>
            </a:fld>
            <a:endParaRPr lang="en-US"/>
          </a:p>
        </p:txBody>
      </p:sp>
    </p:spTree>
    <p:extLst>
      <p:ext uri="{BB962C8B-B14F-4D97-AF65-F5344CB8AC3E}">
        <p14:creationId xmlns:p14="http://schemas.microsoft.com/office/powerpoint/2010/main" val="371174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11</a:t>
            </a:fld>
            <a:endParaRPr lang="en-US"/>
          </a:p>
        </p:txBody>
      </p:sp>
    </p:spTree>
    <p:extLst>
      <p:ext uri="{BB962C8B-B14F-4D97-AF65-F5344CB8AC3E}">
        <p14:creationId xmlns:p14="http://schemas.microsoft.com/office/powerpoint/2010/main" val="1233316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12354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488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29</a:t>
            </a:fld>
            <a:endParaRPr lang="en-US"/>
          </a:p>
        </p:txBody>
      </p:sp>
    </p:spTree>
    <p:extLst>
      <p:ext uri="{BB962C8B-B14F-4D97-AF65-F5344CB8AC3E}">
        <p14:creationId xmlns:p14="http://schemas.microsoft.com/office/powerpoint/2010/main" val="93357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34561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3</a:t>
            </a:fld>
            <a:endParaRPr lang="en-US"/>
          </a:p>
        </p:txBody>
      </p:sp>
    </p:spTree>
    <p:extLst>
      <p:ext uri="{BB962C8B-B14F-4D97-AF65-F5344CB8AC3E}">
        <p14:creationId xmlns:p14="http://schemas.microsoft.com/office/powerpoint/2010/main" val="308579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4</a:t>
            </a:fld>
            <a:endParaRPr lang="en-US"/>
          </a:p>
        </p:txBody>
      </p:sp>
    </p:spTree>
    <p:extLst>
      <p:ext uri="{BB962C8B-B14F-4D97-AF65-F5344CB8AC3E}">
        <p14:creationId xmlns:p14="http://schemas.microsoft.com/office/powerpoint/2010/main" val="308579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6100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CB0F8D-B663-4D04-84C4-625A5C92BD6C}"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31486388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17846332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6381"/>
            <a:ext cx="222885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06381"/>
            <a:ext cx="652145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188785845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278606" indent="0" algn="ctr">
              <a:buNone/>
              <a:defRPr>
                <a:solidFill>
                  <a:schemeClr val="tx1">
                    <a:tint val="75000"/>
                  </a:schemeClr>
                </a:solidFill>
              </a:defRPr>
            </a:lvl2pPr>
            <a:lvl3pPr marL="557213" indent="0" algn="ctr">
              <a:buNone/>
              <a:defRPr>
                <a:solidFill>
                  <a:schemeClr val="tx1">
                    <a:tint val="75000"/>
                  </a:schemeClr>
                </a:solidFill>
              </a:defRPr>
            </a:lvl3pPr>
            <a:lvl4pPr marL="835819" indent="0" algn="ctr">
              <a:buNone/>
              <a:defRPr>
                <a:solidFill>
                  <a:schemeClr val="tx1">
                    <a:tint val="75000"/>
                  </a:schemeClr>
                </a:solidFill>
              </a:defRPr>
            </a:lvl4pPr>
            <a:lvl5pPr marL="1114425" indent="0" algn="ctr">
              <a:buNone/>
              <a:defRPr>
                <a:solidFill>
                  <a:schemeClr val="tx1">
                    <a:tint val="75000"/>
                  </a:schemeClr>
                </a:solidFill>
              </a:defRPr>
            </a:lvl5pPr>
            <a:lvl6pPr marL="1393031" indent="0" algn="ctr">
              <a:buNone/>
              <a:defRPr>
                <a:solidFill>
                  <a:schemeClr val="tx1">
                    <a:tint val="75000"/>
                  </a:schemeClr>
                </a:solidFill>
              </a:defRPr>
            </a:lvl6pPr>
            <a:lvl7pPr marL="1671638" indent="0" algn="ctr">
              <a:buNone/>
              <a:defRPr>
                <a:solidFill>
                  <a:schemeClr val="tx1">
                    <a:tint val="75000"/>
                  </a:schemeClr>
                </a:solidFill>
              </a:defRPr>
            </a:lvl7pPr>
            <a:lvl8pPr marL="1950244" indent="0" algn="ctr">
              <a:buNone/>
              <a:defRPr>
                <a:solidFill>
                  <a:schemeClr val="tx1">
                    <a:tint val="75000"/>
                  </a:schemeClr>
                </a:solidFill>
              </a:defRPr>
            </a:lvl8pPr>
            <a:lvl9pPr marL="22288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73619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8688" y="136521"/>
            <a:ext cx="8791575" cy="646908"/>
          </a:xfrm>
          <a:solidFill>
            <a:schemeClr val="bg1"/>
          </a:solidFill>
        </p:spPr>
        <p:txBody>
          <a:bodyPr>
            <a:noAutofit/>
          </a:bodyPr>
          <a:lstStyle>
            <a:lvl1pPr algn="l">
              <a:defRPr sz="2600" b="1">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28688" y="990601"/>
            <a:ext cx="8791575" cy="5354437"/>
          </a:xfrm>
        </p:spPr>
        <p:txBody>
          <a:bodyPr>
            <a:normAutofit/>
          </a:bodyPr>
          <a:lstStyle>
            <a:lvl1pPr algn="just">
              <a:defRPr sz="2194">
                <a:solidFill>
                  <a:srgbClr val="002060"/>
                </a:solidFill>
                <a:latin typeface="Arial" panose="020B0604020202020204" pitchFamily="34" charset="0"/>
                <a:ea typeface="Tahoma" panose="020B0604030504040204" pitchFamily="34" charset="0"/>
                <a:cs typeface="Arial" panose="020B0604020202020204" pitchFamily="34" charset="0"/>
              </a:defRPr>
            </a:lvl1pPr>
            <a:lvl2pPr algn="just">
              <a:defRPr sz="1950">
                <a:solidFill>
                  <a:srgbClr val="002060"/>
                </a:solidFill>
                <a:latin typeface="Arial" panose="020B0604020202020204" pitchFamily="34" charset="0"/>
                <a:ea typeface="Tahoma" panose="020B0604030504040204" pitchFamily="34" charset="0"/>
                <a:cs typeface="Arial" panose="020B0604020202020204" pitchFamily="34" charset="0"/>
              </a:defRPr>
            </a:lvl2pPr>
            <a:lvl3pPr algn="just">
              <a:defRPr sz="1706">
                <a:solidFill>
                  <a:srgbClr val="002060"/>
                </a:solidFill>
                <a:latin typeface="Arial" panose="020B0604020202020204" pitchFamily="34" charset="0"/>
                <a:ea typeface="Tahoma" panose="020B0604030504040204" pitchFamily="34" charset="0"/>
                <a:cs typeface="Arial" panose="020B0604020202020204" pitchFamily="34" charset="0"/>
              </a:defRPr>
            </a:lvl3pPr>
            <a:lvl4pPr algn="just">
              <a:defRPr sz="1463">
                <a:solidFill>
                  <a:srgbClr val="002060"/>
                </a:solidFill>
                <a:latin typeface="Arial" panose="020B0604020202020204" pitchFamily="34" charset="0"/>
                <a:ea typeface="Tahoma" panose="020B0604030504040204" pitchFamily="34" charset="0"/>
                <a:cs typeface="Arial" panose="020B0604020202020204" pitchFamily="34" charset="0"/>
              </a:defRPr>
            </a:lvl4pPr>
            <a:lvl5pPr algn="just">
              <a:defRPr sz="1463">
                <a:solidFill>
                  <a:srgbClr val="002060"/>
                </a:solidFill>
                <a:latin typeface="Arial" panose="020B0604020202020204" pitchFamily="34" charset="0"/>
                <a:ea typeface="Tahoma" panose="020B060403050404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24556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2438"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219">
                <a:solidFill>
                  <a:schemeClr val="tx1">
                    <a:tint val="75000"/>
                  </a:schemeClr>
                </a:solidFill>
              </a:defRPr>
            </a:lvl1pPr>
            <a:lvl2pPr marL="278606" indent="0">
              <a:buNone/>
              <a:defRPr sz="1097">
                <a:solidFill>
                  <a:schemeClr val="tx1">
                    <a:tint val="75000"/>
                  </a:schemeClr>
                </a:solidFill>
              </a:defRPr>
            </a:lvl2pPr>
            <a:lvl3pPr marL="557213" indent="0">
              <a:buNone/>
              <a:defRPr sz="975">
                <a:solidFill>
                  <a:schemeClr val="tx1">
                    <a:tint val="75000"/>
                  </a:schemeClr>
                </a:solidFill>
              </a:defRPr>
            </a:lvl3pPr>
            <a:lvl4pPr marL="835819" indent="0">
              <a:buNone/>
              <a:defRPr sz="853">
                <a:solidFill>
                  <a:schemeClr val="tx1">
                    <a:tint val="75000"/>
                  </a:schemeClr>
                </a:solidFill>
              </a:defRPr>
            </a:lvl4pPr>
            <a:lvl5pPr marL="1114425" indent="0">
              <a:buNone/>
              <a:defRPr sz="853">
                <a:solidFill>
                  <a:schemeClr val="tx1">
                    <a:tint val="75000"/>
                  </a:schemeClr>
                </a:solidFill>
              </a:defRPr>
            </a:lvl5pPr>
            <a:lvl6pPr marL="1393031" indent="0">
              <a:buNone/>
              <a:defRPr sz="853">
                <a:solidFill>
                  <a:schemeClr val="tx1">
                    <a:tint val="75000"/>
                  </a:schemeClr>
                </a:solidFill>
              </a:defRPr>
            </a:lvl6pPr>
            <a:lvl7pPr marL="1671638" indent="0">
              <a:buNone/>
              <a:defRPr sz="853">
                <a:solidFill>
                  <a:schemeClr val="tx1">
                    <a:tint val="75000"/>
                  </a:schemeClr>
                </a:solidFill>
              </a:defRPr>
            </a:lvl7pPr>
            <a:lvl8pPr marL="1950244" indent="0">
              <a:buNone/>
              <a:defRPr sz="853">
                <a:solidFill>
                  <a:schemeClr val="tx1">
                    <a:tint val="75000"/>
                  </a:schemeClr>
                </a:solidFill>
              </a:defRPr>
            </a:lvl8pPr>
            <a:lvl9pPr marL="2228850" indent="0">
              <a:buNone/>
              <a:defRPr sz="8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5947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8369" y="228601"/>
            <a:ext cx="8234363" cy="579439"/>
          </a:xfrm>
          <a:noFill/>
        </p:spPr>
        <p:txBody>
          <a:bodyPr>
            <a:normAutofit/>
          </a:bodyPr>
          <a:lstStyle>
            <a:lvl1pPr algn="l">
              <a:defRPr sz="26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95300" y="1200155"/>
            <a:ext cx="4375150" cy="3394075"/>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200155"/>
            <a:ext cx="4375150" cy="3394075"/>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8694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7"/>
            <a:ext cx="4376870" cy="639763"/>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7"/>
            <a:ext cx="4378589" cy="639763"/>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en-US"/>
              <a:t>Click to edit Master text styles</a:t>
            </a:r>
          </a:p>
        </p:txBody>
      </p:sp>
      <p:sp>
        <p:nvSpPr>
          <p:cNvPr id="6" name="Content Placeholder 5"/>
          <p:cNvSpPr>
            <a:spLocks noGrp="1"/>
          </p:cNvSpPr>
          <p:nvPr>
            <p:ph sz="quarter" idx="4"/>
          </p:nvPr>
        </p:nvSpPr>
        <p:spPr>
          <a:xfrm>
            <a:off x="5032115" y="2174875"/>
            <a:ext cx="4378589" cy="3951288"/>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30112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89728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1257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3"/>
            <a:ext cx="3259006" cy="1162051"/>
          </a:xfrm>
        </p:spPr>
        <p:txBody>
          <a:bodyPr anchor="b"/>
          <a:lstStyle>
            <a:lvl1pPr algn="l">
              <a:defRPr sz="1219" b="1"/>
            </a:lvl1pPr>
          </a:lstStyle>
          <a:p>
            <a:r>
              <a:rPr lang="en-US"/>
              <a:t>Click to edit Master title style</a:t>
            </a:r>
          </a:p>
        </p:txBody>
      </p:sp>
      <p:sp>
        <p:nvSpPr>
          <p:cNvPr id="3" name="Content Placeholder 2"/>
          <p:cNvSpPr>
            <a:spLocks noGrp="1"/>
          </p:cNvSpPr>
          <p:nvPr>
            <p:ph idx="1"/>
          </p:nvPr>
        </p:nvSpPr>
        <p:spPr>
          <a:xfrm>
            <a:off x="3872971" y="273056"/>
            <a:ext cx="5537729" cy="5853113"/>
          </a:xfr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2" y="1435103"/>
            <a:ext cx="3259006" cy="4691063"/>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07990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8688" y="136521"/>
            <a:ext cx="8791575" cy="646908"/>
          </a:xfrm>
          <a:solidFill>
            <a:schemeClr val="bg1"/>
          </a:solidFill>
        </p:spPr>
        <p:txBody>
          <a:bodyPr>
            <a:noAutofit/>
          </a:bodyPr>
          <a:lstStyle>
            <a:lvl1pPr algn="l">
              <a:defRPr sz="3200" b="1">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28688" y="990603"/>
            <a:ext cx="8791575" cy="5354437"/>
          </a:xfrm>
        </p:spPr>
        <p:txBody>
          <a:bodyPr>
            <a:normAutofit/>
          </a:bodyPr>
          <a:lstStyle>
            <a:lvl1pPr algn="just">
              <a:defRPr sz="2700">
                <a:solidFill>
                  <a:srgbClr val="002060"/>
                </a:solidFill>
                <a:latin typeface="Arial" panose="020B0604020202020204" pitchFamily="34" charset="0"/>
                <a:ea typeface="Tahoma" panose="020B0604030504040204" pitchFamily="34" charset="0"/>
                <a:cs typeface="Arial" panose="020B0604020202020204" pitchFamily="34" charset="0"/>
              </a:defRPr>
            </a:lvl1pPr>
            <a:lvl2pPr algn="just">
              <a:defRPr sz="2400">
                <a:solidFill>
                  <a:srgbClr val="002060"/>
                </a:solidFill>
                <a:latin typeface="Arial" panose="020B0604020202020204" pitchFamily="34" charset="0"/>
                <a:ea typeface="Tahoma" panose="020B0604030504040204" pitchFamily="34" charset="0"/>
                <a:cs typeface="Arial" panose="020B0604020202020204" pitchFamily="34" charset="0"/>
              </a:defRPr>
            </a:lvl2pPr>
            <a:lvl3pPr algn="just">
              <a:defRPr sz="2100">
                <a:solidFill>
                  <a:srgbClr val="002060"/>
                </a:solidFill>
                <a:latin typeface="Arial" panose="020B0604020202020204" pitchFamily="34" charset="0"/>
                <a:ea typeface="Tahoma" panose="020B0604030504040204" pitchFamily="34" charset="0"/>
                <a:cs typeface="Arial" panose="020B0604020202020204" pitchFamily="34" charset="0"/>
              </a:defRPr>
            </a:lvl3pPr>
            <a:lvl4pPr algn="just">
              <a:defRPr sz="1800">
                <a:solidFill>
                  <a:srgbClr val="002060"/>
                </a:solidFill>
                <a:latin typeface="Arial" panose="020B0604020202020204" pitchFamily="34" charset="0"/>
                <a:ea typeface="Tahoma" panose="020B0604030504040204" pitchFamily="34" charset="0"/>
                <a:cs typeface="Arial" panose="020B0604020202020204" pitchFamily="34" charset="0"/>
              </a:defRPr>
            </a:lvl4pPr>
            <a:lvl5pPr algn="just">
              <a:defRPr sz="1800">
                <a:solidFill>
                  <a:srgbClr val="002060"/>
                </a:solidFill>
                <a:latin typeface="Arial" panose="020B0604020202020204" pitchFamily="34" charset="0"/>
                <a:ea typeface="Tahoma" panose="020B060403050404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B0F8D-B663-4D04-84C4-625A5C92BD6C}"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164040431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4"/>
            <a:ext cx="5943600" cy="566739"/>
          </a:xfrm>
        </p:spPr>
        <p:txBody>
          <a:bodyPr anchor="b"/>
          <a:lstStyle>
            <a:lvl1pPr algn="l">
              <a:defRPr sz="1219"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r>
              <a:rPr lang="en-US"/>
              <a:t>Click icon to add picture</a:t>
            </a:r>
          </a:p>
        </p:txBody>
      </p:sp>
      <p:sp>
        <p:nvSpPr>
          <p:cNvPr id="4" name="Text Placeholder 3"/>
          <p:cNvSpPr>
            <a:spLocks noGrp="1"/>
          </p:cNvSpPr>
          <p:nvPr>
            <p:ph type="body" sz="half" idx="2"/>
          </p:nvPr>
        </p:nvSpPr>
        <p:spPr>
          <a:xfrm>
            <a:off x="1941645" y="5367342"/>
            <a:ext cx="5943600" cy="804863"/>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65725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41581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6379"/>
            <a:ext cx="222885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06379"/>
            <a:ext cx="652145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11753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278606" indent="0" algn="ctr">
              <a:buNone/>
              <a:defRPr>
                <a:solidFill>
                  <a:schemeClr val="tx1">
                    <a:tint val="75000"/>
                  </a:schemeClr>
                </a:solidFill>
              </a:defRPr>
            </a:lvl2pPr>
            <a:lvl3pPr marL="557213" indent="0" algn="ctr">
              <a:buNone/>
              <a:defRPr>
                <a:solidFill>
                  <a:schemeClr val="tx1">
                    <a:tint val="75000"/>
                  </a:schemeClr>
                </a:solidFill>
              </a:defRPr>
            </a:lvl3pPr>
            <a:lvl4pPr marL="835819" indent="0" algn="ctr">
              <a:buNone/>
              <a:defRPr>
                <a:solidFill>
                  <a:schemeClr val="tx1">
                    <a:tint val="75000"/>
                  </a:schemeClr>
                </a:solidFill>
              </a:defRPr>
            </a:lvl4pPr>
            <a:lvl5pPr marL="1114425" indent="0" algn="ctr">
              <a:buNone/>
              <a:defRPr>
                <a:solidFill>
                  <a:schemeClr val="tx1">
                    <a:tint val="75000"/>
                  </a:schemeClr>
                </a:solidFill>
              </a:defRPr>
            </a:lvl5pPr>
            <a:lvl6pPr marL="1393031" indent="0" algn="ctr">
              <a:buNone/>
              <a:defRPr>
                <a:solidFill>
                  <a:schemeClr val="tx1">
                    <a:tint val="75000"/>
                  </a:schemeClr>
                </a:solidFill>
              </a:defRPr>
            </a:lvl6pPr>
            <a:lvl7pPr marL="1671638" indent="0" algn="ctr">
              <a:buNone/>
              <a:defRPr>
                <a:solidFill>
                  <a:schemeClr val="tx1">
                    <a:tint val="75000"/>
                  </a:schemeClr>
                </a:solidFill>
              </a:defRPr>
            </a:lvl7pPr>
            <a:lvl8pPr marL="1950244" indent="0" algn="ctr">
              <a:buNone/>
              <a:defRPr>
                <a:solidFill>
                  <a:schemeClr val="tx1">
                    <a:tint val="75000"/>
                  </a:schemeClr>
                </a:solidFill>
              </a:defRPr>
            </a:lvl8pPr>
            <a:lvl9pPr marL="22288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476392"/>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8688" y="136521"/>
            <a:ext cx="8791575" cy="646908"/>
          </a:xfrm>
          <a:solidFill>
            <a:schemeClr val="bg1"/>
          </a:solidFill>
        </p:spPr>
        <p:txBody>
          <a:bodyPr>
            <a:noAutofit/>
          </a:bodyPr>
          <a:lstStyle>
            <a:lvl1pPr algn="l">
              <a:defRPr sz="2600" b="1">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28688" y="990601"/>
            <a:ext cx="8791575" cy="5354437"/>
          </a:xfrm>
        </p:spPr>
        <p:txBody>
          <a:bodyPr>
            <a:normAutofit/>
          </a:bodyPr>
          <a:lstStyle>
            <a:lvl1pPr algn="just">
              <a:defRPr sz="2194">
                <a:solidFill>
                  <a:srgbClr val="002060"/>
                </a:solidFill>
                <a:latin typeface="Arial" panose="020B0604020202020204" pitchFamily="34" charset="0"/>
                <a:ea typeface="Tahoma" panose="020B0604030504040204" pitchFamily="34" charset="0"/>
                <a:cs typeface="Arial" panose="020B0604020202020204" pitchFamily="34" charset="0"/>
              </a:defRPr>
            </a:lvl1pPr>
            <a:lvl2pPr algn="just">
              <a:defRPr sz="1950">
                <a:solidFill>
                  <a:srgbClr val="002060"/>
                </a:solidFill>
                <a:latin typeface="Arial" panose="020B0604020202020204" pitchFamily="34" charset="0"/>
                <a:ea typeface="Tahoma" panose="020B0604030504040204" pitchFamily="34" charset="0"/>
                <a:cs typeface="Arial" panose="020B0604020202020204" pitchFamily="34" charset="0"/>
              </a:defRPr>
            </a:lvl2pPr>
            <a:lvl3pPr algn="just">
              <a:defRPr sz="1706">
                <a:solidFill>
                  <a:srgbClr val="002060"/>
                </a:solidFill>
                <a:latin typeface="Arial" panose="020B0604020202020204" pitchFamily="34" charset="0"/>
                <a:ea typeface="Tahoma" panose="020B0604030504040204" pitchFamily="34" charset="0"/>
                <a:cs typeface="Arial" panose="020B0604020202020204" pitchFamily="34" charset="0"/>
              </a:defRPr>
            </a:lvl3pPr>
            <a:lvl4pPr algn="just">
              <a:defRPr sz="1463">
                <a:solidFill>
                  <a:srgbClr val="002060"/>
                </a:solidFill>
                <a:latin typeface="Arial" panose="020B0604020202020204" pitchFamily="34" charset="0"/>
                <a:ea typeface="Tahoma" panose="020B0604030504040204" pitchFamily="34" charset="0"/>
                <a:cs typeface="Arial" panose="020B0604020202020204" pitchFamily="34" charset="0"/>
              </a:defRPr>
            </a:lvl4pPr>
            <a:lvl5pPr algn="just">
              <a:defRPr sz="1463">
                <a:solidFill>
                  <a:srgbClr val="002060"/>
                </a:solidFill>
                <a:latin typeface="Arial" panose="020B0604020202020204" pitchFamily="34" charset="0"/>
                <a:ea typeface="Tahoma" panose="020B060403050404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91821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2438"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219">
                <a:solidFill>
                  <a:schemeClr val="tx1">
                    <a:tint val="75000"/>
                  </a:schemeClr>
                </a:solidFill>
              </a:defRPr>
            </a:lvl1pPr>
            <a:lvl2pPr marL="278606" indent="0">
              <a:buNone/>
              <a:defRPr sz="1097">
                <a:solidFill>
                  <a:schemeClr val="tx1">
                    <a:tint val="75000"/>
                  </a:schemeClr>
                </a:solidFill>
              </a:defRPr>
            </a:lvl2pPr>
            <a:lvl3pPr marL="557213" indent="0">
              <a:buNone/>
              <a:defRPr sz="975">
                <a:solidFill>
                  <a:schemeClr val="tx1">
                    <a:tint val="75000"/>
                  </a:schemeClr>
                </a:solidFill>
              </a:defRPr>
            </a:lvl3pPr>
            <a:lvl4pPr marL="835819" indent="0">
              <a:buNone/>
              <a:defRPr sz="853">
                <a:solidFill>
                  <a:schemeClr val="tx1">
                    <a:tint val="75000"/>
                  </a:schemeClr>
                </a:solidFill>
              </a:defRPr>
            </a:lvl4pPr>
            <a:lvl5pPr marL="1114425" indent="0">
              <a:buNone/>
              <a:defRPr sz="853">
                <a:solidFill>
                  <a:schemeClr val="tx1">
                    <a:tint val="75000"/>
                  </a:schemeClr>
                </a:solidFill>
              </a:defRPr>
            </a:lvl5pPr>
            <a:lvl6pPr marL="1393031" indent="0">
              <a:buNone/>
              <a:defRPr sz="853">
                <a:solidFill>
                  <a:schemeClr val="tx1">
                    <a:tint val="75000"/>
                  </a:schemeClr>
                </a:solidFill>
              </a:defRPr>
            </a:lvl6pPr>
            <a:lvl7pPr marL="1671638" indent="0">
              <a:buNone/>
              <a:defRPr sz="853">
                <a:solidFill>
                  <a:schemeClr val="tx1">
                    <a:tint val="75000"/>
                  </a:schemeClr>
                </a:solidFill>
              </a:defRPr>
            </a:lvl7pPr>
            <a:lvl8pPr marL="1950244" indent="0">
              <a:buNone/>
              <a:defRPr sz="853">
                <a:solidFill>
                  <a:schemeClr val="tx1">
                    <a:tint val="75000"/>
                  </a:schemeClr>
                </a:solidFill>
              </a:defRPr>
            </a:lvl8pPr>
            <a:lvl9pPr marL="2228850" indent="0">
              <a:buNone/>
              <a:defRPr sz="8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569555"/>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8369" y="228601"/>
            <a:ext cx="8234363" cy="579439"/>
          </a:xfrm>
          <a:noFill/>
        </p:spPr>
        <p:txBody>
          <a:bodyPr>
            <a:normAutofit/>
          </a:bodyPr>
          <a:lstStyle>
            <a:lvl1pPr algn="l">
              <a:defRPr sz="26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95300" y="1200155"/>
            <a:ext cx="4375150" cy="3394075"/>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200155"/>
            <a:ext cx="4375150" cy="3394075"/>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188057"/>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7"/>
            <a:ext cx="4376870" cy="639763"/>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7"/>
            <a:ext cx="4378589" cy="639763"/>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en-US"/>
              <a:t>Click to edit Master text styles</a:t>
            </a:r>
          </a:p>
        </p:txBody>
      </p:sp>
      <p:sp>
        <p:nvSpPr>
          <p:cNvPr id="6" name="Content Placeholder 5"/>
          <p:cNvSpPr>
            <a:spLocks noGrp="1"/>
          </p:cNvSpPr>
          <p:nvPr>
            <p:ph sz="quarter" idx="4"/>
          </p:nvPr>
        </p:nvSpPr>
        <p:spPr>
          <a:xfrm>
            <a:off x="5032115" y="2174875"/>
            <a:ext cx="4378589" cy="3951288"/>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74304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56749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53708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B0F8D-B663-4D04-84C4-625A5C92BD6C}"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27135315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3"/>
            <a:ext cx="3259006" cy="1162051"/>
          </a:xfrm>
        </p:spPr>
        <p:txBody>
          <a:bodyPr anchor="b"/>
          <a:lstStyle>
            <a:lvl1pPr algn="l">
              <a:defRPr sz="1219" b="1"/>
            </a:lvl1pPr>
          </a:lstStyle>
          <a:p>
            <a:r>
              <a:rPr lang="en-US"/>
              <a:t>Click to edit Master title style</a:t>
            </a:r>
          </a:p>
        </p:txBody>
      </p:sp>
      <p:sp>
        <p:nvSpPr>
          <p:cNvPr id="3" name="Content Placeholder 2"/>
          <p:cNvSpPr>
            <a:spLocks noGrp="1"/>
          </p:cNvSpPr>
          <p:nvPr>
            <p:ph idx="1"/>
          </p:nvPr>
        </p:nvSpPr>
        <p:spPr>
          <a:xfrm>
            <a:off x="3872971" y="273056"/>
            <a:ext cx="5537729" cy="5853113"/>
          </a:xfr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2" y="1435103"/>
            <a:ext cx="3259006" cy="4691063"/>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53643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4"/>
            <a:ext cx="5943600" cy="566739"/>
          </a:xfrm>
        </p:spPr>
        <p:txBody>
          <a:bodyPr anchor="b"/>
          <a:lstStyle>
            <a:lvl1pPr algn="l">
              <a:defRPr sz="1219"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r>
              <a:rPr lang="en-US"/>
              <a:t>Click icon to add picture</a:t>
            </a:r>
          </a:p>
        </p:txBody>
      </p:sp>
      <p:sp>
        <p:nvSpPr>
          <p:cNvPr id="4" name="Text Placeholder 3"/>
          <p:cNvSpPr>
            <a:spLocks noGrp="1"/>
          </p:cNvSpPr>
          <p:nvPr>
            <p:ph type="body" sz="half" idx="2"/>
          </p:nvPr>
        </p:nvSpPr>
        <p:spPr>
          <a:xfrm>
            <a:off x="1941645" y="5367342"/>
            <a:ext cx="5943600" cy="804863"/>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950779"/>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741712"/>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6379"/>
            <a:ext cx="222885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06379"/>
            <a:ext cx="652145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03071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8370" y="228603"/>
            <a:ext cx="8234363" cy="579439"/>
          </a:xfrm>
          <a:noFill/>
        </p:spPr>
        <p:txBody>
          <a:bodyPr>
            <a:normAutofit/>
          </a:bodyPr>
          <a:lstStyle>
            <a:lvl1pPr algn="l">
              <a:defRPr sz="32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95300" y="1200157"/>
            <a:ext cx="43751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200157"/>
            <a:ext cx="43751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B0F8D-B663-4D04-84C4-625A5C92BD6C}"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32226704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7"/>
            <a:ext cx="4376870"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6" y="1535117"/>
            <a:ext cx="4378589"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32116" y="2174875"/>
            <a:ext cx="437858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B0F8D-B663-4D04-84C4-625A5C92BD6C}"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1281001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CB0F8D-B663-4D04-84C4-625A5C92BD6C}"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21119046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B0F8D-B663-4D04-84C4-625A5C92BD6C}"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4660684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5"/>
            <a:ext cx="3259006"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872971" y="273058"/>
            <a:ext cx="5537729"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2" y="1435103"/>
            <a:ext cx="3259006"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228589214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6"/>
            <a:ext cx="59436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941645" y="5367344"/>
            <a:ext cx="59436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val="268921808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688" y="905674"/>
            <a:ext cx="8915400" cy="579439"/>
          </a:xfrm>
          <a:prstGeom prst="rect">
            <a:avLst/>
          </a:prstGeom>
          <a:solidFill>
            <a:srgbClr val="FF3300"/>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8688" y="1657748"/>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CB0F8D-B663-4D04-84C4-625A5C92BD6C}" type="datetimeFigureOut">
              <a:rPr lang="en-US" smtClean="0"/>
              <a:pPr/>
              <a:t>1/14/2019</a:t>
            </a:fld>
            <a:endParaRPr lang="en-US"/>
          </a:p>
        </p:txBody>
      </p:sp>
      <p:sp>
        <p:nvSpPr>
          <p:cNvPr id="5" name="Footer Placeholder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6CE26B-6949-4AE2-A5C0-A5A0941143D7}" type="slidenum">
              <a:rPr lang="en-US" smtClean="0"/>
              <a:pPr/>
              <a:t>‹#›</a:t>
            </a:fld>
            <a:endParaRPr lang="en-US"/>
          </a:p>
        </p:txBody>
      </p:sp>
    </p:spTree>
    <p:extLst>
      <p:ext uri="{BB962C8B-B14F-4D97-AF65-F5344CB8AC3E}">
        <p14:creationId xmlns:p14="http://schemas.microsoft.com/office/powerpoint/2010/main" val="3199259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685800" rtl="0" eaLnBrk="1" latinLnBrk="0" hangingPunct="1">
        <a:spcBef>
          <a:spcPct val="0"/>
        </a:spcBef>
        <a:buNone/>
        <a:defRPr sz="33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688" y="905672"/>
            <a:ext cx="8915400" cy="579439"/>
          </a:xfrm>
          <a:prstGeom prst="rect">
            <a:avLst/>
          </a:prstGeom>
          <a:solidFill>
            <a:srgbClr val="FF3300"/>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8688" y="1657748"/>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731">
                <a:solidFill>
                  <a:schemeClr val="tx1">
                    <a:tint val="75000"/>
                  </a:schemeClr>
                </a:solidFill>
              </a:defRPr>
            </a:lvl1p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731">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731">
                <a:solidFill>
                  <a:schemeClr val="tx1">
                    <a:tint val="75000"/>
                  </a:schemeClr>
                </a:solidFill>
              </a:defRPr>
            </a:lvl1p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496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ctr" defTabSz="557213" rtl="0" eaLnBrk="1" latinLnBrk="0" hangingPunct="1">
        <a:spcBef>
          <a:spcPct val="0"/>
        </a:spcBef>
        <a:buNone/>
        <a:defRPr sz="2681"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08955" indent="-208955" algn="l" defTabSz="557213" rtl="0" eaLnBrk="1" latinLnBrk="0" hangingPunct="1">
        <a:spcBef>
          <a:spcPct val="20000"/>
        </a:spcBef>
        <a:buFont typeface="Arial" pitchFamily="34" charset="0"/>
        <a:buChar char="•"/>
        <a:defRPr sz="195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2736" indent="-174129" algn="l" defTabSz="557213" rtl="0" eaLnBrk="1" latinLnBrk="0" hangingPunct="1">
        <a:spcBef>
          <a:spcPct val="20000"/>
        </a:spcBef>
        <a:buFont typeface="Arial" pitchFamily="34" charset="0"/>
        <a:buChar char="–"/>
        <a:defRPr sz="1706"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96516" indent="-139303" algn="l" defTabSz="557213" rtl="0" eaLnBrk="1" latinLnBrk="0" hangingPunct="1">
        <a:spcBef>
          <a:spcPct val="20000"/>
        </a:spcBef>
        <a:buFont typeface="Arial" pitchFamily="34" charset="0"/>
        <a:buChar char="•"/>
        <a:defRPr sz="1463"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975122" indent="-139303" algn="l" defTabSz="557213" rtl="0" eaLnBrk="1" latinLnBrk="0" hangingPunct="1">
        <a:spcBef>
          <a:spcPct val="20000"/>
        </a:spcBef>
        <a:buFont typeface="Arial" pitchFamily="34" charset="0"/>
        <a:buChar char="–"/>
        <a:defRPr sz="1219"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53728" indent="-139303" algn="l" defTabSz="557213" rtl="0" eaLnBrk="1" latinLnBrk="0" hangingPunct="1">
        <a:spcBef>
          <a:spcPct val="20000"/>
        </a:spcBef>
        <a:buFont typeface="Arial" pitchFamily="34" charset="0"/>
        <a:buChar char="»"/>
        <a:defRPr sz="1219"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532334" indent="-139303" algn="l" defTabSz="557213"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941" indent="-139303" algn="l" defTabSz="557213"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547" indent="-139303" algn="l" defTabSz="557213"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153" indent="-139303" algn="l" defTabSz="557213" rtl="0" eaLnBrk="1" latinLnBrk="0" hangingPunct="1">
        <a:spcBef>
          <a:spcPct val="20000"/>
        </a:spcBef>
        <a:buFont typeface="Arial" pitchFamily="34" charset="0"/>
        <a:buChar char="•"/>
        <a:defRPr sz="1219" kern="1200">
          <a:solidFill>
            <a:schemeClr val="tx1"/>
          </a:solidFill>
          <a:latin typeface="+mn-lt"/>
          <a:ea typeface="+mn-ea"/>
          <a:cs typeface="+mn-cs"/>
        </a:defRPr>
      </a:lvl9pPr>
    </p:bodyStyle>
    <p:otherStyle>
      <a:defPPr>
        <a:defRPr lang="en-US"/>
      </a:defPPr>
      <a:lvl1pPr marL="0" algn="l" defTabSz="557213" rtl="0" eaLnBrk="1" latinLnBrk="0" hangingPunct="1">
        <a:defRPr sz="1097" kern="1200">
          <a:solidFill>
            <a:schemeClr val="tx1"/>
          </a:solidFill>
          <a:latin typeface="+mn-lt"/>
          <a:ea typeface="+mn-ea"/>
          <a:cs typeface="+mn-cs"/>
        </a:defRPr>
      </a:lvl1pPr>
      <a:lvl2pPr marL="278606" algn="l" defTabSz="557213" rtl="0" eaLnBrk="1" latinLnBrk="0" hangingPunct="1">
        <a:defRPr sz="1097" kern="1200">
          <a:solidFill>
            <a:schemeClr val="tx1"/>
          </a:solidFill>
          <a:latin typeface="+mn-lt"/>
          <a:ea typeface="+mn-ea"/>
          <a:cs typeface="+mn-cs"/>
        </a:defRPr>
      </a:lvl2pPr>
      <a:lvl3pPr marL="557213" algn="l" defTabSz="557213" rtl="0" eaLnBrk="1" latinLnBrk="0" hangingPunct="1">
        <a:defRPr sz="1097" kern="1200">
          <a:solidFill>
            <a:schemeClr val="tx1"/>
          </a:solidFill>
          <a:latin typeface="+mn-lt"/>
          <a:ea typeface="+mn-ea"/>
          <a:cs typeface="+mn-cs"/>
        </a:defRPr>
      </a:lvl3pPr>
      <a:lvl4pPr marL="835819" algn="l" defTabSz="557213" rtl="0" eaLnBrk="1" latinLnBrk="0" hangingPunct="1">
        <a:defRPr sz="1097" kern="1200">
          <a:solidFill>
            <a:schemeClr val="tx1"/>
          </a:solidFill>
          <a:latin typeface="+mn-lt"/>
          <a:ea typeface="+mn-ea"/>
          <a:cs typeface="+mn-cs"/>
        </a:defRPr>
      </a:lvl4pPr>
      <a:lvl5pPr marL="1114425" algn="l" defTabSz="557213" rtl="0" eaLnBrk="1" latinLnBrk="0" hangingPunct="1">
        <a:defRPr sz="1097" kern="1200">
          <a:solidFill>
            <a:schemeClr val="tx1"/>
          </a:solidFill>
          <a:latin typeface="+mn-lt"/>
          <a:ea typeface="+mn-ea"/>
          <a:cs typeface="+mn-cs"/>
        </a:defRPr>
      </a:lvl5pPr>
      <a:lvl6pPr marL="1393031" algn="l" defTabSz="557213" rtl="0" eaLnBrk="1" latinLnBrk="0" hangingPunct="1">
        <a:defRPr sz="1097" kern="1200">
          <a:solidFill>
            <a:schemeClr val="tx1"/>
          </a:solidFill>
          <a:latin typeface="+mn-lt"/>
          <a:ea typeface="+mn-ea"/>
          <a:cs typeface="+mn-cs"/>
        </a:defRPr>
      </a:lvl6pPr>
      <a:lvl7pPr marL="1671638" algn="l" defTabSz="557213" rtl="0" eaLnBrk="1" latinLnBrk="0" hangingPunct="1">
        <a:defRPr sz="1097" kern="1200">
          <a:solidFill>
            <a:schemeClr val="tx1"/>
          </a:solidFill>
          <a:latin typeface="+mn-lt"/>
          <a:ea typeface="+mn-ea"/>
          <a:cs typeface="+mn-cs"/>
        </a:defRPr>
      </a:lvl7pPr>
      <a:lvl8pPr marL="1950244" algn="l" defTabSz="557213" rtl="0" eaLnBrk="1" latinLnBrk="0" hangingPunct="1">
        <a:defRPr sz="1097" kern="1200">
          <a:solidFill>
            <a:schemeClr val="tx1"/>
          </a:solidFill>
          <a:latin typeface="+mn-lt"/>
          <a:ea typeface="+mn-ea"/>
          <a:cs typeface="+mn-cs"/>
        </a:defRPr>
      </a:lvl8pPr>
      <a:lvl9pPr marL="2228850" algn="l" defTabSz="557213" rtl="0" eaLnBrk="1" latinLnBrk="0" hangingPunct="1">
        <a:defRPr sz="10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688" y="905672"/>
            <a:ext cx="8915400" cy="579439"/>
          </a:xfrm>
          <a:prstGeom prst="rect">
            <a:avLst/>
          </a:prstGeom>
          <a:solidFill>
            <a:srgbClr val="FF3300"/>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8688" y="1657748"/>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731">
                <a:solidFill>
                  <a:schemeClr val="tx1">
                    <a:tint val="75000"/>
                  </a:schemeClr>
                </a:solidFill>
              </a:defRPr>
            </a:lvl1pPr>
          </a:lstStyle>
          <a:p>
            <a:fld id="{45CB0F8D-B663-4D04-84C4-625A5C92BD6C}"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731">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731">
                <a:solidFill>
                  <a:schemeClr val="tx1">
                    <a:tint val="75000"/>
                  </a:schemeClr>
                </a:solidFill>
              </a:defRPr>
            </a:lvl1pPr>
          </a:lstStyle>
          <a:p>
            <a:fld id="{C36CE26B-6949-4AE2-A5C0-A5A094114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058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ctr" defTabSz="557213" rtl="0" eaLnBrk="1" latinLnBrk="0" hangingPunct="1">
        <a:spcBef>
          <a:spcPct val="0"/>
        </a:spcBef>
        <a:buNone/>
        <a:defRPr sz="2681"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08955" indent="-208955" algn="l" defTabSz="557213" rtl="0" eaLnBrk="1" latinLnBrk="0" hangingPunct="1">
        <a:spcBef>
          <a:spcPct val="20000"/>
        </a:spcBef>
        <a:buFont typeface="Arial" pitchFamily="34" charset="0"/>
        <a:buChar char="•"/>
        <a:defRPr sz="195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2736" indent="-174129" algn="l" defTabSz="557213" rtl="0" eaLnBrk="1" latinLnBrk="0" hangingPunct="1">
        <a:spcBef>
          <a:spcPct val="20000"/>
        </a:spcBef>
        <a:buFont typeface="Arial" pitchFamily="34" charset="0"/>
        <a:buChar char="–"/>
        <a:defRPr sz="1706"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96516" indent="-139303" algn="l" defTabSz="557213" rtl="0" eaLnBrk="1" latinLnBrk="0" hangingPunct="1">
        <a:spcBef>
          <a:spcPct val="20000"/>
        </a:spcBef>
        <a:buFont typeface="Arial" pitchFamily="34" charset="0"/>
        <a:buChar char="•"/>
        <a:defRPr sz="1463"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975122" indent="-139303" algn="l" defTabSz="557213" rtl="0" eaLnBrk="1" latinLnBrk="0" hangingPunct="1">
        <a:spcBef>
          <a:spcPct val="20000"/>
        </a:spcBef>
        <a:buFont typeface="Arial" pitchFamily="34" charset="0"/>
        <a:buChar char="–"/>
        <a:defRPr sz="1219"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53728" indent="-139303" algn="l" defTabSz="557213" rtl="0" eaLnBrk="1" latinLnBrk="0" hangingPunct="1">
        <a:spcBef>
          <a:spcPct val="20000"/>
        </a:spcBef>
        <a:buFont typeface="Arial" pitchFamily="34" charset="0"/>
        <a:buChar char="»"/>
        <a:defRPr sz="1219"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532334" indent="-139303" algn="l" defTabSz="557213"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941" indent="-139303" algn="l" defTabSz="557213"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547" indent="-139303" algn="l" defTabSz="557213"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153" indent="-139303" algn="l" defTabSz="557213" rtl="0" eaLnBrk="1" latinLnBrk="0" hangingPunct="1">
        <a:spcBef>
          <a:spcPct val="20000"/>
        </a:spcBef>
        <a:buFont typeface="Arial" pitchFamily="34" charset="0"/>
        <a:buChar char="•"/>
        <a:defRPr sz="1219" kern="1200">
          <a:solidFill>
            <a:schemeClr val="tx1"/>
          </a:solidFill>
          <a:latin typeface="+mn-lt"/>
          <a:ea typeface="+mn-ea"/>
          <a:cs typeface="+mn-cs"/>
        </a:defRPr>
      </a:lvl9pPr>
    </p:bodyStyle>
    <p:otherStyle>
      <a:defPPr>
        <a:defRPr lang="en-US"/>
      </a:defPPr>
      <a:lvl1pPr marL="0" algn="l" defTabSz="557213" rtl="0" eaLnBrk="1" latinLnBrk="0" hangingPunct="1">
        <a:defRPr sz="1097" kern="1200">
          <a:solidFill>
            <a:schemeClr val="tx1"/>
          </a:solidFill>
          <a:latin typeface="+mn-lt"/>
          <a:ea typeface="+mn-ea"/>
          <a:cs typeface="+mn-cs"/>
        </a:defRPr>
      </a:lvl1pPr>
      <a:lvl2pPr marL="278606" algn="l" defTabSz="557213" rtl="0" eaLnBrk="1" latinLnBrk="0" hangingPunct="1">
        <a:defRPr sz="1097" kern="1200">
          <a:solidFill>
            <a:schemeClr val="tx1"/>
          </a:solidFill>
          <a:latin typeface="+mn-lt"/>
          <a:ea typeface="+mn-ea"/>
          <a:cs typeface="+mn-cs"/>
        </a:defRPr>
      </a:lvl2pPr>
      <a:lvl3pPr marL="557213" algn="l" defTabSz="557213" rtl="0" eaLnBrk="1" latinLnBrk="0" hangingPunct="1">
        <a:defRPr sz="1097" kern="1200">
          <a:solidFill>
            <a:schemeClr val="tx1"/>
          </a:solidFill>
          <a:latin typeface="+mn-lt"/>
          <a:ea typeface="+mn-ea"/>
          <a:cs typeface="+mn-cs"/>
        </a:defRPr>
      </a:lvl3pPr>
      <a:lvl4pPr marL="835819" algn="l" defTabSz="557213" rtl="0" eaLnBrk="1" latinLnBrk="0" hangingPunct="1">
        <a:defRPr sz="1097" kern="1200">
          <a:solidFill>
            <a:schemeClr val="tx1"/>
          </a:solidFill>
          <a:latin typeface="+mn-lt"/>
          <a:ea typeface="+mn-ea"/>
          <a:cs typeface="+mn-cs"/>
        </a:defRPr>
      </a:lvl4pPr>
      <a:lvl5pPr marL="1114425" algn="l" defTabSz="557213" rtl="0" eaLnBrk="1" latinLnBrk="0" hangingPunct="1">
        <a:defRPr sz="1097" kern="1200">
          <a:solidFill>
            <a:schemeClr val="tx1"/>
          </a:solidFill>
          <a:latin typeface="+mn-lt"/>
          <a:ea typeface="+mn-ea"/>
          <a:cs typeface="+mn-cs"/>
        </a:defRPr>
      </a:lvl5pPr>
      <a:lvl6pPr marL="1393031" algn="l" defTabSz="557213" rtl="0" eaLnBrk="1" latinLnBrk="0" hangingPunct="1">
        <a:defRPr sz="1097" kern="1200">
          <a:solidFill>
            <a:schemeClr val="tx1"/>
          </a:solidFill>
          <a:latin typeface="+mn-lt"/>
          <a:ea typeface="+mn-ea"/>
          <a:cs typeface="+mn-cs"/>
        </a:defRPr>
      </a:lvl6pPr>
      <a:lvl7pPr marL="1671638" algn="l" defTabSz="557213" rtl="0" eaLnBrk="1" latinLnBrk="0" hangingPunct="1">
        <a:defRPr sz="1097" kern="1200">
          <a:solidFill>
            <a:schemeClr val="tx1"/>
          </a:solidFill>
          <a:latin typeface="+mn-lt"/>
          <a:ea typeface="+mn-ea"/>
          <a:cs typeface="+mn-cs"/>
        </a:defRPr>
      </a:lvl7pPr>
      <a:lvl8pPr marL="1950244" algn="l" defTabSz="557213" rtl="0" eaLnBrk="1" latinLnBrk="0" hangingPunct="1">
        <a:defRPr sz="1097" kern="1200">
          <a:solidFill>
            <a:schemeClr val="tx1"/>
          </a:solidFill>
          <a:latin typeface="+mn-lt"/>
          <a:ea typeface="+mn-ea"/>
          <a:cs typeface="+mn-cs"/>
        </a:defRPr>
      </a:lvl8pPr>
      <a:lvl9pPr marL="2228850" algn="l" defTabSz="557213" rtl="0" eaLnBrk="1" latinLnBrk="0" hangingPunct="1">
        <a:defRPr sz="1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chart" Target="../charts/chart10.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diagramColors" Target="../diagrams/colors3.xml"/><Relationship Id="rId18" Type="http://schemas.openxmlformats.org/officeDocument/2006/relationships/diagramQuickStyle" Target="../diagrams/quickStyle4.xml"/><Relationship Id="rId26" Type="http://schemas.openxmlformats.org/officeDocument/2006/relationships/diagramData" Target="../diagrams/data6.xml"/><Relationship Id="rId3" Type="http://schemas.openxmlformats.org/officeDocument/2006/relationships/image" Target="../media/image10.jpeg"/><Relationship Id="rId21" Type="http://schemas.openxmlformats.org/officeDocument/2006/relationships/diagramData" Target="../diagrams/data5.xml"/><Relationship Id="rId7" Type="http://schemas.openxmlformats.org/officeDocument/2006/relationships/diagramColors" Target="../diagrams/colors2.xml"/><Relationship Id="rId12" Type="http://schemas.openxmlformats.org/officeDocument/2006/relationships/diagramQuickStyle" Target="../diagrams/quickStyle3.xml"/><Relationship Id="rId17" Type="http://schemas.openxmlformats.org/officeDocument/2006/relationships/diagramLayout" Target="../diagrams/layout4.xml"/><Relationship Id="rId25" Type="http://schemas.microsoft.com/office/2007/relationships/diagramDrawing" Target="../diagrams/drawing5.xml"/><Relationship Id="rId2" Type="http://schemas.openxmlformats.org/officeDocument/2006/relationships/notesSlide" Target="../notesSlides/notesSlide12.xml"/><Relationship Id="rId16" Type="http://schemas.openxmlformats.org/officeDocument/2006/relationships/diagramData" Target="../diagrams/data4.xml"/><Relationship Id="rId20" Type="http://schemas.microsoft.com/office/2007/relationships/diagramDrawing" Target="../diagrams/drawing4.xml"/><Relationship Id="rId29" Type="http://schemas.openxmlformats.org/officeDocument/2006/relationships/diagramColors" Target="../diagrams/colors6.xml"/><Relationship Id="rId1" Type="http://schemas.openxmlformats.org/officeDocument/2006/relationships/slideLayout" Target="../slideLayouts/slideLayout12.xml"/><Relationship Id="rId6" Type="http://schemas.openxmlformats.org/officeDocument/2006/relationships/diagramQuickStyle" Target="../diagrams/quickStyle2.xml"/><Relationship Id="rId11" Type="http://schemas.openxmlformats.org/officeDocument/2006/relationships/diagramLayout" Target="../diagrams/layout3.xml"/><Relationship Id="rId24" Type="http://schemas.openxmlformats.org/officeDocument/2006/relationships/diagramColors" Target="../diagrams/colors5.xml"/><Relationship Id="rId32" Type="http://schemas.openxmlformats.org/officeDocument/2006/relationships/image" Target="../media/image14.jpeg"/><Relationship Id="rId5" Type="http://schemas.openxmlformats.org/officeDocument/2006/relationships/diagramLayout" Target="../diagrams/layout2.xml"/><Relationship Id="rId15" Type="http://schemas.openxmlformats.org/officeDocument/2006/relationships/image" Target="../media/image12.jpeg"/><Relationship Id="rId23" Type="http://schemas.openxmlformats.org/officeDocument/2006/relationships/diagramQuickStyle" Target="../diagrams/quickStyle5.xml"/><Relationship Id="rId28" Type="http://schemas.openxmlformats.org/officeDocument/2006/relationships/diagramQuickStyle" Target="../diagrams/quickStyle6.xml"/><Relationship Id="rId10" Type="http://schemas.openxmlformats.org/officeDocument/2006/relationships/diagramData" Target="../diagrams/data3.xml"/><Relationship Id="rId19" Type="http://schemas.openxmlformats.org/officeDocument/2006/relationships/diagramColors" Target="../diagrams/colors4.xml"/><Relationship Id="rId31" Type="http://schemas.openxmlformats.org/officeDocument/2006/relationships/image" Target="../media/image13.jpeg"/><Relationship Id="rId4" Type="http://schemas.openxmlformats.org/officeDocument/2006/relationships/diagramData" Target="../diagrams/data2.xml"/><Relationship Id="rId9" Type="http://schemas.openxmlformats.org/officeDocument/2006/relationships/image" Target="../media/image11.jpeg"/><Relationship Id="rId14" Type="http://schemas.microsoft.com/office/2007/relationships/diagramDrawing" Target="../diagrams/drawing3.xml"/><Relationship Id="rId22" Type="http://schemas.openxmlformats.org/officeDocument/2006/relationships/diagramLayout" Target="../diagrams/layout5.xml"/><Relationship Id="rId27" Type="http://schemas.openxmlformats.org/officeDocument/2006/relationships/diagramLayout" Target="../diagrams/layout6.xml"/><Relationship Id="rId30" Type="http://schemas.microsoft.com/office/2007/relationships/diagramDrawing" Target="../diagrams/drawing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Microsoft_Excel_Chart1.xls"/><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Microsoft_Excel_Chart2.xls"/></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Microsoft_Excel_Chart3.xls"/></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0164" y="2365695"/>
            <a:ext cx="7810099" cy="1754326"/>
          </a:xfrm>
          <a:prstGeom prst="rect">
            <a:avLst/>
          </a:prstGeom>
        </p:spPr>
        <p:txBody>
          <a:bodyPr wrap="square">
            <a:spAutoFit/>
          </a:bodyPr>
          <a:lstStyle/>
          <a:p>
            <a:pPr algn="ctr">
              <a:defRPr/>
            </a:pPr>
            <a:r>
              <a:rPr lang="mn-MN" sz="3600" b="1" dirty="0" smtClean="0">
                <a:solidFill>
                  <a:srgbClr val="002060"/>
                </a:solidFill>
                <a:latin typeface="Arial" pitchFamily="34" charset="0"/>
                <a:cs typeface="Arial" pitchFamily="34" charset="0"/>
              </a:rPr>
              <a:t>АЙМГИЙН </a:t>
            </a:r>
            <a:r>
              <a:rPr lang="mn-MN" sz="3600" b="1" dirty="0" smtClean="0">
                <a:solidFill>
                  <a:srgbClr val="002060"/>
                </a:solidFill>
                <a:latin typeface="Arial" pitchFamily="34" charset="0"/>
                <a:cs typeface="Arial" pitchFamily="34" charset="0"/>
              </a:rPr>
              <a:t>201</a:t>
            </a:r>
            <a:r>
              <a:rPr lang="en-US" sz="3600" b="1" dirty="0">
                <a:solidFill>
                  <a:srgbClr val="002060"/>
                </a:solidFill>
                <a:latin typeface="Arial" pitchFamily="34" charset="0"/>
                <a:cs typeface="Arial" pitchFamily="34" charset="0"/>
              </a:rPr>
              <a:t>8</a:t>
            </a:r>
            <a:r>
              <a:rPr lang="mn-MN" sz="3600" b="1" dirty="0" smtClean="0">
                <a:solidFill>
                  <a:srgbClr val="002060"/>
                </a:solidFill>
                <a:latin typeface="Arial" pitchFamily="34" charset="0"/>
                <a:cs typeface="Arial" pitchFamily="34" charset="0"/>
              </a:rPr>
              <a:t> </a:t>
            </a:r>
            <a:r>
              <a:rPr lang="mn-MN" sz="3600" b="1" dirty="0" smtClean="0">
                <a:solidFill>
                  <a:srgbClr val="002060"/>
                </a:solidFill>
                <a:latin typeface="Arial" pitchFamily="34" charset="0"/>
                <a:cs typeface="Arial" pitchFamily="34" charset="0"/>
              </a:rPr>
              <a:t>ОНЫ 12 САРЫН НИЙГЭМ ЭДИЙН ЗАСГИЙН</a:t>
            </a:r>
          </a:p>
          <a:p>
            <a:pPr algn="ctr">
              <a:defRPr/>
            </a:pPr>
            <a:r>
              <a:rPr lang="mn-MN" sz="3600" b="1" dirty="0" smtClean="0">
                <a:solidFill>
                  <a:srgbClr val="002060"/>
                </a:solidFill>
                <a:latin typeface="Arial" pitchFamily="34" charset="0"/>
                <a:cs typeface="Arial" pitchFamily="34" charset="0"/>
              </a:rPr>
              <a:t>ТАНИЛЦУУЛГА</a:t>
            </a:r>
            <a:endParaRPr lang="en-US" sz="3600" b="1" dirty="0">
              <a:solidFill>
                <a:srgbClr val="FF99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1393030" y="989112"/>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81598" y="6031468"/>
            <a:ext cx="1321708" cy="369332"/>
          </a:xfrm>
          <a:prstGeom prst="rect">
            <a:avLst/>
          </a:prstGeom>
        </p:spPr>
        <p:txBody>
          <a:bodyPr wrap="none">
            <a:spAutoFit/>
          </a:bodyPr>
          <a:lstStyle/>
          <a:p>
            <a:pPr algn="ctr"/>
            <a:r>
              <a:rPr lang="mn-MN" dirty="0" smtClean="0">
                <a:solidFill>
                  <a:srgbClr val="002060"/>
                </a:solidFill>
                <a:latin typeface="Arial" panose="020B0604020202020204" pitchFamily="34" charset="0"/>
                <a:ea typeface="Tahoma" pitchFamily="34" charset="0"/>
                <a:cs typeface="Arial" panose="020B0604020202020204" pitchFamily="34" charset="0"/>
              </a:rPr>
              <a:t>201</a:t>
            </a:r>
            <a:r>
              <a:rPr lang="en-US" dirty="0">
                <a:solidFill>
                  <a:srgbClr val="002060"/>
                </a:solidFill>
                <a:latin typeface="Arial" panose="020B0604020202020204" pitchFamily="34" charset="0"/>
                <a:ea typeface="Tahoma" pitchFamily="34" charset="0"/>
                <a:cs typeface="Arial" panose="020B0604020202020204" pitchFamily="34" charset="0"/>
              </a:rPr>
              <a:t>9</a:t>
            </a:r>
            <a:r>
              <a:rPr lang="en-US" dirty="0" smtClean="0">
                <a:solidFill>
                  <a:srgbClr val="002060"/>
                </a:solidFill>
                <a:latin typeface="Arial" panose="020B0604020202020204" pitchFamily="34" charset="0"/>
                <a:ea typeface="Tahoma" pitchFamily="34" charset="0"/>
                <a:cs typeface="Arial" panose="020B0604020202020204" pitchFamily="34" charset="0"/>
              </a:rPr>
              <a:t>.</a:t>
            </a:r>
            <a:r>
              <a:rPr lang="mn-MN" dirty="0" smtClean="0">
                <a:solidFill>
                  <a:srgbClr val="002060"/>
                </a:solidFill>
                <a:latin typeface="Arial" panose="020B0604020202020204" pitchFamily="34" charset="0"/>
                <a:ea typeface="Tahoma" pitchFamily="34" charset="0"/>
                <a:cs typeface="Arial" panose="020B0604020202020204" pitchFamily="34" charset="0"/>
              </a:rPr>
              <a:t>01</a:t>
            </a:r>
            <a:r>
              <a:rPr lang="en-US" dirty="0" smtClean="0">
                <a:solidFill>
                  <a:srgbClr val="002060"/>
                </a:solidFill>
                <a:latin typeface="Arial" panose="020B0604020202020204" pitchFamily="34" charset="0"/>
                <a:ea typeface="Tahoma" pitchFamily="34" charset="0"/>
                <a:cs typeface="Arial" panose="020B0604020202020204" pitchFamily="34" charset="0"/>
              </a:rPr>
              <a:t>.</a:t>
            </a:r>
            <a:r>
              <a:rPr lang="mn-MN" dirty="0" smtClean="0">
                <a:solidFill>
                  <a:srgbClr val="002060"/>
                </a:solidFill>
                <a:latin typeface="Arial" panose="020B0604020202020204" pitchFamily="34" charset="0"/>
                <a:ea typeface="Tahoma" pitchFamily="34" charset="0"/>
                <a:cs typeface="Arial" panose="020B0604020202020204" pitchFamily="34" charset="0"/>
              </a:rPr>
              <a:t>1</a:t>
            </a:r>
            <a:r>
              <a:rPr lang="en-US" dirty="0">
                <a:solidFill>
                  <a:srgbClr val="002060"/>
                </a:solidFill>
                <a:latin typeface="Arial" panose="020B0604020202020204" pitchFamily="34" charset="0"/>
                <a:ea typeface="Tahoma" pitchFamily="34" charset="0"/>
                <a:cs typeface="Arial" panose="020B0604020202020204" pitchFamily="34" charset="0"/>
              </a:rPr>
              <a:t>1</a:t>
            </a:r>
            <a:endParaRPr lang="en-US" dirty="0">
              <a:solidFill>
                <a:srgbClr val="002060"/>
              </a:solidFill>
              <a:latin typeface="Arial" panose="020B0604020202020204" pitchFamily="34" charset="0"/>
              <a:ea typeface="Tahoma" pitchFamily="34" charset="0"/>
              <a:cs typeface="Arial" panose="020B0604020202020204" pitchFamily="34" charset="0"/>
            </a:endParaRPr>
          </a:p>
        </p:txBody>
      </p:sp>
      <p:sp>
        <p:nvSpPr>
          <p:cNvPr id="16" name="Rectangle 15"/>
          <p:cNvSpPr/>
          <p:nvPr/>
        </p:nvSpPr>
        <p:spPr>
          <a:xfrm>
            <a:off x="1815879" y="342781"/>
            <a:ext cx="7418185"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mn-MN" sz="2400" b="1" dirty="0" smtClean="0">
                <a:solidFill>
                  <a:srgbClr val="002060"/>
                </a:solidFill>
                <a:latin typeface="Arial" panose="020B0604020202020204" pitchFamily="34" charset="0"/>
                <a:ea typeface="Tahoma" pitchFamily="34" charset="0"/>
                <a:cs typeface="Arial" panose="020B0604020202020204" pitchFamily="34" charset="0"/>
              </a:rPr>
              <a:t>ДУНДГОВЬ АЙМГИЙН СТАТИСТИКИЙН ХЭЛТЭС</a:t>
            </a:r>
            <a:endParaRPr lang="en-US" sz="2400" b="1" dirty="0">
              <a:solidFill>
                <a:srgbClr val="002060"/>
              </a:solidFill>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162541672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337"/>
            <a:ext cx="9906000" cy="6575789"/>
          </a:xfrm>
          <a:prstGeom prst="rect">
            <a:avLst/>
          </a:prstGeom>
        </p:spPr>
      </p:pic>
    </p:spTree>
    <p:extLst>
      <p:ext uri="{BB962C8B-B14F-4D97-AF65-F5344CB8AC3E}">
        <p14:creationId xmlns:p14="http://schemas.microsoft.com/office/powerpoint/2010/main" val="368075846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6729467"/>
          </a:xfrm>
          <a:prstGeom prst="rect">
            <a:avLst/>
          </a:prstGeom>
        </p:spPr>
      </p:pic>
    </p:spTree>
    <p:extLst>
      <p:ext uri="{BB962C8B-B14F-4D97-AF65-F5344CB8AC3E}">
        <p14:creationId xmlns:p14="http://schemas.microsoft.com/office/powerpoint/2010/main" val="368635877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82CF5-28DA-4721-A856-BBC823FE6AC7}" type="slidenum">
              <a:rPr lang="en-US" smtClean="0">
                <a:solidFill>
                  <a:prstClr val="black">
                    <a:tint val="75000"/>
                  </a:prstClr>
                </a:solidFill>
              </a:rPr>
              <a:pPr>
                <a:defRPr/>
              </a:pPr>
              <a:t>12</a:t>
            </a:fld>
            <a:endParaRPr lang="en-US">
              <a:solidFill>
                <a:prstClr val="black">
                  <a:tint val="75000"/>
                </a:prstClr>
              </a:solidFill>
            </a:endParaRPr>
          </a:p>
        </p:txBody>
      </p:sp>
      <p:sp>
        <p:nvSpPr>
          <p:cNvPr id="7" name="Rectangle 6"/>
          <p:cNvSpPr/>
          <p:nvPr/>
        </p:nvSpPr>
        <p:spPr>
          <a:xfrm>
            <a:off x="1752600" y="827430"/>
            <a:ext cx="7286625" cy="742511"/>
          </a:xfrm>
          <a:prstGeom prst="rect">
            <a:avLst/>
          </a:prstGeom>
        </p:spPr>
        <p:txBody>
          <a:bodyPr wrap="square">
            <a:spAutoFit/>
          </a:bodyPr>
          <a:lstStyle/>
          <a:p>
            <a:pPr algn="ctr">
              <a:defRPr/>
            </a:pPr>
            <a:r>
              <a:rPr lang="mn-MN" sz="1950" b="1" dirty="0">
                <a:solidFill>
                  <a:srgbClr val="002060"/>
                </a:solidFill>
                <a:latin typeface="Arial" panose="020B0604020202020204" pitchFamily="34" charset="0"/>
                <a:cs typeface="Arial" panose="020B0604020202020204" pitchFamily="34" charset="0"/>
              </a:rPr>
              <a:t>Аймгийн малын тоо </a:t>
            </a:r>
            <a:r>
              <a:rPr lang="mn-MN" sz="2275" b="1" dirty="0">
                <a:solidFill>
                  <a:srgbClr val="002060"/>
                </a:solidFill>
                <a:latin typeface="Arial" panose="020B0604020202020204" pitchFamily="34" charset="0"/>
                <a:cs typeface="Arial" panose="020B0604020202020204" pitchFamily="34" charset="0"/>
              </a:rPr>
              <a:t>201</a:t>
            </a:r>
            <a:r>
              <a:rPr lang="en-US" sz="2275" b="1" dirty="0">
                <a:solidFill>
                  <a:srgbClr val="002060"/>
                </a:solidFill>
                <a:latin typeface="Arial" panose="020B0604020202020204" pitchFamily="34" charset="0"/>
                <a:cs typeface="Arial" panose="020B0604020202020204" pitchFamily="34" charset="0"/>
              </a:rPr>
              <a:t>8</a:t>
            </a:r>
            <a:r>
              <a:rPr lang="mn-MN" sz="2275" b="1" dirty="0">
                <a:solidFill>
                  <a:srgbClr val="002060"/>
                </a:solidFill>
                <a:latin typeface="Arial" panose="020B0604020202020204" pitchFamily="34" charset="0"/>
                <a:cs typeface="Arial" panose="020B0604020202020204" pitchFamily="34" charset="0"/>
              </a:rPr>
              <a:t> </a:t>
            </a:r>
            <a:r>
              <a:rPr lang="mn-MN" sz="1950" b="1" dirty="0">
                <a:solidFill>
                  <a:srgbClr val="002060"/>
                </a:solidFill>
                <a:latin typeface="Arial" panose="020B0604020202020204" pitchFamily="34" charset="0"/>
                <a:cs typeface="Arial" panose="020B0604020202020204" pitchFamily="34" charset="0"/>
              </a:rPr>
              <a:t>онд </a:t>
            </a:r>
            <a:r>
              <a:rPr lang="en-US" sz="1950" b="1" dirty="0">
                <a:solidFill>
                  <a:srgbClr val="002060"/>
                </a:solidFill>
                <a:latin typeface="Arial" panose="020B0604020202020204" pitchFamily="34" charset="0"/>
                <a:cs typeface="Arial" panose="020B0604020202020204" pitchFamily="34" charset="0"/>
              </a:rPr>
              <a:t>3825.9</a:t>
            </a:r>
            <a:r>
              <a:rPr lang="mn-MN" sz="2275" b="1" dirty="0">
                <a:solidFill>
                  <a:srgbClr val="002060"/>
                </a:solidFill>
                <a:latin typeface="Arial" panose="020B0604020202020204" pitchFamily="34" charset="0"/>
                <a:cs typeface="Arial" panose="020B0604020202020204" pitchFamily="34" charset="0"/>
              </a:rPr>
              <a:t> </a:t>
            </a:r>
            <a:r>
              <a:rPr lang="mn-MN" sz="1950" dirty="0">
                <a:solidFill>
                  <a:srgbClr val="002060"/>
                </a:solidFill>
                <a:latin typeface="Arial" panose="020B0604020202020204" pitchFamily="34" charset="0"/>
                <a:cs typeface="Arial" panose="020B0604020202020204" pitchFamily="34" charset="0"/>
              </a:rPr>
              <a:t>мянган</a:t>
            </a:r>
            <a:r>
              <a:rPr lang="mn-MN" sz="1950" b="1" dirty="0">
                <a:solidFill>
                  <a:srgbClr val="002060"/>
                </a:solidFill>
                <a:latin typeface="Arial" panose="020B0604020202020204" pitchFamily="34" charset="0"/>
                <a:cs typeface="Arial" panose="020B0604020202020204" pitchFamily="34" charset="0"/>
              </a:rPr>
              <a:t> толгой буюу 6.5 хувиар өсч, хамгийн дээд хэмжээндээ хүрлээ.</a:t>
            </a:r>
            <a:endParaRPr lang="en-US" sz="1950" b="1" dirty="0">
              <a:solidFill>
                <a:srgbClr val="002060"/>
              </a:solidFill>
              <a:latin typeface="Arial" panose="020B0604020202020204" pitchFamily="34" charset="0"/>
              <a:cs typeface="Arial" panose="020B0604020202020204" pitchFamily="34" charset="0"/>
            </a:endParaRPr>
          </a:p>
        </p:txBody>
      </p:sp>
      <p:graphicFrame>
        <p:nvGraphicFramePr>
          <p:cNvPr id="42" name="Diagram 41">
            <a:extLst>
              <a:ext uri="{FF2B5EF4-FFF2-40B4-BE49-F238E27FC236}">
                <a16:creationId xmlns="" xmlns:a16="http://schemas.microsoft.com/office/drawing/2014/main" id="{2719F24E-4B15-4A21-9ACE-06D73FC5C8A3}"/>
              </a:ext>
            </a:extLst>
          </p:cNvPr>
          <p:cNvGraphicFramePr/>
          <p:nvPr>
            <p:extLst/>
          </p:nvPr>
        </p:nvGraphicFramePr>
        <p:xfrm>
          <a:off x="6538207" y="4394434"/>
          <a:ext cx="2228850" cy="86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hart 7"/>
          <p:cNvGraphicFramePr>
            <a:graphicFrameLocks/>
          </p:cNvGraphicFramePr>
          <p:nvPr>
            <p:extLst>
              <p:ext uri="{D42A27DB-BD31-4B8C-83A1-F6EECF244321}">
                <p14:modId xmlns:p14="http://schemas.microsoft.com/office/powerpoint/2010/main" val="816113508"/>
              </p:ext>
            </p:extLst>
          </p:nvPr>
        </p:nvGraphicFramePr>
        <p:xfrm>
          <a:off x="1052512" y="3924300"/>
          <a:ext cx="7986713" cy="17651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Chart 9"/>
          <p:cNvGraphicFramePr>
            <a:graphicFrameLocks/>
          </p:cNvGraphicFramePr>
          <p:nvPr>
            <p:extLst>
              <p:ext uri="{D42A27DB-BD31-4B8C-83A1-F6EECF244321}">
                <p14:modId xmlns:p14="http://schemas.microsoft.com/office/powerpoint/2010/main" val="3587015932"/>
              </p:ext>
            </p:extLst>
          </p:nvPr>
        </p:nvGraphicFramePr>
        <p:xfrm>
          <a:off x="1176338" y="1870023"/>
          <a:ext cx="8048625" cy="1992365"/>
        </p:xfrm>
        <a:graphic>
          <a:graphicData uri="http://schemas.openxmlformats.org/drawingml/2006/chart">
            <c:chart xmlns:c="http://schemas.openxmlformats.org/drawingml/2006/chart" xmlns:r="http://schemas.openxmlformats.org/officeDocument/2006/relationships" r:id="rId9"/>
          </a:graphicData>
        </a:graphic>
      </p:graphicFrame>
      <p:grpSp>
        <p:nvGrpSpPr>
          <p:cNvPr id="11" name="Group 10"/>
          <p:cNvGrpSpPr/>
          <p:nvPr/>
        </p:nvGrpSpPr>
        <p:grpSpPr>
          <a:xfrm>
            <a:off x="1485900" y="156099"/>
            <a:ext cx="7744989" cy="377301"/>
            <a:chOff x="1485900" y="156099"/>
            <a:chExt cx="7744989" cy="377301"/>
          </a:xfrm>
        </p:grpSpPr>
        <p:cxnSp>
          <p:nvCxnSpPr>
            <p:cNvPr id="12" name="Straight Connector 11"/>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Tree>
    <p:extLst>
      <p:ext uri="{BB962C8B-B14F-4D97-AF65-F5344CB8AC3E}">
        <p14:creationId xmlns:p14="http://schemas.microsoft.com/office/powerpoint/2010/main" val="680842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2.gstatic.com/images?q=tbn:ANd9GcSBnF4o2p1xHNpuys8eVxcYb-Ukv--AyMXxp5wgTQjSi-huLm1o"/>
          <p:cNvPicPr>
            <a:picLocks noChangeAspect="1" noChangeArrowheads="1"/>
          </p:cNvPicPr>
          <p:nvPr/>
        </p:nvPicPr>
        <p:blipFill>
          <a:blip r:embed="rId3" cstate="print"/>
          <a:srcRect b="5598"/>
          <a:stretch>
            <a:fillRect/>
          </a:stretch>
        </p:blipFill>
        <p:spPr bwMode="auto">
          <a:xfrm>
            <a:off x="1298928" y="1617618"/>
            <a:ext cx="1619690" cy="847806"/>
          </a:xfrm>
          <a:prstGeom prst="rect">
            <a:avLst/>
          </a:prstGeom>
          <a:noFill/>
        </p:spPr>
      </p:pic>
      <p:graphicFrame>
        <p:nvGraphicFramePr>
          <p:cNvPr id="9" name="Diagram 8"/>
          <p:cNvGraphicFramePr/>
          <p:nvPr>
            <p:extLst/>
          </p:nvPr>
        </p:nvGraphicFramePr>
        <p:xfrm>
          <a:off x="3176995" y="1693681"/>
          <a:ext cx="2971800" cy="866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4707709" y="1576933"/>
            <a:ext cx="742950" cy="242374"/>
          </a:xfrm>
          <a:prstGeom prst="rect">
            <a:avLst/>
          </a:prstGeom>
          <a:noFill/>
        </p:spPr>
        <p:txBody>
          <a:bodyPr wrap="square" rtlCol="0">
            <a:spAutoFit/>
          </a:bodyPr>
          <a:lstStyle/>
          <a:p>
            <a:r>
              <a:rPr lang="mn-MN" sz="975" b="1" dirty="0">
                <a:solidFill>
                  <a:prstClr val="black"/>
                </a:solidFill>
                <a:latin typeface="Arial" pitchFamily="34" charset="0"/>
                <a:cs typeface="Arial" pitchFamily="34" charset="0"/>
              </a:rPr>
              <a:t>2018</a:t>
            </a:r>
            <a:endParaRPr lang="en-US" sz="975" b="1" dirty="0">
              <a:solidFill>
                <a:prstClr val="black"/>
              </a:solidFill>
              <a:latin typeface="Arial" pitchFamily="34" charset="0"/>
              <a:cs typeface="Arial" pitchFamily="34" charset="0"/>
            </a:endParaRPr>
          </a:p>
        </p:txBody>
      </p:sp>
      <p:sp>
        <p:nvSpPr>
          <p:cNvPr id="11" name="TextBox 10"/>
          <p:cNvSpPr txBox="1"/>
          <p:nvPr/>
        </p:nvSpPr>
        <p:spPr>
          <a:xfrm>
            <a:off x="3235960" y="1783898"/>
            <a:ext cx="742950" cy="242374"/>
          </a:xfrm>
          <a:prstGeom prst="rect">
            <a:avLst/>
          </a:prstGeom>
          <a:noFill/>
        </p:spPr>
        <p:txBody>
          <a:bodyPr wrap="square" rtlCol="0">
            <a:spAutoFit/>
          </a:bodyPr>
          <a:lstStyle/>
          <a:p>
            <a:r>
              <a:rPr lang="mn-MN" sz="975" b="1" dirty="0">
                <a:solidFill>
                  <a:prstClr val="black"/>
                </a:solidFill>
                <a:latin typeface="Arial" pitchFamily="34" charset="0"/>
                <a:cs typeface="Arial" pitchFamily="34" charset="0"/>
              </a:rPr>
              <a:t>2017</a:t>
            </a:r>
          </a:p>
        </p:txBody>
      </p:sp>
      <p:sp>
        <p:nvSpPr>
          <p:cNvPr id="12" name="TextBox 11"/>
          <p:cNvSpPr txBox="1"/>
          <p:nvPr/>
        </p:nvSpPr>
        <p:spPr>
          <a:xfrm>
            <a:off x="5955392" y="1744982"/>
            <a:ext cx="3714750" cy="242374"/>
          </a:xfrm>
          <a:prstGeom prst="rect">
            <a:avLst/>
          </a:prstGeom>
          <a:noFill/>
        </p:spPr>
        <p:txBody>
          <a:bodyPr wrap="square" rtlCol="0">
            <a:spAutoFit/>
          </a:bodyPr>
          <a:lstStyle/>
          <a:p>
            <a:r>
              <a:rPr lang="mn-MN" sz="975" b="1" dirty="0">
                <a:solidFill>
                  <a:srgbClr val="C00000"/>
                </a:solidFill>
                <a:latin typeface="Arial" pitchFamily="34" charset="0"/>
                <a:cs typeface="Arial" pitchFamily="34" charset="0"/>
              </a:rPr>
              <a:t>2.7</a:t>
            </a:r>
            <a:r>
              <a:rPr lang="en-US" sz="975" b="1" dirty="0">
                <a:solidFill>
                  <a:srgbClr val="C00000"/>
                </a:solidFill>
                <a:latin typeface="Arial" pitchFamily="34" charset="0"/>
                <a:cs typeface="Arial" pitchFamily="34" charset="0"/>
              </a:rPr>
              <a:t> </a:t>
            </a:r>
            <a:r>
              <a:rPr lang="mn-MN" sz="975" dirty="0">
                <a:solidFill>
                  <a:prstClr val="black"/>
                </a:solidFill>
                <a:latin typeface="Arial" pitchFamily="34" charset="0"/>
                <a:cs typeface="Arial" pitchFamily="34" charset="0"/>
              </a:rPr>
              <a:t>мянган толгой буюу </a:t>
            </a:r>
            <a:r>
              <a:rPr lang="en-US" sz="975" dirty="0">
                <a:solidFill>
                  <a:prstClr val="black"/>
                </a:solidFill>
                <a:latin typeface="Arial" pitchFamily="34" charset="0"/>
                <a:cs typeface="Arial" pitchFamily="34" charset="0"/>
              </a:rPr>
              <a:t> </a:t>
            </a:r>
            <a:r>
              <a:rPr lang="mn-MN" sz="975" dirty="0">
                <a:solidFill>
                  <a:srgbClr val="FF0000"/>
                </a:solidFill>
                <a:latin typeface="Arial" pitchFamily="34" charset="0"/>
                <a:cs typeface="Arial" pitchFamily="34" charset="0"/>
              </a:rPr>
              <a:t>1.7</a:t>
            </a:r>
            <a:r>
              <a:rPr lang="en-US" sz="975" b="1" dirty="0">
                <a:solidFill>
                  <a:srgbClr val="FF0000"/>
                </a:solidFill>
                <a:latin typeface="Arial" pitchFamily="34" charset="0"/>
                <a:cs typeface="Arial" pitchFamily="34" charset="0"/>
              </a:rPr>
              <a:t> </a:t>
            </a:r>
            <a:r>
              <a:rPr lang="mn-MN" sz="975" dirty="0">
                <a:solidFill>
                  <a:prstClr val="black"/>
                </a:solidFill>
                <a:latin typeface="Arial" pitchFamily="34" charset="0"/>
                <a:cs typeface="Arial" pitchFamily="34" charset="0"/>
              </a:rPr>
              <a:t>хувиар</a:t>
            </a:r>
            <a:endParaRPr lang="en-US" sz="975" dirty="0">
              <a:solidFill>
                <a:prstClr val="black"/>
              </a:solidFill>
              <a:latin typeface="Arial" pitchFamily="34" charset="0"/>
              <a:cs typeface="Arial" pitchFamily="34" charset="0"/>
            </a:endParaRPr>
          </a:p>
        </p:txBody>
      </p:sp>
      <p:pic>
        <p:nvPicPr>
          <p:cNvPr id="13" name="Picture 4" descr="https://encrypted-tbn1.gstatic.com/images?q=tbn:ANd9GcSpR_INJN_11CPqMTI0m3xaQzansiqWQwAcyJVbom5kUwbxjEuv"/>
          <p:cNvPicPr>
            <a:picLocks noChangeAspect="1" noChangeArrowheads="1"/>
          </p:cNvPicPr>
          <p:nvPr/>
        </p:nvPicPr>
        <p:blipFill>
          <a:blip r:embed="rId9" cstate="print"/>
          <a:srcRect/>
          <a:stretch>
            <a:fillRect/>
          </a:stretch>
        </p:blipFill>
        <p:spPr bwMode="auto">
          <a:xfrm>
            <a:off x="1313079" y="2447764"/>
            <a:ext cx="1619690" cy="850337"/>
          </a:xfrm>
          <a:prstGeom prst="rect">
            <a:avLst/>
          </a:prstGeom>
          <a:noFill/>
        </p:spPr>
      </p:pic>
      <p:graphicFrame>
        <p:nvGraphicFramePr>
          <p:cNvPr id="14" name="Diagram 13"/>
          <p:cNvGraphicFramePr/>
          <p:nvPr>
            <p:extLst/>
          </p:nvPr>
        </p:nvGraphicFramePr>
        <p:xfrm>
          <a:off x="3044916" y="2521540"/>
          <a:ext cx="3054350" cy="990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5" name="TextBox 14"/>
          <p:cNvSpPr txBox="1"/>
          <p:nvPr/>
        </p:nvSpPr>
        <p:spPr>
          <a:xfrm>
            <a:off x="4766672" y="2381796"/>
            <a:ext cx="742950" cy="242374"/>
          </a:xfrm>
          <a:prstGeom prst="rect">
            <a:avLst/>
          </a:prstGeom>
          <a:noFill/>
        </p:spPr>
        <p:txBody>
          <a:bodyPr wrap="square" rtlCol="0">
            <a:spAutoFit/>
          </a:bodyPr>
          <a:lstStyle/>
          <a:p>
            <a:r>
              <a:rPr lang="mn-MN" sz="975" b="1" dirty="0">
                <a:solidFill>
                  <a:prstClr val="black"/>
                </a:solidFill>
                <a:latin typeface="Arial" pitchFamily="34" charset="0"/>
                <a:cs typeface="Arial" pitchFamily="34" charset="0"/>
              </a:rPr>
              <a:t>2018</a:t>
            </a:r>
            <a:endParaRPr lang="en-US" sz="975" b="1" dirty="0">
              <a:solidFill>
                <a:prstClr val="black"/>
              </a:solidFill>
              <a:latin typeface="Arial" pitchFamily="34" charset="0"/>
              <a:cs typeface="Arial" pitchFamily="34" charset="0"/>
            </a:endParaRPr>
          </a:p>
        </p:txBody>
      </p:sp>
      <p:sp>
        <p:nvSpPr>
          <p:cNvPr id="16" name="TextBox 15"/>
          <p:cNvSpPr txBox="1"/>
          <p:nvPr/>
        </p:nvSpPr>
        <p:spPr>
          <a:xfrm>
            <a:off x="3125107" y="2724968"/>
            <a:ext cx="742950" cy="242374"/>
          </a:xfrm>
          <a:prstGeom prst="rect">
            <a:avLst/>
          </a:prstGeom>
          <a:noFill/>
        </p:spPr>
        <p:txBody>
          <a:bodyPr wrap="square" rtlCol="0">
            <a:spAutoFit/>
          </a:bodyPr>
          <a:lstStyle/>
          <a:p>
            <a:r>
              <a:rPr lang="mn-MN" sz="975" b="1" dirty="0">
                <a:solidFill>
                  <a:prstClr val="black"/>
                </a:solidFill>
                <a:latin typeface="Arial" pitchFamily="34" charset="0"/>
                <a:cs typeface="Arial" pitchFamily="34" charset="0"/>
              </a:rPr>
              <a:t>2017</a:t>
            </a:r>
            <a:endParaRPr lang="en-US" sz="975" b="1" dirty="0">
              <a:solidFill>
                <a:prstClr val="black"/>
              </a:solidFill>
              <a:latin typeface="Arial" pitchFamily="34" charset="0"/>
              <a:cs typeface="Arial" pitchFamily="34" charset="0"/>
            </a:endParaRPr>
          </a:p>
        </p:txBody>
      </p:sp>
      <p:sp>
        <p:nvSpPr>
          <p:cNvPr id="17" name="TextBox 16"/>
          <p:cNvSpPr txBox="1"/>
          <p:nvPr/>
        </p:nvSpPr>
        <p:spPr>
          <a:xfrm>
            <a:off x="5927090" y="2613525"/>
            <a:ext cx="3714750" cy="242374"/>
          </a:xfrm>
          <a:prstGeom prst="rect">
            <a:avLst/>
          </a:prstGeom>
          <a:noFill/>
        </p:spPr>
        <p:txBody>
          <a:bodyPr wrap="square" rtlCol="0">
            <a:spAutoFit/>
          </a:bodyPr>
          <a:lstStyle/>
          <a:p>
            <a:r>
              <a:rPr lang="mn-MN" sz="975" b="1" dirty="0">
                <a:solidFill>
                  <a:srgbClr val="C00000"/>
                </a:solidFill>
                <a:latin typeface="Arial" pitchFamily="34" charset="0"/>
                <a:cs typeface="Arial" pitchFamily="34" charset="0"/>
              </a:rPr>
              <a:t>0.8</a:t>
            </a:r>
            <a:r>
              <a:rPr lang="en-US" sz="975" b="1" dirty="0">
                <a:solidFill>
                  <a:srgbClr val="C00000"/>
                </a:solidFill>
                <a:latin typeface="Arial" pitchFamily="34" charset="0"/>
                <a:cs typeface="Arial" pitchFamily="34" charset="0"/>
              </a:rPr>
              <a:t>  </a:t>
            </a:r>
            <a:r>
              <a:rPr lang="mn-MN" sz="975" dirty="0">
                <a:solidFill>
                  <a:prstClr val="black"/>
                </a:solidFill>
                <a:latin typeface="Arial" pitchFamily="34" charset="0"/>
                <a:cs typeface="Arial" pitchFamily="34" charset="0"/>
              </a:rPr>
              <a:t>мянган толгой буюу </a:t>
            </a:r>
            <a:r>
              <a:rPr lang="mn-MN" sz="975" b="1" dirty="0">
                <a:solidFill>
                  <a:srgbClr val="C00000"/>
                </a:solidFill>
                <a:latin typeface="Arial" pitchFamily="34" charset="0"/>
                <a:cs typeface="Arial" pitchFamily="34" charset="0"/>
              </a:rPr>
              <a:t>1.1</a:t>
            </a:r>
            <a:r>
              <a:rPr lang="en-US" sz="975" b="1" dirty="0">
                <a:solidFill>
                  <a:srgbClr val="C00000"/>
                </a:solidFill>
                <a:latin typeface="Arial" pitchFamily="34" charset="0"/>
                <a:cs typeface="Arial" pitchFamily="34" charset="0"/>
              </a:rPr>
              <a:t> </a:t>
            </a:r>
            <a:r>
              <a:rPr lang="mn-MN" sz="975" dirty="0">
                <a:solidFill>
                  <a:prstClr val="black"/>
                </a:solidFill>
                <a:latin typeface="Arial" pitchFamily="34" charset="0"/>
                <a:cs typeface="Arial" pitchFamily="34" charset="0"/>
              </a:rPr>
              <a:t>хувиар</a:t>
            </a:r>
            <a:endParaRPr lang="en-US" sz="975" dirty="0">
              <a:solidFill>
                <a:prstClr val="black"/>
              </a:solidFill>
              <a:latin typeface="Arial" pitchFamily="34" charset="0"/>
              <a:cs typeface="Arial" pitchFamily="34" charset="0"/>
            </a:endParaRPr>
          </a:p>
        </p:txBody>
      </p:sp>
      <p:pic>
        <p:nvPicPr>
          <p:cNvPr id="18" name="Picture 2" descr="https://encrypted-tbn3.gstatic.com/images?q=tbn:ANd9GcT4PMqbHqbubERrROL9APYy1teut4OkUUswW-jHYkvh4-9RQQh9"/>
          <p:cNvPicPr>
            <a:picLocks noChangeAspect="1" noChangeArrowheads="1"/>
          </p:cNvPicPr>
          <p:nvPr/>
        </p:nvPicPr>
        <p:blipFill>
          <a:blip r:embed="rId15" cstate="print"/>
          <a:srcRect/>
          <a:stretch>
            <a:fillRect/>
          </a:stretch>
        </p:blipFill>
        <p:spPr bwMode="auto">
          <a:xfrm>
            <a:off x="1313080" y="3342389"/>
            <a:ext cx="1616913" cy="850328"/>
          </a:xfrm>
          <a:prstGeom prst="rect">
            <a:avLst/>
          </a:prstGeom>
          <a:noFill/>
        </p:spPr>
      </p:pic>
      <p:graphicFrame>
        <p:nvGraphicFramePr>
          <p:cNvPr id="19" name="Diagram 18"/>
          <p:cNvGraphicFramePr/>
          <p:nvPr>
            <p:extLst/>
          </p:nvPr>
        </p:nvGraphicFramePr>
        <p:xfrm>
          <a:off x="3143976" y="3322864"/>
          <a:ext cx="2971800" cy="9906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20" name="TextBox 19"/>
          <p:cNvSpPr txBox="1"/>
          <p:nvPr/>
        </p:nvSpPr>
        <p:spPr>
          <a:xfrm>
            <a:off x="4752521" y="3227344"/>
            <a:ext cx="742950" cy="242374"/>
          </a:xfrm>
          <a:prstGeom prst="rect">
            <a:avLst/>
          </a:prstGeom>
          <a:noFill/>
        </p:spPr>
        <p:txBody>
          <a:bodyPr wrap="square" rtlCol="0">
            <a:spAutoFit/>
          </a:bodyPr>
          <a:lstStyle/>
          <a:p>
            <a:r>
              <a:rPr lang="mn-MN" sz="975" b="1" dirty="0">
                <a:solidFill>
                  <a:prstClr val="black"/>
                </a:solidFill>
                <a:latin typeface="Arial" pitchFamily="34" charset="0"/>
                <a:cs typeface="Arial" pitchFamily="34" charset="0"/>
              </a:rPr>
              <a:t>2018</a:t>
            </a:r>
            <a:endParaRPr lang="en-US" sz="975" b="1" dirty="0">
              <a:solidFill>
                <a:prstClr val="black"/>
              </a:solidFill>
              <a:latin typeface="Arial" pitchFamily="34" charset="0"/>
              <a:cs typeface="Arial" pitchFamily="34" charset="0"/>
            </a:endParaRPr>
          </a:p>
        </p:txBody>
      </p:sp>
      <p:sp>
        <p:nvSpPr>
          <p:cNvPr id="21" name="TextBox 20"/>
          <p:cNvSpPr txBox="1"/>
          <p:nvPr/>
        </p:nvSpPr>
        <p:spPr>
          <a:xfrm>
            <a:off x="3238320" y="3505066"/>
            <a:ext cx="742950" cy="242374"/>
          </a:xfrm>
          <a:prstGeom prst="rect">
            <a:avLst/>
          </a:prstGeom>
          <a:noFill/>
        </p:spPr>
        <p:txBody>
          <a:bodyPr wrap="square" rtlCol="0">
            <a:spAutoFit/>
          </a:bodyPr>
          <a:lstStyle/>
          <a:p>
            <a:r>
              <a:rPr lang="mn-MN" sz="975" b="1" dirty="0">
                <a:solidFill>
                  <a:prstClr val="black"/>
                </a:solidFill>
                <a:latin typeface="Arial" pitchFamily="34" charset="0"/>
                <a:cs typeface="Arial" pitchFamily="34" charset="0"/>
              </a:rPr>
              <a:t>2017</a:t>
            </a:r>
            <a:endParaRPr lang="en-US" sz="975" b="1" dirty="0">
              <a:solidFill>
                <a:prstClr val="black"/>
              </a:solidFill>
              <a:latin typeface="Arial" pitchFamily="34" charset="0"/>
              <a:cs typeface="Arial" pitchFamily="34" charset="0"/>
            </a:endParaRPr>
          </a:p>
        </p:txBody>
      </p:sp>
      <p:sp>
        <p:nvSpPr>
          <p:cNvPr id="22" name="TextBox 21"/>
          <p:cNvSpPr txBox="1"/>
          <p:nvPr/>
        </p:nvSpPr>
        <p:spPr>
          <a:xfrm>
            <a:off x="6191250" y="3354299"/>
            <a:ext cx="3714750" cy="242374"/>
          </a:xfrm>
          <a:prstGeom prst="rect">
            <a:avLst/>
          </a:prstGeom>
          <a:noFill/>
        </p:spPr>
        <p:txBody>
          <a:bodyPr wrap="square" rtlCol="0">
            <a:spAutoFit/>
          </a:bodyPr>
          <a:lstStyle/>
          <a:p>
            <a:r>
              <a:rPr lang="mn-MN" sz="975" b="1" dirty="0">
                <a:solidFill>
                  <a:srgbClr val="C00000"/>
                </a:solidFill>
                <a:latin typeface="Arial" pitchFamily="34" charset="0"/>
                <a:cs typeface="Arial" pitchFamily="34" charset="0"/>
              </a:rPr>
              <a:t>2.5</a:t>
            </a:r>
            <a:r>
              <a:rPr lang="en-US" sz="975" b="1" dirty="0">
                <a:solidFill>
                  <a:srgbClr val="C00000"/>
                </a:solidFill>
                <a:latin typeface="Arial" pitchFamily="34" charset="0"/>
                <a:cs typeface="Arial" pitchFamily="34" charset="0"/>
              </a:rPr>
              <a:t> </a:t>
            </a:r>
            <a:r>
              <a:rPr lang="mn-MN" sz="975" dirty="0">
                <a:solidFill>
                  <a:prstClr val="black"/>
                </a:solidFill>
                <a:latin typeface="Arial" pitchFamily="34" charset="0"/>
                <a:cs typeface="Arial" pitchFamily="34" charset="0"/>
              </a:rPr>
              <a:t>мянган толгой буюу</a:t>
            </a:r>
            <a:r>
              <a:rPr lang="en-US" sz="975" dirty="0">
                <a:solidFill>
                  <a:prstClr val="black"/>
                </a:solidFill>
                <a:latin typeface="Arial" pitchFamily="34" charset="0"/>
                <a:cs typeface="Arial" pitchFamily="34" charset="0"/>
              </a:rPr>
              <a:t> </a:t>
            </a:r>
            <a:r>
              <a:rPr lang="mn-MN" sz="975" b="1" dirty="0">
                <a:solidFill>
                  <a:srgbClr val="C00000"/>
                </a:solidFill>
                <a:latin typeface="Arial" pitchFamily="34" charset="0"/>
                <a:cs typeface="Arial" pitchFamily="34" charset="0"/>
              </a:rPr>
              <a:t>6.8</a:t>
            </a:r>
            <a:r>
              <a:rPr lang="en-US" sz="975" b="1" dirty="0">
                <a:solidFill>
                  <a:srgbClr val="C00000"/>
                </a:solidFill>
                <a:latin typeface="Arial" pitchFamily="34" charset="0"/>
                <a:cs typeface="Arial" pitchFamily="34" charset="0"/>
              </a:rPr>
              <a:t> </a:t>
            </a:r>
            <a:r>
              <a:rPr lang="mn-MN" sz="975" dirty="0">
                <a:solidFill>
                  <a:prstClr val="black"/>
                </a:solidFill>
                <a:latin typeface="Arial" pitchFamily="34" charset="0"/>
                <a:cs typeface="Arial" pitchFamily="34" charset="0"/>
              </a:rPr>
              <a:t>хувиар</a:t>
            </a:r>
            <a:endParaRPr lang="en-US" sz="975" dirty="0">
              <a:solidFill>
                <a:prstClr val="black"/>
              </a:solidFill>
              <a:latin typeface="Arial" pitchFamily="34" charset="0"/>
              <a:cs typeface="Arial" pitchFamily="34" charset="0"/>
            </a:endParaRPr>
          </a:p>
        </p:txBody>
      </p:sp>
      <p:graphicFrame>
        <p:nvGraphicFramePr>
          <p:cNvPr id="23" name="Diagram 22"/>
          <p:cNvGraphicFramePr/>
          <p:nvPr>
            <p:extLst/>
          </p:nvPr>
        </p:nvGraphicFramePr>
        <p:xfrm>
          <a:off x="3207657" y="4210866"/>
          <a:ext cx="3219450" cy="928688"/>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24" name="TextBox 23"/>
          <p:cNvSpPr txBox="1"/>
          <p:nvPr/>
        </p:nvSpPr>
        <p:spPr>
          <a:xfrm>
            <a:off x="4879884" y="4157800"/>
            <a:ext cx="742950" cy="242374"/>
          </a:xfrm>
          <a:prstGeom prst="rect">
            <a:avLst/>
          </a:prstGeom>
          <a:noFill/>
        </p:spPr>
        <p:txBody>
          <a:bodyPr wrap="square" rtlCol="0">
            <a:spAutoFit/>
          </a:bodyPr>
          <a:lstStyle/>
          <a:p>
            <a:r>
              <a:rPr lang="mn-MN" sz="975" b="1" dirty="0">
                <a:solidFill>
                  <a:prstClr val="black"/>
                </a:solidFill>
                <a:latin typeface="Arial" pitchFamily="34" charset="0"/>
                <a:cs typeface="Arial" pitchFamily="34" charset="0"/>
              </a:rPr>
              <a:t>2018</a:t>
            </a:r>
            <a:endParaRPr lang="en-US" sz="975" b="1" dirty="0">
              <a:solidFill>
                <a:prstClr val="black"/>
              </a:solidFill>
              <a:latin typeface="Arial" pitchFamily="34" charset="0"/>
              <a:cs typeface="Arial" pitchFamily="34" charset="0"/>
            </a:endParaRPr>
          </a:p>
        </p:txBody>
      </p:sp>
      <p:sp>
        <p:nvSpPr>
          <p:cNvPr id="25" name="TextBox 24"/>
          <p:cNvSpPr txBox="1"/>
          <p:nvPr/>
        </p:nvSpPr>
        <p:spPr>
          <a:xfrm>
            <a:off x="3238319" y="4426678"/>
            <a:ext cx="742950" cy="242374"/>
          </a:xfrm>
          <a:prstGeom prst="rect">
            <a:avLst/>
          </a:prstGeom>
          <a:noFill/>
        </p:spPr>
        <p:txBody>
          <a:bodyPr wrap="square" rtlCol="0">
            <a:spAutoFit/>
          </a:bodyPr>
          <a:lstStyle/>
          <a:p>
            <a:r>
              <a:rPr lang="mn-MN" sz="975" b="1" dirty="0">
                <a:solidFill>
                  <a:prstClr val="black"/>
                </a:solidFill>
                <a:latin typeface="Arial" pitchFamily="34" charset="0"/>
                <a:cs typeface="Arial" pitchFamily="34" charset="0"/>
              </a:rPr>
              <a:t>2017</a:t>
            </a:r>
            <a:endParaRPr lang="en-US" sz="975" b="1" dirty="0">
              <a:solidFill>
                <a:prstClr val="black"/>
              </a:solidFill>
              <a:latin typeface="Arial" pitchFamily="34" charset="0"/>
              <a:cs typeface="Arial" pitchFamily="34" charset="0"/>
            </a:endParaRPr>
          </a:p>
        </p:txBody>
      </p:sp>
      <p:graphicFrame>
        <p:nvGraphicFramePr>
          <p:cNvPr id="26" name="Diagram 25"/>
          <p:cNvGraphicFramePr/>
          <p:nvPr>
            <p:extLst/>
          </p:nvPr>
        </p:nvGraphicFramePr>
        <p:xfrm>
          <a:off x="3231243" y="5015729"/>
          <a:ext cx="3054350" cy="990600"/>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27" name="TextBox 26"/>
          <p:cNvSpPr txBox="1"/>
          <p:nvPr/>
        </p:nvSpPr>
        <p:spPr>
          <a:xfrm>
            <a:off x="5177064" y="4929053"/>
            <a:ext cx="742950" cy="242374"/>
          </a:xfrm>
          <a:prstGeom prst="rect">
            <a:avLst/>
          </a:prstGeom>
          <a:noFill/>
        </p:spPr>
        <p:txBody>
          <a:bodyPr wrap="square" rtlCol="0">
            <a:spAutoFit/>
          </a:bodyPr>
          <a:lstStyle/>
          <a:p>
            <a:r>
              <a:rPr lang="mn-MN" sz="975" b="1" dirty="0">
                <a:solidFill>
                  <a:prstClr val="black"/>
                </a:solidFill>
                <a:latin typeface="Arial" pitchFamily="34" charset="0"/>
                <a:cs typeface="Arial" pitchFamily="34" charset="0"/>
              </a:rPr>
              <a:t>2018</a:t>
            </a:r>
            <a:endParaRPr lang="en-US" sz="975" b="1" dirty="0">
              <a:solidFill>
                <a:prstClr val="black"/>
              </a:solidFill>
              <a:latin typeface="Arial" pitchFamily="34" charset="0"/>
              <a:cs typeface="Arial" pitchFamily="34" charset="0"/>
            </a:endParaRPr>
          </a:p>
        </p:txBody>
      </p:sp>
      <p:sp>
        <p:nvSpPr>
          <p:cNvPr id="28" name="TextBox 27"/>
          <p:cNvSpPr txBox="1"/>
          <p:nvPr/>
        </p:nvSpPr>
        <p:spPr>
          <a:xfrm>
            <a:off x="3337379" y="5187317"/>
            <a:ext cx="742950" cy="242374"/>
          </a:xfrm>
          <a:prstGeom prst="rect">
            <a:avLst/>
          </a:prstGeom>
          <a:noFill/>
        </p:spPr>
        <p:txBody>
          <a:bodyPr wrap="square" rtlCol="0">
            <a:spAutoFit/>
          </a:bodyPr>
          <a:lstStyle/>
          <a:p>
            <a:r>
              <a:rPr lang="mn-MN" sz="975" b="1" dirty="0">
                <a:solidFill>
                  <a:prstClr val="black"/>
                </a:solidFill>
                <a:latin typeface="Arial" pitchFamily="34" charset="0"/>
                <a:cs typeface="Arial" pitchFamily="34" charset="0"/>
              </a:rPr>
              <a:t>201</a:t>
            </a:r>
            <a:r>
              <a:rPr lang="en-US" sz="975" b="1" dirty="0">
                <a:solidFill>
                  <a:prstClr val="black"/>
                </a:solidFill>
                <a:latin typeface="Arial" pitchFamily="34" charset="0"/>
                <a:cs typeface="Arial" pitchFamily="34" charset="0"/>
              </a:rPr>
              <a:t>7</a:t>
            </a:r>
          </a:p>
        </p:txBody>
      </p:sp>
      <p:pic>
        <p:nvPicPr>
          <p:cNvPr id="29" name="irc_mi" descr="http://www.bolod.mn/Upload/news/%D1%8F%D0%BC%D0%B0%D0%B0.jpeg"/>
          <p:cNvPicPr/>
          <p:nvPr/>
        </p:nvPicPr>
        <p:blipFill>
          <a:blip r:embed="rId31" cstate="print"/>
          <a:srcRect/>
          <a:stretch>
            <a:fillRect/>
          </a:stretch>
        </p:blipFill>
        <p:spPr bwMode="auto">
          <a:xfrm>
            <a:off x="1355532" y="5205549"/>
            <a:ext cx="1616913" cy="777786"/>
          </a:xfrm>
          <a:prstGeom prst="rect">
            <a:avLst/>
          </a:prstGeom>
          <a:noFill/>
          <a:ln w="9525">
            <a:noFill/>
            <a:miter lim="800000"/>
            <a:headEnd/>
            <a:tailEnd/>
          </a:ln>
        </p:spPr>
      </p:pic>
      <p:pic>
        <p:nvPicPr>
          <p:cNvPr id="30" name="Picture 8" descr="http://www.medee.mn/pic/3224.jpg"/>
          <p:cNvPicPr>
            <a:picLocks noChangeAspect="1" noChangeArrowheads="1"/>
          </p:cNvPicPr>
          <p:nvPr/>
        </p:nvPicPr>
        <p:blipFill>
          <a:blip r:embed="rId32" cstate="print"/>
          <a:srcRect/>
          <a:stretch>
            <a:fillRect/>
          </a:stretch>
        </p:blipFill>
        <p:spPr bwMode="auto">
          <a:xfrm>
            <a:off x="1327231" y="4245332"/>
            <a:ext cx="1616913" cy="808457"/>
          </a:xfrm>
          <a:prstGeom prst="rect">
            <a:avLst/>
          </a:prstGeom>
          <a:noFill/>
        </p:spPr>
      </p:pic>
      <p:sp>
        <p:nvSpPr>
          <p:cNvPr id="31" name="TextBox 30"/>
          <p:cNvSpPr txBox="1"/>
          <p:nvPr/>
        </p:nvSpPr>
        <p:spPr>
          <a:xfrm>
            <a:off x="6353991" y="4271012"/>
            <a:ext cx="3797300" cy="242374"/>
          </a:xfrm>
          <a:prstGeom prst="rect">
            <a:avLst/>
          </a:prstGeom>
          <a:noFill/>
        </p:spPr>
        <p:txBody>
          <a:bodyPr wrap="square" rtlCol="0">
            <a:spAutoFit/>
          </a:bodyPr>
          <a:lstStyle/>
          <a:p>
            <a:r>
              <a:rPr lang="mn-MN" sz="975" b="1" dirty="0">
                <a:solidFill>
                  <a:srgbClr val="FF0000"/>
                </a:solidFill>
                <a:latin typeface="Arial" pitchFamily="34" charset="0"/>
                <a:cs typeface="Arial" pitchFamily="34" charset="0"/>
              </a:rPr>
              <a:t>144.9</a:t>
            </a:r>
            <a:r>
              <a:rPr lang="en-US" sz="975" dirty="0">
                <a:solidFill>
                  <a:prstClr val="black"/>
                </a:solidFill>
                <a:latin typeface="Arial" pitchFamily="34" charset="0"/>
                <a:cs typeface="Arial" pitchFamily="34" charset="0"/>
              </a:rPr>
              <a:t> </a:t>
            </a:r>
            <a:r>
              <a:rPr lang="mn-MN" sz="975" dirty="0">
                <a:solidFill>
                  <a:prstClr val="black"/>
                </a:solidFill>
                <a:latin typeface="Arial" pitchFamily="34" charset="0"/>
                <a:cs typeface="Arial" pitchFamily="34" charset="0"/>
              </a:rPr>
              <a:t> мянган толгой буюу </a:t>
            </a:r>
            <a:r>
              <a:rPr lang="mn-MN" sz="975" b="1" dirty="0">
                <a:solidFill>
                  <a:srgbClr val="C00000"/>
                </a:solidFill>
                <a:latin typeface="Arial" pitchFamily="34" charset="0"/>
                <a:cs typeface="Arial" pitchFamily="34" charset="0"/>
              </a:rPr>
              <a:t>8.6</a:t>
            </a:r>
            <a:r>
              <a:rPr lang="en-US" sz="975" b="1" dirty="0">
                <a:solidFill>
                  <a:srgbClr val="C00000"/>
                </a:solidFill>
                <a:latin typeface="Arial" pitchFamily="34" charset="0"/>
                <a:cs typeface="Arial" pitchFamily="34" charset="0"/>
              </a:rPr>
              <a:t> </a:t>
            </a:r>
            <a:r>
              <a:rPr lang="mn-MN" sz="975" dirty="0">
                <a:solidFill>
                  <a:prstClr val="black"/>
                </a:solidFill>
                <a:latin typeface="Arial" pitchFamily="34" charset="0"/>
                <a:cs typeface="Arial" pitchFamily="34" charset="0"/>
              </a:rPr>
              <a:t>хувиар</a:t>
            </a:r>
            <a:endParaRPr lang="en-US" sz="975" dirty="0">
              <a:solidFill>
                <a:prstClr val="black"/>
              </a:solidFill>
              <a:latin typeface="Arial" pitchFamily="34" charset="0"/>
              <a:cs typeface="Arial" pitchFamily="34" charset="0"/>
            </a:endParaRPr>
          </a:p>
        </p:txBody>
      </p:sp>
      <p:sp>
        <p:nvSpPr>
          <p:cNvPr id="32" name="TextBox 31"/>
          <p:cNvSpPr txBox="1"/>
          <p:nvPr/>
        </p:nvSpPr>
        <p:spPr>
          <a:xfrm>
            <a:off x="6297386" y="5022806"/>
            <a:ext cx="3797300" cy="242374"/>
          </a:xfrm>
          <a:prstGeom prst="rect">
            <a:avLst/>
          </a:prstGeom>
          <a:noFill/>
        </p:spPr>
        <p:txBody>
          <a:bodyPr wrap="square" rtlCol="0">
            <a:spAutoFit/>
          </a:bodyPr>
          <a:lstStyle/>
          <a:p>
            <a:r>
              <a:rPr lang="mn-MN" sz="975" b="1" dirty="0">
                <a:solidFill>
                  <a:srgbClr val="C00000"/>
                </a:solidFill>
                <a:latin typeface="Arial" pitchFamily="34" charset="0"/>
                <a:cs typeface="Arial" pitchFamily="34" charset="0"/>
              </a:rPr>
              <a:t>82.1</a:t>
            </a:r>
            <a:r>
              <a:rPr lang="en-US" sz="975" b="1" dirty="0">
                <a:solidFill>
                  <a:srgbClr val="C00000"/>
                </a:solidFill>
                <a:latin typeface="Arial" pitchFamily="34" charset="0"/>
                <a:cs typeface="Arial" pitchFamily="34" charset="0"/>
              </a:rPr>
              <a:t> </a:t>
            </a:r>
            <a:r>
              <a:rPr lang="mn-MN" sz="975" dirty="0">
                <a:solidFill>
                  <a:prstClr val="black"/>
                </a:solidFill>
                <a:latin typeface="Arial" pitchFamily="34" charset="0"/>
                <a:cs typeface="Arial" pitchFamily="34" charset="0"/>
              </a:rPr>
              <a:t>мянган толгой буюу </a:t>
            </a:r>
            <a:r>
              <a:rPr lang="mn-MN" sz="975" b="1" dirty="0">
                <a:solidFill>
                  <a:srgbClr val="C00000"/>
                </a:solidFill>
                <a:latin typeface="Arial" pitchFamily="34" charset="0"/>
                <a:cs typeface="Arial" pitchFamily="34" charset="0"/>
              </a:rPr>
              <a:t>5.0</a:t>
            </a:r>
            <a:r>
              <a:rPr lang="en-US" sz="975" b="1" dirty="0">
                <a:solidFill>
                  <a:srgbClr val="C00000"/>
                </a:solidFill>
                <a:latin typeface="Arial" pitchFamily="34" charset="0"/>
                <a:cs typeface="Arial" pitchFamily="34" charset="0"/>
              </a:rPr>
              <a:t> </a:t>
            </a:r>
            <a:r>
              <a:rPr lang="mn-MN" sz="975" dirty="0">
                <a:solidFill>
                  <a:prstClr val="black"/>
                </a:solidFill>
                <a:latin typeface="Arial" pitchFamily="34" charset="0"/>
                <a:cs typeface="Arial" pitchFamily="34" charset="0"/>
              </a:rPr>
              <a:t>хувиар</a:t>
            </a:r>
            <a:endParaRPr lang="en-US" sz="975" dirty="0">
              <a:solidFill>
                <a:prstClr val="black"/>
              </a:solidFill>
              <a:latin typeface="Arial" pitchFamily="34" charset="0"/>
              <a:cs typeface="Arial" pitchFamily="34" charset="0"/>
            </a:endParaRPr>
          </a:p>
        </p:txBody>
      </p:sp>
      <p:sp>
        <p:nvSpPr>
          <p:cNvPr id="34" name="Title 1"/>
          <p:cNvSpPr txBox="1">
            <a:spLocks/>
          </p:cNvSpPr>
          <p:nvPr/>
        </p:nvSpPr>
        <p:spPr>
          <a:xfrm>
            <a:off x="1289403" y="666294"/>
            <a:ext cx="7948015" cy="542543"/>
          </a:xfrm>
          <a:prstGeom prst="rect">
            <a:avLst/>
          </a:prstGeom>
          <a:noFill/>
          <a:ln>
            <a:solidFill>
              <a:schemeClr val="accent2"/>
            </a:solidFill>
          </a:ln>
        </p:spPr>
        <p:txBody>
          <a:bodyPr vert="horz" lIns="74295" tIns="37148" rIns="74295" bIns="37148" rtlCol="0" anchor="ctr">
            <a:normAutofit/>
          </a:bodyPr>
          <a:lstStyle>
            <a:lvl1pPr algn="ctr" defTabSz="685800" rtl="0" eaLnBrk="1" latinLnBrk="0" hangingPunct="1">
              <a:spcBef>
                <a:spcPct val="0"/>
              </a:spcBef>
              <a:buNone/>
              <a:defRPr sz="33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mn-MN" sz="1625" dirty="0">
                <a:solidFill>
                  <a:srgbClr val="1F497D"/>
                </a:solidFill>
                <a:latin typeface="Arial" panose="020B0604020202020204" pitchFamily="34" charset="0"/>
                <a:cs typeface="Arial" panose="020B0604020202020204" pitchFamily="34" charset="0"/>
              </a:rPr>
              <a:t>МАЛЫН ТОО , мянган толгой</a:t>
            </a:r>
            <a:endParaRPr lang="en-US" sz="1625" dirty="0">
              <a:solidFill>
                <a:srgbClr val="1F497D"/>
              </a:solidFill>
              <a:latin typeface="Arial" panose="020B0604020202020204" pitchFamily="34" charset="0"/>
              <a:cs typeface="Arial" panose="020B0604020202020204" pitchFamily="34" charset="0"/>
            </a:endParaRPr>
          </a:p>
        </p:txBody>
      </p:sp>
      <p:grpSp>
        <p:nvGrpSpPr>
          <p:cNvPr id="33" name="Group 32"/>
          <p:cNvGrpSpPr/>
          <p:nvPr/>
        </p:nvGrpSpPr>
        <p:grpSpPr>
          <a:xfrm>
            <a:off x="1485900" y="156099"/>
            <a:ext cx="7744989" cy="377301"/>
            <a:chOff x="1485900" y="156099"/>
            <a:chExt cx="7744989" cy="377301"/>
          </a:xfrm>
        </p:grpSpPr>
        <p:cxnSp>
          <p:nvCxnSpPr>
            <p:cNvPr id="36" name="Straight Connector 3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Tree>
    <p:extLst>
      <p:ext uri="{BB962C8B-B14F-4D97-AF65-F5344CB8AC3E}">
        <p14:creationId xmlns:p14="http://schemas.microsoft.com/office/powerpoint/2010/main" val="43299014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85900" y="156099"/>
            <a:ext cx="7744989" cy="377301"/>
            <a:chOff x="1485900" y="156099"/>
            <a:chExt cx="7744989" cy="377301"/>
          </a:xfrm>
        </p:grpSpPr>
        <p:cxnSp>
          <p:nvCxnSpPr>
            <p:cNvPr id="9" name="Straight Connector 8"/>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pic>
        <p:nvPicPr>
          <p:cNvPr id="11" name="Picture 10" descr="D:\tuvshin\infograpic\mal toologo 198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295400"/>
            <a:ext cx="7086600" cy="3657600"/>
          </a:xfrm>
          <a:prstGeom prst="rect">
            <a:avLst/>
          </a:prstGeom>
          <a:noFill/>
          <a:ln>
            <a:noFill/>
          </a:ln>
        </p:spPr>
      </p:pic>
    </p:spTree>
    <p:extLst>
      <p:ext uri="{BB962C8B-B14F-4D97-AF65-F5344CB8AC3E}">
        <p14:creationId xmlns:p14="http://schemas.microsoft.com/office/powerpoint/2010/main" val="3705243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61907151"/>
              </p:ext>
            </p:extLst>
          </p:nvPr>
        </p:nvGraphicFramePr>
        <p:xfrm>
          <a:off x="1795463" y="1447801"/>
          <a:ext cx="6750334" cy="3261189"/>
        </p:xfrm>
        <a:graphic>
          <a:graphicData uri="http://schemas.openxmlformats.org/drawingml/2006/table">
            <a:tbl>
              <a:tblPr firstRow="1" firstCol="1" bandRow="1">
                <a:tableStyleId>{5C22544A-7EE6-4342-B048-85BDC9FD1C3A}</a:tableStyleId>
              </a:tblPr>
              <a:tblGrid>
                <a:gridCol w="1388180"/>
                <a:gridCol w="1388180"/>
                <a:gridCol w="1684929"/>
                <a:gridCol w="1172749"/>
                <a:gridCol w="1116296"/>
              </a:tblGrid>
              <a:tr h="248001">
                <a:tc rowSpan="2">
                  <a:txBody>
                    <a:bodyPr/>
                    <a:lstStyle/>
                    <a:p>
                      <a:pPr marL="0" marR="0" algn="ctr">
                        <a:lnSpc>
                          <a:spcPct val="107000"/>
                        </a:lnSpc>
                        <a:spcBef>
                          <a:spcPts val="0"/>
                        </a:spcBef>
                        <a:spcAft>
                          <a:spcPts val="0"/>
                        </a:spcAft>
                      </a:pPr>
                      <a:r>
                        <a:rPr lang="en-US" sz="1600" dirty="0" err="1" smtClean="0">
                          <a:effectLst/>
                          <a:latin typeface="Arial" panose="020B0604020202020204" pitchFamily="34" charset="0"/>
                          <a:cs typeface="Arial" panose="020B0604020202020204" pitchFamily="34" charset="0"/>
                        </a:rPr>
                        <a:t>Бүлэглэлт</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gridSpan="2">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Малтай өрхийн тоо</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Нийт дүнд эзлэх хувь</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hMerge="1">
                  <a:txBody>
                    <a:bodyPr/>
                    <a:lstStyle/>
                    <a:p>
                      <a:endParaRPr lang="en-US"/>
                    </a:p>
                  </a:txBody>
                  <a:tcPr/>
                </a:tc>
              </a:tr>
              <a:tr h="247298">
                <a:tc vMerge="1">
                  <a:txBody>
                    <a:bodyPr/>
                    <a:lstStyle/>
                    <a:p>
                      <a:endParaRPr lang="en-US"/>
                    </a:p>
                  </a:txBody>
                  <a:tcPr/>
                </a:tc>
                <a:tc>
                  <a:txBody>
                    <a:bodyPr/>
                    <a:lstStyle/>
                    <a:p>
                      <a:pPr marL="0" marR="0" algn="ctr">
                        <a:lnSpc>
                          <a:spcPct val="107000"/>
                        </a:lnSpc>
                        <a:spcBef>
                          <a:spcPts val="0"/>
                        </a:spcBef>
                        <a:spcAft>
                          <a:spcPts val="0"/>
                        </a:spcAft>
                      </a:pPr>
                      <a:r>
                        <a:rPr lang="en-US" sz="1400" dirty="0" smtClean="0">
                          <a:effectLst/>
                          <a:latin typeface="Arial" panose="020B0604020202020204" pitchFamily="34" charset="0"/>
                          <a:cs typeface="Arial" panose="020B0604020202020204" pitchFamily="34" charset="0"/>
                        </a:rPr>
                        <a:t>2017 </a:t>
                      </a:r>
                      <a:r>
                        <a:rPr lang="en-US" sz="1400" dirty="0" err="1">
                          <a:effectLst/>
                          <a:latin typeface="Arial" panose="020B0604020202020204" pitchFamily="34" charset="0"/>
                          <a:cs typeface="Arial" panose="020B0604020202020204" pitchFamily="34" charset="0"/>
                        </a:rPr>
                        <a:t>он</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2018 </a:t>
                      </a:r>
                      <a:r>
                        <a:rPr lang="en-US" sz="1400" dirty="0" err="1">
                          <a:effectLst/>
                          <a:latin typeface="Arial" panose="020B0604020202020204" pitchFamily="34" charset="0"/>
                          <a:cs typeface="Arial" panose="020B0604020202020204" pitchFamily="34" charset="0"/>
                        </a:rPr>
                        <a:t>он</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2017 </a:t>
                      </a:r>
                      <a:r>
                        <a:rPr lang="en-US" sz="1400" dirty="0" err="1">
                          <a:effectLst/>
                          <a:latin typeface="Arial" panose="020B0604020202020204" pitchFamily="34" charset="0"/>
                          <a:cs typeface="Arial" panose="020B0604020202020204" pitchFamily="34" charset="0"/>
                        </a:rPr>
                        <a:t>он</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2018 </a:t>
                      </a:r>
                      <a:r>
                        <a:rPr lang="en-US" sz="1400" dirty="0" err="1">
                          <a:effectLst/>
                          <a:latin typeface="Arial" panose="020B0604020202020204" pitchFamily="34" charset="0"/>
                          <a:cs typeface="Arial" panose="020B0604020202020204" pitchFamily="34" charset="0"/>
                        </a:rPr>
                        <a:t>он</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r>
              <a:tr h="285880">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Бүгд</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8283</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8466</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100</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smtClean="0">
                          <a:effectLst/>
                          <a:latin typeface="Arial" panose="020B0604020202020204" pitchFamily="34" charset="0"/>
                          <a:cs typeface="Arial" panose="020B0604020202020204" pitchFamily="34" charset="0"/>
                        </a:rPr>
                        <a:t>100</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r>
              <a:tr h="248001">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10 хүртэлх</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50</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42</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0.6</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0.5</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r>
              <a:tr h="248001">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11-30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251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236</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3.0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2.8</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r>
              <a:tr h="248001">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31-50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347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315</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4.2</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3.7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r>
              <a:tr h="248001">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51-100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798</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767</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9.6</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9.1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r>
              <a:tr h="248001">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101-200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1 422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1403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17.2</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16.6</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r>
              <a:tr h="248001">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201-500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2 800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2853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33.8</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33.7</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r>
              <a:tr h="248001">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501-999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1 825</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1944</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22.0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23.0</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r>
              <a:tr h="248001">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1000-1499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587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679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7.1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8.0</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r>
              <a:tr h="248001">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1500-2000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137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159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1.7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1.9</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r>
              <a:tr h="248001">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2001-с дээш</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66</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68</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0.8</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0.8</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77188" marR="77188" marT="0" marB="0"/>
                </a:tc>
              </a:tr>
            </a:tbl>
          </a:graphicData>
        </a:graphic>
      </p:graphicFrame>
      <p:sp>
        <p:nvSpPr>
          <p:cNvPr id="5" name="Title 1"/>
          <p:cNvSpPr>
            <a:spLocks noGrp="1"/>
          </p:cNvSpPr>
          <p:nvPr>
            <p:ph type="title"/>
          </p:nvPr>
        </p:nvSpPr>
        <p:spPr>
          <a:xfrm>
            <a:off x="928688" y="753861"/>
            <a:ext cx="8791575" cy="525613"/>
          </a:xfrm>
        </p:spPr>
        <p:txBody>
          <a:bodyPr/>
          <a:lstStyle/>
          <a:p>
            <a:pPr algn="ctr"/>
            <a:r>
              <a:rPr lang="mn-MN" sz="1625" dirty="0"/>
              <a:t>МАЛТАЙ ӨРХИЙН ТОО, малын бүлэглэлтээр</a:t>
            </a:r>
            <a:endParaRPr lang="en-US" sz="1625" dirty="0"/>
          </a:p>
        </p:txBody>
      </p:sp>
      <p:sp>
        <p:nvSpPr>
          <p:cNvPr id="6" name="Title 1"/>
          <p:cNvSpPr txBox="1">
            <a:spLocks/>
          </p:cNvSpPr>
          <p:nvPr/>
        </p:nvSpPr>
        <p:spPr>
          <a:xfrm>
            <a:off x="804863" y="4976812"/>
            <a:ext cx="8791575" cy="649438"/>
          </a:xfrm>
          <a:prstGeom prst="rect">
            <a:avLst/>
          </a:prstGeom>
          <a:solidFill>
            <a:schemeClr val="bg1"/>
          </a:solidFill>
        </p:spPr>
        <p:txBody>
          <a:bodyPr vert="horz" lIns="74295" tIns="37148" rIns="74295" bIns="37148" rtlCol="0" anchor="ctr">
            <a:noAutofit/>
          </a:bodyPr>
          <a:lstStyle>
            <a:lvl1pPr algn="l" defTabSz="685800" rtl="0" eaLnBrk="1" latinLnBrk="0" hangingPunct="1">
              <a:spcBef>
                <a:spcPct val="0"/>
              </a:spcBef>
              <a:buNone/>
              <a:defRPr sz="3200" b="1" kern="1200">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pPr algn="just"/>
            <a:r>
              <a:rPr lang="mn-MN" sz="1625" b="0" dirty="0"/>
              <a:t>Малтай өрхийг малын тоогоор нь бүлэглэн үзвэл 201-999, малтай өрх 1.1 пунктээр өссөн байхад, 1000-аас дээш малтай өрхийн тоо 1.1 пунктээр өссөн байна. Эндээс харахад 200 хүртэл малтай өрхийн тоо буурч, 201 дээш малтай өрхийн тоо өсч байна. </a:t>
            </a:r>
            <a:endParaRPr lang="en-US" sz="1625" b="0" dirty="0"/>
          </a:p>
        </p:txBody>
      </p:sp>
      <p:grpSp>
        <p:nvGrpSpPr>
          <p:cNvPr id="10" name="Group 9"/>
          <p:cNvGrpSpPr/>
          <p:nvPr/>
        </p:nvGrpSpPr>
        <p:grpSpPr>
          <a:xfrm>
            <a:off x="1485900" y="156099"/>
            <a:ext cx="7744989" cy="377301"/>
            <a:chOff x="1485900" y="156099"/>
            <a:chExt cx="7744989" cy="377301"/>
          </a:xfrm>
        </p:grpSpPr>
        <p:cxnSp>
          <p:nvCxnSpPr>
            <p:cNvPr id="11" name="Straight Connector 10"/>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Tree>
    <p:extLst>
      <p:ext uri="{BB962C8B-B14F-4D97-AF65-F5344CB8AC3E}">
        <p14:creationId xmlns:p14="http://schemas.microsoft.com/office/powerpoint/2010/main" val="166035195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8" y="753861"/>
            <a:ext cx="8791575" cy="525613"/>
          </a:xfrm>
        </p:spPr>
        <p:txBody>
          <a:bodyPr/>
          <a:lstStyle/>
          <a:p>
            <a:pPr algn="ctr"/>
            <a:r>
              <a:rPr lang="mn-MN" sz="1625" dirty="0"/>
              <a:t>МАЛЫН ТОО сумдаар, мянган толгой</a:t>
            </a:r>
            <a:endParaRPr lang="en-US" sz="1625" dirty="0"/>
          </a:p>
        </p:txBody>
      </p:sp>
      <p:pic>
        <p:nvPicPr>
          <p:cNvPr id="5" name="img2.png"/>
          <p:cNvPicPr/>
          <p:nvPr/>
        </p:nvPicPr>
        <p:blipFill rotWithShape="1">
          <a:blip r:embed="rId2" cstate="print"/>
          <a:srcRect l="19071" t="6416" r="17309" b="3477"/>
          <a:stretch/>
        </p:blipFill>
        <p:spPr bwMode="auto">
          <a:xfrm>
            <a:off x="1238251" y="1279474"/>
            <a:ext cx="8311016" cy="4868468"/>
          </a:xfrm>
          <a:prstGeom prst="rect">
            <a:avLst/>
          </a:prstGeom>
          <a:ln>
            <a:noFill/>
          </a:ln>
          <a:extLst>
            <a:ext uri="{53640926-AAD7-44D8-BBD7-CCE9431645EC}">
              <a14:shadowObscured xmlns:a14="http://schemas.microsoft.com/office/drawing/2010/main"/>
            </a:ext>
          </a:extLst>
        </p:spPr>
      </p:pic>
      <p:sp>
        <p:nvSpPr>
          <p:cNvPr id="7" name="Oval 6"/>
          <p:cNvSpPr/>
          <p:nvPr/>
        </p:nvSpPr>
        <p:spPr>
          <a:xfrm>
            <a:off x="3281363" y="2809875"/>
            <a:ext cx="365579" cy="365579"/>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1</a:t>
            </a:r>
            <a:endParaRPr lang="en-US" sz="1463" dirty="0">
              <a:solidFill>
                <a:prstClr val="white"/>
              </a:solidFill>
            </a:endParaRPr>
          </a:p>
        </p:txBody>
      </p:sp>
      <p:sp>
        <p:nvSpPr>
          <p:cNvPr id="8" name="Oval 7"/>
          <p:cNvSpPr/>
          <p:nvPr/>
        </p:nvSpPr>
        <p:spPr>
          <a:xfrm>
            <a:off x="5393758" y="3374663"/>
            <a:ext cx="365579" cy="365579"/>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2</a:t>
            </a:r>
            <a:endParaRPr lang="en-US" sz="1463" dirty="0">
              <a:solidFill>
                <a:prstClr val="white"/>
              </a:solidFill>
            </a:endParaRPr>
          </a:p>
        </p:txBody>
      </p:sp>
      <p:sp>
        <p:nvSpPr>
          <p:cNvPr id="9" name="Oval 8"/>
          <p:cNvSpPr/>
          <p:nvPr/>
        </p:nvSpPr>
        <p:spPr>
          <a:xfrm>
            <a:off x="6004038" y="4419600"/>
            <a:ext cx="365579" cy="365579"/>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3</a:t>
            </a:r>
            <a:endParaRPr lang="en-US" sz="1463" dirty="0">
              <a:solidFill>
                <a:prstClr val="white"/>
              </a:solidFill>
            </a:endParaRPr>
          </a:p>
        </p:txBody>
      </p:sp>
      <p:sp>
        <p:nvSpPr>
          <p:cNvPr id="10" name="Oval 9"/>
          <p:cNvSpPr/>
          <p:nvPr/>
        </p:nvSpPr>
        <p:spPr>
          <a:xfrm>
            <a:off x="4086225" y="4543425"/>
            <a:ext cx="365579" cy="365579"/>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5</a:t>
            </a:r>
            <a:endParaRPr lang="en-US" sz="1463" dirty="0">
              <a:solidFill>
                <a:prstClr val="white"/>
              </a:solidFill>
            </a:endParaRPr>
          </a:p>
        </p:txBody>
      </p:sp>
      <p:sp>
        <p:nvSpPr>
          <p:cNvPr id="11" name="Oval 10"/>
          <p:cNvSpPr/>
          <p:nvPr/>
        </p:nvSpPr>
        <p:spPr>
          <a:xfrm>
            <a:off x="4269014" y="2363082"/>
            <a:ext cx="365579" cy="365579"/>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4</a:t>
            </a:r>
            <a:endParaRPr lang="en-US" sz="1463" dirty="0">
              <a:solidFill>
                <a:prstClr val="white"/>
              </a:solidFill>
            </a:endParaRPr>
          </a:p>
        </p:txBody>
      </p:sp>
      <p:grpSp>
        <p:nvGrpSpPr>
          <p:cNvPr id="12" name="Group 11"/>
          <p:cNvGrpSpPr/>
          <p:nvPr/>
        </p:nvGrpSpPr>
        <p:grpSpPr>
          <a:xfrm>
            <a:off x="1485900" y="156099"/>
            <a:ext cx="7744989" cy="377301"/>
            <a:chOff x="1485900" y="156099"/>
            <a:chExt cx="7744989" cy="377301"/>
          </a:xfrm>
        </p:grpSpPr>
        <p:cxnSp>
          <p:nvCxnSpPr>
            <p:cNvPr id="13" name="Straight Connector 12"/>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Tree>
    <p:extLst>
      <p:ext uri="{BB962C8B-B14F-4D97-AF65-F5344CB8AC3E}">
        <p14:creationId xmlns:p14="http://schemas.microsoft.com/office/powerpoint/2010/main" val="26472994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g2.png"/>
          <p:cNvPicPr/>
          <p:nvPr/>
        </p:nvPicPr>
        <p:blipFill rotWithShape="1">
          <a:blip r:embed="rId2" cstate="print"/>
          <a:srcRect l="19818" t="6852" r="18501" b="4050"/>
          <a:stretch/>
        </p:blipFill>
        <p:spPr bwMode="auto">
          <a:xfrm>
            <a:off x="1114425" y="1308956"/>
            <a:ext cx="8234363" cy="4906107"/>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6376988" y="5689450"/>
            <a:ext cx="3467100" cy="525613"/>
          </a:xfrm>
          <a:prstGeom prst="rect">
            <a:avLst/>
          </a:prstGeom>
          <a:solidFill>
            <a:schemeClr val="bg1"/>
          </a:solidFill>
        </p:spPr>
        <p:txBody>
          <a:bodyPr vert="horz" lIns="74295" tIns="37148" rIns="74295" bIns="37148" rtlCol="0" anchor="ctr">
            <a:noAutofit/>
          </a:bodyPr>
          <a:lstStyle>
            <a:lvl1pPr algn="l" defTabSz="685800" rtl="0" eaLnBrk="1" latinLnBrk="0" hangingPunct="1">
              <a:spcBef>
                <a:spcPct val="0"/>
              </a:spcBef>
              <a:buNone/>
              <a:defRPr sz="3200" b="1" kern="1200">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pPr algn="r"/>
            <a:r>
              <a:rPr lang="mn-MN" sz="1625" dirty="0"/>
              <a:t>2018 оны мал тооллогын дүн</a:t>
            </a:r>
            <a:endParaRPr lang="en-US" sz="1625" dirty="0"/>
          </a:p>
        </p:txBody>
      </p:sp>
      <p:sp>
        <p:nvSpPr>
          <p:cNvPr id="8" name="Title 1"/>
          <p:cNvSpPr>
            <a:spLocks noGrp="1"/>
          </p:cNvSpPr>
          <p:nvPr>
            <p:ph type="title"/>
          </p:nvPr>
        </p:nvSpPr>
        <p:spPr>
          <a:xfrm>
            <a:off x="928688" y="753861"/>
            <a:ext cx="8791575" cy="525613"/>
          </a:xfrm>
        </p:spPr>
        <p:txBody>
          <a:bodyPr/>
          <a:lstStyle/>
          <a:p>
            <a:pPr algn="ctr"/>
            <a:r>
              <a:rPr lang="mn-MN" sz="1625" dirty="0"/>
              <a:t>АДУУН СҮРЭГ сумдаар, мянган толгой</a:t>
            </a:r>
            <a:endParaRPr lang="en-US" sz="1625" dirty="0"/>
          </a:p>
        </p:txBody>
      </p:sp>
      <p:sp>
        <p:nvSpPr>
          <p:cNvPr id="9" name="Oval 8"/>
          <p:cNvSpPr/>
          <p:nvPr/>
        </p:nvSpPr>
        <p:spPr>
          <a:xfrm>
            <a:off x="3281363" y="2809875"/>
            <a:ext cx="365579" cy="365579"/>
          </a:xfrm>
          <a:prstGeom prst="ellipse">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1</a:t>
            </a:r>
            <a:endParaRPr lang="en-US" sz="1463" dirty="0">
              <a:solidFill>
                <a:prstClr val="white"/>
              </a:solidFill>
            </a:endParaRPr>
          </a:p>
        </p:txBody>
      </p:sp>
      <p:sp>
        <p:nvSpPr>
          <p:cNvPr id="10" name="Oval 9"/>
          <p:cNvSpPr/>
          <p:nvPr/>
        </p:nvSpPr>
        <p:spPr>
          <a:xfrm>
            <a:off x="5819775" y="4422548"/>
            <a:ext cx="365579" cy="365579"/>
          </a:xfrm>
          <a:prstGeom prst="ellipse">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5</a:t>
            </a:r>
            <a:endParaRPr lang="en-US" sz="1463" dirty="0">
              <a:solidFill>
                <a:prstClr val="white"/>
              </a:solidFill>
            </a:endParaRPr>
          </a:p>
        </p:txBody>
      </p:sp>
      <p:sp>
        <p:nvSpPr>
          <p:cNvPr id="11" name="Oval 10"/>
          <p:cNvSpPr/>
          <p:nvPr/>
        </p:nvSpPr>
        <p:spPr>
          <a:xfrm>
            <a:off x="3897539" y="4605338"/>
            <a:ext cx="365579" cy="365579"/>
          </a:xfrm>
          <a:prstGeom prst="ellipse">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4</a:t>
            </a:r>
            <a:endParaRPr lang="en-US" sz="1463" dirty="0">
              <a:solidFill>
                <a:prstClr val="white"/>
              </a:solidFill>
            </a:endParaRPr>
          </a:p>
        </p:txBody>
      </p:sp>
      <p:sp>
        <p:nvSpPr>
          <p:cNvPr id="12" name="Oval 11"/>
          <p:cNvSpPr/>
          <p:nvPr/>
        </p:nvSpPr>
        <p:spPr>
          <a:xfrm>
            <a:off x="4210050" y="2444297"/>
            <a:ext cx="365579" cy="365579"/>
          </a:xfrm>
          <a:prstGeom prst="ellipse">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3</a:t>
            </a:r>
            <a:endParaRPr lang="en-US" sz="1463" dirty="0">
              <a:solidFill>
                <a:prstClr val="white"/>
              </a:solidFill>
            </a:endParaRPr>
          </a:p>
        </p:txBody>
      </p:sp>
      <p:sp>
        <p:nvSpPr>
          <p:cNvPr id="13" name="Oval 12"/>
          <p:cNvSpPr/>
          <p:nvPr/>
        </p:nvSpPr>
        <p:spPr>
          <a:xfrm>
            <a:off x="5269934" y="3384777"/>
            <a:ext cx="365579" cy="365579"/>
          </a:xfrm>
          <a:prstGeom prst="ellipse">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2</a:t>
            </a:r>
            <a:endParaRPr lang="en-US" sz="1463" dirty="0">
              <a:solidFill>
                <a:prstClr val="white"/>
              </a:solidFill>
            </a:endParaRPr>
          </a:p>
        </p:txBody>
      </p:sp>
      <p:grpSp>
        <p:nvGrpSpPr>
          <p:cNvPr id="14" name="Group 13"/>
          <p:cNvGrpSpPr/>
          <p:nvPr/>
        </p:nvGrpSpPr>
        <p:grpSpPr>
          <a:xfrm>
            <a:off x="1485900" y="156099"/>
            <a:ext cx="7744989" cy="377301"/>
            <a:chOff x="1485900" y="156099"/>
            <a:chExt cx="7744989" cy="377301"/>
          </a:xfrm>
        </p:grpSpPr>
        <p:cxnSp>
          <p:nvCxnSpPr>
            <p:cNvPr id="15" name="Straight Connector 14"/>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Tree>
    <p:extLst>
      <p:ext uri="{BB962C8B-B14F-4D97-AF65-F5344CB8AC3E}">
        <p14:creationId xmlns:p14="http://schemas.microsoft.com/office/powerpoint/2010/main" val="295269152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g2.png"/>
          <p:cNvPicPr/>
          <p:nvPr/>
        </p:nvPicPr>
        <p:blipFill rotWithShape="1">
          <a:blip r:embed="rId2" cstate="print"/>
          <a:srcRect l="19445" t="7436" r="18203" b="3911"/>
          <a:stretch/>
        </p:blipFill>
        <p:spPr bwMode="auto">
          <a:xfrm>
            <a:off x="1114425" y="1200151"/>
            <a:ext cx="8543925" cy="5014913"/>
          </a:xfrm>
          <a:prstGeom prst="rect">
            <a:avLst/>
          </a:prstGeom>
          <a:ln>
            <a:noFill/>
          </a:ln>
          <a:extLst>
            <a:ext uri="{53640926-AAD7-44D8-BBD7-CCE9431645EC}">
              <a14:shadowObscured xmlns:a14="http://schemas.microsoft.com/office/drawing/2010/main"/>
            </a:ext>
          </a:extLst>
        </p:spPr>
      </p:pic>
      <p:sp>
        <p:nvSpPr>
          <p:cNvPr id="5" name="Title 1"/>
          <p:cNvSpPr txBox="1">
            <a:spLocks/>
          </p:cNvSpPr>
          <p:nvPr/>
        </p:nvSpPr>
        <p:spPr>
          <a:xfrm>
            <a:off x="6376988" y="5689450"/>
            <a:ext cx="3467100" cy="525613"/>
          </a:xfrm>
          <a:prstGeom prst="rect">
            <a:avLst/>
          </a:prstGeom>
          <a:solidFill>
            <a:schemeClr val="bg1"/>
          </a:solidFill>
        </p:spPr>
        <p:txBody>
          <a:bodyPr vert="horz" lIns="74295" tIns="37148" rIns="74295" bIns="37148" rtlCol="0" anchor="ctr">
            <a:noAutofit/>
          </a:bodyPr>
          <a:lstStyle>
            <a:lvl1pPr algn="l" defTabSz="685800" rtl="0" eaLnBrk="1" latinLnBrk="0" hangingPunct="1">
              <a:spcBef>
                <a:spcPct val="0"/>
              </a:spcBef>
              <a:buNone/>
              <a:defRPr sz="3200" b="1" kern="1200">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pPr algn="r"/>
            <a:r>
              <a:rPr lang="mn-MN" sz="1625" dirty="0"/>
              <a:t>2018 оны мал тооллогын дүн</a:t>
            </a:r>
            <a:endParaRPr lang="en-US" sz="1625" dirty="0"/>
          </a:p>
        </p:txBody>
      </p:sp>
      <p:sp>
        <p:nvSpPr>
          <p:cNvPr id="6" name="Title 1"/>
          <p:cNvSpPr>
            <a:spLocks noGrp="1"/>
          </p:cNvSpPr>
          <p:nvPr>
            <p:ph type="title"/>
          </p:nvPr>
        </p:nvSpPr>
        <p:spPr>
          <a:xfrm>
            <a:off x="928688" y="753861"/>
            <a:ext cx="8791575" cy="525613"/>
          </a:xfrm>
        </p:spPr>
        <p:txBody>
          <a:bodyPr/>
          <a:lstStyle/>
          <a:p>
            <a:pPr algn="ctr"/>
            <a:r>
              <a:rPr lang="mn-MN" sz="1625" dirty="0"/>
              <a:t>ҮХЭР СҮРЭГ сумдаар, мянган толгой</a:t>
            </a:r>
            <a:endParaRPr lang="en-US" sz="1625" dirty="0"/>
          </a:p>
        </p:txBody>
      </p:sp>
      <p:sp>
        <p:nvSpPr>
          <p:cNvPr id="7" name="Oval 6"/>
          <p:cNvSpPr/>
          <p:nvPr/>
        </p:nvSpPr>
        <p:spPr>
          <a:xfrm>
            <a:off x="3219450" y="2686050"/>
            <a:ext cx="365579" cy="365579"/>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1</a:t>
            </a:r>
            <a:endParaRPr lang="en-US" sz="1463" dirty="0">
              <a:solidFill>
                <a:prstClr val="white"/>
              </a:solidFill>
            </a:endParaRPr>
          </a:p>
        </p:txBody>
      </p:sp>
      <p:sp>
        <p:nvSpPr>
          <p:cNvPr id="8" name="Oval 7"/>
          <p:cNvSpPr/>
          <p:nvPr/>
        </p:nvSpPr>
        <p:spPr>
          <a:xfrm>
            <a:off x="4333875" y="2258559"/>
            <a:ext cx="365579" cy="365579"/>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2</a:t>
            </a:r>
            <a:endParaRPr lang="en-US" sz="1463" dirty="0">
              <a:solidFill>
                <a:prstClr val="white"/>
              </a:solidFill>
            </a:endParaRPr>
          </a:p>
        </p:txBody>
      </p:sp>
      <p:sp>
        <p:nvSpPr>
          <p:cNvPr id="9" name="Oval 8"/>
          <p:cNvSpPr/>
          <p:nvPr/>
        </p:nvSpPr>
        <p:spPr>
          <a:xfrm>
            <a:off x="5386388" y="3316414"/>
            <a:ext cx="365579" cy="365579"/>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3</a:t>
            </a:r>
            <a:endParaRPr lang="en-US" sz="1463" dirty="0">
              <a:solidFill>
                <a:prstClr val="white"/>
              </a:solidFill>
            </a:endParaRPr>
          </a:p>
        </p:txBody>
      </p:sp>
      <p:sp>
        <p:nvSpPr>
          <p:cNvPr id="10" name="Oval 9"/>
          <p:cNvSpPr/>
          <p:nvPr/>
        </p:nvSpPr>
        <p:spPr>
          <a:xfrm>
            <a:off x="6256111" y="2441348"/>
            <a:ext cx="365579" cy="365579"/>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4</a:t>
            </a:r>
            <a:endParaRPr lang="en-US" sz="1463" dirty="0">
              <a:solidFill>
                <a:prstClr val="white"/>
              </a:solidFill>
            </a:endParaRPr>
          </a:p>
        </p:txBody>
      </p:sp>
      <p:sp>
        <p:nvSpPr>
          <p:cNvPr id="11" name="Oval 10"/>
          <p:cNvSpPr/>
          <p:nvPr/>
        </p:nvSpPr>
        <p:spPr>
          <a:xfrm>
            <a:off x="6376988" y="3681992"/>
            <a:ext cx="365579" cy="365579"/>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5</a:t>
            </a:r>
            <a:endParaRPr lang="en-US" sz="1463" dirty="0">
              <a:solidFill>
                <a:prstClr val="white"/>
              </a:solidFill>
            </a:endParaRPr>
          </a:p>
        </p:txBody>
      </p:sp>
      <p:grpSp>
        <p:nvGrpSpPr>
          <p:cNvPr id="12" name="Group 11"/>
          <p:cNvGrpSpPr/>
          <p:nvPr/>
        </p:nvGrpSpPr>
        <p:grpSpPr>
          <a:xfrm>
            <a:off x="1485900" y="156099"/>
            <a:ext cx="7744989" cy="377301"/>
            <a:chOff x="1485900" y="156099"/>
            <a:chExt cx="7744989" cy="377301"/>
          </a:xfrm>
        </p:grpSpPr>
        <p:cxnSp>
          <p:nvCxnSpPr>
            <p:cNvPr id="13" name="Straight Connector 12"/>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Tree>
    <p:extLst>
      <p:ext uri="{BB962C8B-B14F-4D97-AF65-F5344CB8AC3E}">
        <p14:creationId xmlns:p14="http://schemas.microsoft.com/office/powerpoint/2010/main" val="166998039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g2.png"/>
          <p:cNvPicPr/>
          <p:nvPr/>
        </p:nvPicPr>
        <p:blipFill rotWithShape="1">
          <a:blip r:embed="rId2" cstate="print"/>
          <a:srcRect l="19370" t="7144" r="18128" b="4495"/>
          <a:stretch/>
        </p:blipFill>
        <p:spPr bwMode="auto">
          <a:xfrm>
            <a:off x="1176338" y="1279473"/>
            <a:ext cx="8543925" cy="4947382"/>
          </a:xfrm>
          <a:prstGeom prst="rect">
            <a:avLst/>
          </a:prstGeom>
          <a:ln>
            <a:noFill/>
          </a:ln>
          <a:extLst>
            <a:ext uri="{53640926-AAD7-44D8-BBD7-CCE9431645EC}">
              <a14:shadowObscured xmlns:a14="http://schemas.microsoft.com/office/drawing/2010/main"/>
            </a:ext>
          </a:extLst>
        </p:spPr>
      </p:pic>
      <p:sp>
        <p:nvSpPr>
          <p:cNvPr id="5" name="Title 1"/>
          <p:cNvSpPr>
            <a:spLocks noGrp="1"/>
          </p:cNvSpPr>
          <p:nvPr>
            <p:ph type="title"/>
          </p:nvPr>
        </p:nvSpPr>
        <p:spPr>
          <a:xfrm>
            <a:off x="928688" y="753861"/>
            <a:ext cx="8791575" cy="525613"/>
          </a:xfrm>
        </p:spPr>
        <p:txBody>
          <a:bodyPr/>
          <a:lstStyle/>
          <a:p>
            <a:pPr algn="ctr"/>
            <a:r>
              <a:rPr lang="mn-MN" sz="1625" dirty="0"/>
              <a:t>ТЭМЭЭН СҮРЭГ сумдаар, мянган толгой</a:t>
            </a:r>
            <a:endParaRPr lang="en-US" sz="1625" dirty="0"/>
          </a:p>
        </p:txBody>
      </p:sp>
      <p:sp>
        <p:nvSpPr>
          <p:cNvPr id="6" name="Oval 5"/>
          <p:cNvSpPr/>
          <p:nvPr/>
        </p:nvSpPr>
        <p:spPr>
          <a:xfrm>
            <a:off x="8482013" y="4401911"/>
            <a:ext cx="365579" cy="365579"/>
          </a:xfrm>
          <a:prstGeom prst="ellipse">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4</a:t>
            </a:r>
            <a:endParaRPr lang="en-US" sz="1463" dirty="0">
              <a:solidFill>
                <a:prstClr val="white"/>
              </a:solidFill>
            </a:endParaRPr>
          </a:p>
        </p:txBody>
      </p:sp>
      <p:sp>
        <p:nvSpPr>
          <p:cNvPr id="7" name="Oval 6"/>
          <p:cNvSpPr/>
          <p:nvPr/>
        </p:nvSpPr>
        <p:spPr>
          <a:xfrm>
            <a:off x="2724150" y="4605338"/>
            <a:ext cx="365579" cy="365579"/>
          </a:xfrm>
          <a:prstGeom prst="ellipse">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3</a:t>
            </a:r>
            <a:endParaRPr lang="en-US" sz="1463" dirty="0">
              <a:solidFill>
                <a:prstClr val="white"/>
              </a:solidFill>
            </a:endParaRPr>
          </a:p>
        </p:txBody>
      </p:sp>
      <p:sp>
        <p:nvSpPr>
          <p:cNvPr id="8" name="Oval 7"/>
          <p:cNvSpPr/>
          <p:nvPr/>
        </p:nvSpPr>
        <p:spPr>
          <a:xfrm>
            <a:off x="4148138" y="4605338"/>
            <a:ext cx="365579" cy="365579"/>
          </a:xfrm>
          <a:prstGeom prst="ellipse">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2</a:t>
            </a:r>
            <a:endParaRPr lang="en-US" sz="1463" dirty="0">
              <a:solidFill>
                <a:prstClr val="white"/>
              </a:solidFill>
            </a:endParaRPr>
          </a:p>
        </p:txBody>
      </p:sp>
      <p:sp>
        <p:nvSpPr>
          <p:cNvPr id="9" name="Oval 8"/>
          <p:cNvSpPr/>
          <p:nvPr/>
        </p:nvSpPr>
        <p:spPr>
          <a:xfrm>
            <a:off x="5819775" y="5162550"/>
            <a:ext cx="365579" cy="365579"/>
          </a:xfrm>
          <a:prstGeom prst="ellipse">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1</a:t>
            </a:r>
            <a:endParaRPr lang="en-US" sz="1463" dirty="0">
              <a:solidFill>
                <a:prstClr val="white"/>
              </a:solidFill>
            </a:endParaRPr>
          </a:p>
        </p:txBody>
      </p:sp>
      <p:sp>
        <p:nvSpPr>
          <p:cNvPr id="10" name="Oval 9"/>
          <p:cNvSpPr/>
          <p:nvPr/>
        </p:nvSpPr>
        <p:spPr>
          <a:xfrm>
            <a:off x="6500813" y="3756112"/>
            <a:ext cx="365579" cy="365579"/>
          </a:xfrm>
          <a:prstGeom prst="ellipse">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5</a:t>
            </a:r>
            <a:endParaRPr lang="en-US" sz="1463" dirty="0">
              <a:solidFill>
                <a:prstClr val="white"/>
              </a:solidFill>
            </a:endParaRPr>
          </a:p>
        </p:txBody>
      </p:sp>
      <p:sp>
        <p:nvSpPr>
          <p:cNvPr id="11" name="Title 1"/>
          <p:cNvSpPr txBox="1">
            <a:spLocks/>
          </p:cNvSpPr>
          <p:nvPr/>
        </p:nvSpPr>
        <p:spPr>
          <a:xfrm>
            <a:off x="6376988" y="5689450"/>
            <a:ext cx="3467100" cy="525613"/>
          </a:xfrm>
          <a:prstGeom prst="rect">
            <a:avLst/>
          </a:prstGeom>
          <a:solidFill>
            <a:schemeClr val="bg1"/>
          </a:solidFill>
        </p:spPr>
        <p:txBody>
          <a:bodyPr vert="horz" lIns="74295" tIns="37148" rIns="74295" bIns="37148" rtlCol="0" anchor="ctr">
            <a:noAutofit/>
          </a:bodyPr>
          <a:lstStyle>
            <a:lvl1pPr algn="l" defTabSz="685800" rtl="0" eaLnBrk="1" latinLnBrk="0" hangingPunct="1">
              <a:spcBef>
                <a:spcPct val="0"/>
              </a:spcBef>
              <a:buNone/>
              <a:defRPr sz="3200" b="1" kern="1200">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pPr algn="r"/>
            <a:r>
              <a:rPr lang="mn-MN" sz="1625" dirty="0"/>
              <a:t>2018 оны мал тооллогын дүн</a:t>
            </a:r>
            <a:endParaRPr lang="en-US" sz="1625" dirty="0"/>
          </a:p>
        </p:txBody>
      </p:sp>
      <p:grpSp>
        <p:nvGrpSpPr>
          <p:cNvPr id="12" name="Group 11"/>
          <p:cNvGrpSpPr/>
          <p:nvPr/>
        </p:nvGrpSpPr>
        <p:grpSpPr>
          <a:xfrm>
            <a:off x="1485900" y="156099"/>
            <a:ext cx="7744989" cy="377301"/>
            <a:chOff x="1485900" y="156099"/>
            <a:chExt cx="7744989" cy="377301"/>
          </a:xfrm>
        </p:grpSpPr>
        <p:cxnSp>
          <p:nvCxnSpPr>
            <p:cNvPr id="13" name="Straight Connector 12"/>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Tree>
    <p:extLst>
      <p:ext uri="{BB962C8B-B14F-4D97-AF65-F5344CB8AC3E}">
        <p14:creationId xmlns:p14="http://schemas.microsoft.com/office/powerpoint/2010/main" val="116659823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graphicFrame>
        <p:nvGraphicFramePr>
          <p:cNvPr id="8" name="Chart 7"/>
          <p:cNvGraphicFramePr>
            <a:graphicFrameLocks/>
          </p:cNvGraphicFramePr>
          <p:nvPr>
            <p:extLst>
              <p:ext uri="{D42A27DB-BD31-4B8C-83A1-F6EECF244321}">
                <p14:modId xmlns:p14="http://schemas.microsoft.com/office/powerpoint/2010/main" val="2677770468"/>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2362200" y="738354"/>
            <a:ext cx="5331331" cy="369332"/>
          </a:xfrm>
          <a:prstGeom prst="rect">
            <a:avLst/>
          </a:prstGeom>
        </p:spPr>
        <p:txBody>
          <a:bodyPr wrap="none">
            <a:spAutoFit/>
          </a:bodyPr>
          <a:lstStyle/>
          <a:p>
            <a:r>
              <a:rPr lang="mn-MN" b="1" dirty="0">
                <a:latin typeface="Arial" panose="020B0604020202020204" pitchFamily="34" charset="0"/>
                <a:cs typeface="Arial" panose="020B0604020202020204" pitchFamily="34" charset="0"/>
              </a:rPr>
              <a:t>ХҮН АМ, НИЙГМИЙН ҮЗҮҮЛЭЛТ – Эрүүл мэнд</a:t>
            </a:r>
          </a:p>
        </p:txBody>
      </p:sp>
      <p:graphicFrame>
        <p:nvGraphicFramePr>
          <p:cNvPr id="11" name="Chart 14"/>
          <p:cNvGraphicFramePr>
            <a:graphicFrameLocks/>
          </p:cNvGraphicFramePr>
          <p:nvPr>
            <p:extLst>
              <p:ext uri="{D42A27DB-BD31-4B8C-83A1-F6EECF244321}">
                <p14:modId xmlns:p14="http://schemas.microsoft.com/office/powerpoint/2010/main" val="502155515"/>
              </p:ext>
            </p:extLst>
          </p:nvPr>
        </p:nvGraphicFramePr>
        <p:xfrm>
          <a:off x="5151780" y="1351387"/>
          <a:ext cx="3387725" cy="2663825"/>
        </p:xfrm>
        <a:graphic>
          <a:graphicData uri="http://schemas.openxmlformats.org/presentationml/2006/ole">
            <mc:AlternateContent xmlns:mc="http://schemas.openxmlformats.org/markup-compatibility/2006">
              <mc:Choice xmlns:v="urn:schemas-microsoft-com:vml" Requires="v">
                <p:oleObj spid="_x0000_s7216" name="Chart" r:id="rId5" imgW="3395766" imgH="2670279" progId="Excel.Chart.8">
                  <p:embed/>
                </p:oleObj>
              </mc:Choice>
              <mc:Fallback>
                <p:oleObj name="Chart" r:id="rId5" imgW="3395766" imgH="267027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1780" y="1351387"/>
                        <a:ext cx="3387725" cy="266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3"/>
          <p:cNvSpPr>
            <a:spLocks noChangeArrowheads="1"/>
          </p:cNvSpPr>
          <p:nvPr/>
        </p:nvSpPr>
        <p:spPr bwMode="auto">
          <a:xfrm>
            <a:off x="1123950" y="4087813"/>
            <a:ext cx="76279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mn-MN" altLang="en-US" sz="1400" dirty="0">
                <a:latin typeface="Arial" panose="020B0604020202020204" pitchFamily="34" charset="0"/>
              </a:rPr>
              <a:t>Эрүүл мэндийн газрын мэдээгээр аймгийн хэмжээнд 2018 оны </a:t>
            </a:r>
            <a:r>
              <a:rPr lang="en-US" altLang="en-US" sz="1400" dirty="0">
                <a:latin typeface="Arial" panose="020B0604020202020204" pitchFamily="34" charset="0"/>
              </a:rPr>
              <a:t>1</a:t>
            </a:r>
            <a:r>
              <a:rPr lang="mn-MN" altLang="en-US" sz="1400" dirty="0">
                <a:latin typeface="Arial" panose="020B0604020202020204" pitchFamily="34" charset="0"/>
              </a:rPr>
              <a:t>2 сарын   байдлаар 904 эх төрсөн нь өнгөрсөн мөн үеэс 26 төрөлтөөр өссөн ба нийт 912 хүүхэд амьд төрсөн байна. Төрсөн эхчүүдийн 91.3 хувь нь</a:t>
            </a:r>
            <a:r>
              <a:rPr lang="en-US" altLang="en-US" sz="1400" dirty="0">
                <a:latin typeface="Arial" panose="020B0604020202020204" pitchFamily="34" charset="0"/>
              </a:rPr>
              <a:t>  </a:t>
            </a:r>
            <a:r>
              <a:rPr lang="mn-MN" altLang="en-US" sz="1400" dirty="0">
                <a:latin typeface="Arial" panose="020B0604020202020204" pitchFamily="34" charset="0"/>
              </a:rPr>
              <a:t>аймгийн нэгдсэн эмнэлэгт төрсөн байна. Тус аймагт энэ оны байдлаар эхийн эндэгдэл гараагүй бөгөөд 1 хүртлэх насны нялхсын эндэгдэл 7 байгаа нь Дэлгэрцогт, Дэлгэрхангай, Гурвансайхан, Цагаандэлгэр, Хулд сум болон аймгийн нэгдсэн эмнэлэгт бүртгэгдсэн байна. </a:t>
            </a:r>
          </a:p>
        </p:txBody>
      </p:sp>
    </p:spTree>
    <p:extLst>
      <p:ext uri="{BB962C8B-B14F-4D97-AF65-F5344CB8AC3E}">
        <p14:creationId xmlns:p14="http://schemas.microsoft.com/office/powerpoint/2010/main" val="3417322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19450" y="2686050"/>
            <a:ext cx="365579" cy="365579"/>
          </a:xfrm>
          <a:prstGeom prst="ellipse">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1</a:t>
            </a:r>
            <a:endParaRPr lang="en-US" sz="1463" dirty="0">
              <a:solidFill>
                <a:prstClr val="white"/>
              </a:solidFill>
            </a:endParaRPr>
          </a:p>
        </p:txBody>
      </p:sp>
      <p:pic>
        <p:nvPicPr>
          <p:cNvPr id="5" name="img2.png"/>
          <p:cNvPicPr/>
          <p:nvPr/>
        </p:nvPicPr>
        <p:blipFill rotWithShape="1">
          <a:blip r:embed="rId2" cstate="print"/>
          <a:srcRect l="18552" t="7143" r="19681" b="4634"/>
          <a:stretch/>
        </p:blipFill>
        <p:spPr bwMode="auto">
          <a:xfrm>
            <a:off x="928688" y="1279474"/>
            <a:ext cx="8791575" cy="4935589"/>
          </a:xfrm>
          <a:prstGeom prst="rect">
            <a:avLst/>
          </a:prstGeom>
          <a:ln>
            <a:noFill/>
          </a:ln>
          <a:extLst>
            <a:ext uri="{53640926-AAD7-44D8-BBD7-CCE9431645EC}">
              <a14:shadowObscured xmlns:a14="http://schemas.microsoft.com/office/drawing/2010/main"/>
            </a:ext>
          </a:extLst>
        </p:spPr>
      </p:pic>
      <p:sp>
        <p:nvSpPr>
          <p:cNvPr id="6" name="Title 1"/>
          <p:cNvSpPr>
            <a:spLocks noGrp="1"/>
          </p:cNvSpPr>
          <p:nvPr>
            <p:ph type="title"/>
          </p:nvPr>
        </p:nvSpPr>
        <p:spPr>
          <a:xfrm>
            <a:off x="928688" y="753861"/>
            <a:ext cx="8791575" cy="525613"/>
          </a:xfrm>
        </p:spPr>
        <p:txBody>
          <a:bodyPr/>
          <a:lstStyle/>
          <a:p>
            <a:pPr algn="ctr"/>
            <a:r>
              <a:rPr lang="mn-MN" sz="1625" dirty="0"/>
              <a:t>ХОНИН СҮРЭГ сумдаар, мянган толгой</a:t>
            </a:r>
            <a:endParaRPr lang="en-US" sz="1625" dirty="0"/>
          </a:p>
        </p:txBody>
      </p:sp>
      <p:sp>
        <p:nvSpPr>
          <p:cNvPr id="7" name="Oval 6"/>
          <p:cNvSpPr/>
          <p:nvPr/>
        </p:nvSpPr>
        <p:spPr>
          <a:xfrm>
            <a:off x="3281363" y="2809875"/>
            <a:ext cx="365579" cy="365579"/>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1</a:t>
            </a:r>
            <a:endParaRPr lang="en-US" sz="1463" dirty="0">
              <a:solidFill>
                <a:prstClr val="white"/>
              </a:solidFill>
            </a:endParaRPr>
          </a:p>
        </p:txBody>
      </p:sp>
      <p:sp>
        <p:nvSpPr>
          <p:cNvPr id="8" name="Oval 7"/>
          <p:cNvSpPr/>
          <p:nvPr/>
        </p:nvSpPr>
        <p:spPr>
          <a:xfrm>
            <a:off x="4148138" y="4605338"/>
            <a:ext cx="365579" cy="365579"/>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5</a:t>
            </a:r>
            <a:endParaRPr lang="en-US" sz="1463" dirty="0">
              <a:solidFill>
                <a:prstClr val="white"/>
              </a:solidFill>
            </a:endParaRPr>
          </a:p>
        </p:txBody>
      </p:sp>
      <p:sp>
        <p:nvSpPr>
          <p:cNvPr id="9" name="Oval 8"/>
          <p:cNvSpPr/>
          <p:nvPr/>
        </p:nvSpPr>
        <p:spPr>
          <a:xfrm>
            <a:off x="6500813" y="3773802"/>
            <a:ext cx="365579" cy="365579"/>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3</a:t>
            </a:r>
            <a:endParaRPr lang="en-US" sz="1463" dirty="0">
              <a:solidFill>
                <a:prstClr val="white"/>
              </a:solidFill>
            </a:endParaRPr>
          </a:p>
        </p:txBody>
      </p:sp>
      <p:sp>
        <p:nvSpPr>
          <p:cNvPr id="10" name="Oval 9"/>
          <p:cNvSpPr/>
          <p:nvPr/>
        </p:nvSpPr>
        <p:spPr>
          <a:xfrm>
            <a:off x="5572124" y="3423104"/>
            <a:ext cx="365579" cy="365579"/>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2</a:t>
            </a:r>
            <a:endParaRPr lang="en-US" sz="1463" dirty="0">
              <a:solidFill>
                <a:prstClr val="white"/>
              </a:solidFill>
            </a:endParaRPr>
          </a:p>
        </p:txBody>
      </p:sp>
      <p:sp>
        <p:nvSpPr>
          <p:cNvPr id="11" name="Oval 10"/>
          <p:cNvSpPr/>
          <p:nvPr/>
        </p:nvSpPr>
        <p:spPr>
          <a:xfrm>
            <a:off x="5572125" y="5038725"/>
            <a:ext cx="365579" cy="365579"/>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4</a:t>
            </a:r>
            <a:endParaRPr lang="en-US" sz="1463" dirty="0">
              <a:solidFill>
                <a:prstClr val="white"/>
              </a:solidFill>
            </a:endParaRPr>
          </a:p>
        </p:txBody>
      </p:sp>
      <p:sp>
        <p:nvSpPr>
          <p:cNvPr id="12" name="Title 1"/>
          <p:cNvSpPr txBox="1">
            <a:spLocks/>
          </p:cNvSpPr>
          <p:nvPr/>
        </p:nvSpPr>
        <p:spPr>
          <a:xfrm>
            <a:off x="6376988" y="5689450"/>
            <a:ext cx="3467100" cy="525613"/>
          </a:xfrm>
          <a:prstGeom prst="rect">
            <a:avLst/>
          </a:prstGeom>
          <a:solidFill>
            <a:schemeClr val="bg1"/>
          </a:solidFill>
        </p:spPr>
        <p:txBody>
          <a:bodyPr vert="horz" lIns="74295" tIns="37148" rIns="74295" bIns="37148" rtlCol="0" anchor="ctr">
            <a:noAutofit/>
          </a:bodyPr>
          <a:lstStyle>
            <a:lvl1pPr algn="l" defTabSz="685800" rtl="0" eaLnBrk="1" latinLnBrk="0" hangingPunct="1">
              <a:spcBef>
                <a:spcPct val="0"/>
              </a:spcBef>
              <a:buNone/>
              <a:defRPr sz="3200" b="1" kern="1200">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pPr algn="r"/>
            <a:r>
              <a:rPr lang="mn-MN" sz="1625" dirty="0"/>
              <a:t>2018 оны мал тооллогын дүн</a:t>
            </a:r>
            <a:endParaRPr lang="en-US" sz="1625" dirty="0"/>
          </a:p>
        </p:txBody>
      </p:sp>
      <p:grpSp>
        <p:nvGrpSpPr>
          <p:cNvPr id="13" name="Group 12"/>
          <p:cNvGrpSpPr/>
          <p:nvPr/>
        </p:nvGrpSpPr>
        <p:grpSpPr>
          <a:xfrm>
            <a:off x="1485900" y="156099"/>
            <a:ext cx="7744989" cy="377301"/>
            <a:chOff x="1485900" y="156099"/>
            <a:chExt cx="7744989" cy="377301"/>
          </a:xfrm>
        </p:grpSpPr>
        <p:cxnSp>
          <p:nvCxnSpPr>
            <p:cNvPr id="14" name="Straight Connector 13"/>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Tree>
    <p:extLst>
      <p:ext uri="{BB962C8B-B14F-4D97-AF65-F5344CB8AC3E}">
        <p14:creationId xmlns:p14="http://schemas.microsoft.com/office/powerpoint/2010/main" val="308820491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625" dirty="0" smtClean="0"/>
              <a:t/>
            </a:r>
            <a:br>
              <a:rPr lang="en-US" sz="1625" dirty="0" smtClean="0"/>
            </a:br>
            <a:r>
              <a:rPr lang="en-US" sz="1625" dirty="0"/>
              <a:t/>
            </a:r>
            <a:br>
              <a:rPr lang="en-US" sz="1625" dirty="0"/>
            </a:br>
            <a:r>
              <a:rPr lang="en-US" sz="1625" dirty="0" smtClean="0"/>
              <a:t/>
            </a:r>
            <a:br>
              <a:rPr lang="en-US" sz="1625" dirty="0" smtClean="0"/>
            </a:br>
            <a:r>
              <a:rPr lang="en-US" sz="1625" dirty="0"/>
              <a:t/>
            </a:r>
            <a:br>
              <a:rPr lang="en-US" sz="1625" dirty="0"/>
            </a:br>
            <a:r>
              <a:rPr lang="mn-MN" sz="1625" dirty="0" smtClean="0"/>
              <a:t>ЯМААН </a:t>
            </a:r>
            <a:r>
              <a:rPr lang="mn-MN" sz="1625" dirty="0"/>
              <a:t>СҮРЭГ сумдаар, мянган толгой</a:t>
            </a:r>
            <a:endParaRPr lang="en-US" sz="1625" dirty="0"/>
          </a:p>
        </p:txBody>
      </p:sp>
      <p:pic>
        <p:nvPicPr>
          <p:cNvPr id="5" name="img2.png"/>
          <p:cNvPicPr/>
          <p:nvPr/>
        </p:nvPicPr>
        <p:blipFill rotWithShape="1">
          <a:blip r:embed="rId2" cstate="print"/>
          <a:srcRect l="18977" t="7873" r="15482" b="5079"/>
          <a:stretch/>
        </p:blipFill>
        <p:spPr bwMode="auto">
          <a:xfrm>
            <a:off x="1114425" y="1279474"/>
            <a:ext cx="8172450" cy="4935589"/>
          </a:xfrm>
          <a:prstGeom prst="rect">
            <a:avLst/>
          </a:prstGeom>
          <a:ln>
            <a:noFill/>
          </a:ln>
          <a:extLst>
            <a:ext uri="{53640926-AAD7-44D8-BBD7-CCE9431645EC}">
              <a14:shadowObscured xmlns:a14="http://schemas.microsoft.com/office/drawing/2010/main"/>
            </a:ext>
          </a:extLst>
        </p:spPr>
      </p:pic>
      <p:sp>
        <p:nvSpPr>
          <p:cNvPr id="6" name="Oval 5"/>
          <p:cNvSpPr/>
          <p:nvPr/>
        </p:nvSpPr>
        <p:spPr>
          <a:xfrm>
            <a:off x="3033713" y="2747963"/>
            <a:ext cx="371475" cy="371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1</a:t>
            </a:r>
            <a:endParaRPr lang="en-US" sz="1463" dirty="0">
              <a:solidFill>
                <a:prstClr val="white"/>
              </a:solidFill>
            </a:endParaRPr>
          </a:p>
        </p:txBody>
      </p:sp>
      <p:sp>
        <p:nvSpPr>
          <p:cNvPr id="7" name="Oval 6"/>
          <p:cNvSpPr/>
          <p:nvPr/>
        </p:nvSpPr>
        <p:spPr>
          <a:xfrm>
            <a:off x="5134315" y="3352207"/>
            <a:ext cx="371475" cy="371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2</a:t>
            </a:r>
            <a:endParaRPr lang="en-US" sz="1463" dirty="0">
              <a:solidFill>
                <a:prstClr val="white"/>
              </a:solidFill>
            </a:endParaRPr>
          </a:p>
        </p:txBody>
      </p:sp>
      <p:sp>
        <p:nvSpPr>
          <p:cNvPr id="8" name="Oval 7"/>
          <p:cNvSpPr/>
          <p:nvPr/>
        </p:nvSpPr>
        <p:spPr>
          <a:xfrm>
            <a:off x="5505790" y="4423952"/>
            <a:ext cx="371475" cy="371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3</a:t>
            </a:r>
            <a:endParaRPr lang="en-US" sz="1463" dirty="0">
              <a:solidFill>
                <a:prstClr val="white"/>
              </a:solidFill>
            </a:endParaRPr>
          </a:p>
        </p:txBody>
      </p:sp>
      <p:sp>
        <p:nvSpPr>
          <p:cNvPr id="9" name="Oval 8"/>
          <p:cNvSpPr/>
          <p:nvPr/>
        </p:nvSpPr>
        <p:spPr>
          <a:xfrm>
            <a:off x="4024313" y="2294500"/>
            <a:ext cx="371475" cy="371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4</a:t>
            </a:r>
            <a:endParaRPr lang="en-US" sz="1463" dirty="0">
              <a:solidFill>
                <a:prstClr val="white"/>
              </a:solidFill>
            </a:endParaRPr>
          </a:p>
        </p:txBody>
      </p:sp>
      <p:sp>
        <p:nvSpPr>
          <p:cNvPr id="10" name="Oval 9"/>
          <p:cNvSpPr/>
          <p:nvPr/>
        </p:nvSpPr>
        <p:spPr>
          <a:xfrm>
            <a:off x="3652838" y="3877410"/>
            <a:ext cx="371475" cy="371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5</a:t>
            </a:r>
            <a:endParaRPr lang="en-US" sz="1463" dirty="0">
              <a:solidFill>
                <a:prstClr val="white"/>
              </a:solidFill>
            </a:endParaRPr>
          </a:p>
        </p:txBody>
      </p:sp>
      <p:sp>
        <p:nvSpPr>
          <p:cNvPr id="11" name="Title 1"/>
          <p:cNvSpPr txBox="1">
            <a:spLocks/>
          </p:cNvSpPr>
          <p:nvPr/>
        </p:nvSpPr>
        <p:spPr>
          <a:xfrm>
            <a:off x="6253163" y="5689450"/>
            <a:ext cx="3590925" cy="525613"/>
          </a:xfrm>
          <a:prstGeom prst="rect">
            <a:avLst/>
          </a:prstGeom>
          <a:solidFill>
            <a:schemeClr val="bg1"/>
          </a:solidFill>
        </p:spPr>
        <p:txBody>
          <a:bodyPr vert="horz" lIns="74295" tIns="37148" rIns="74295" bIns="37148" rtlCol="0" anchor="ctr">
            <a:noAutofit/>
          </a:bodyPr>
          <a:lstStyle>
            <a:lvl1pPr algn="l" defTabSz="685800" rtl="0" eaLnBrk="1" latinLnBrk="0" hangingPunct="1">
              <a:spcBef>
                <a:spcPct val="0"/>
              </a:spcBef>
              <a:buNone/>
              <a:defRPr sz="3200" b="1" kern="1200">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pPr algn="r"/>
            <a:r>
              <a:rPr lang="mn-MN" sz="1625" dirty="0"/>
              <a:t>2018 оны мал тооллогын дүн</a:t>
            </a:r>
            <a:endParaRPr lang="en-US" sz="1625" dirty="0"/>
          </a:p>
        </p:txBody>
      </p:sp>
      <p:grpSp>
        <p:nvGrpSpPr>
          <p:cNvPr id="12" name="Group 11"/>
          <p:cNvGrpSpPr/>
          <p:nvPr/>
        </p:nvGrpSpPr>
        <p:grpSpPr>
          <a:xfrm>
            <a:off x="1485900" y="156099"/>
            <a:ext cx="7744989" cy="377301"/>
            <a:chOff x="1485900" y="156099"/>
            <a:chExt cx="7744989" cy="377301"/>
          </a:xfrm>
        </p:grpSpPr>
        <p:cxnSp>
          <p:nvCxnSpPr>
            <p:cNvPr id="13" name="Straight Connector 12"/>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Tree>
    <p:extLst>
      <p:ext uri="{BB962C8B-B14F-4D97-AF65-F5344CB8AC3E}">
        <p14:creationId xmlns:p14="http://schemas.microsoft.com/office/powerpoint/2010/main" val="4596029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g2.png"/>
          <p:cNvPicPr/>
          <p:nvPr/>
        </p:nvPicPr>
        <p:blipFill rotWithShape="1">
          <a:blip r:embed="rId2" cstate="print"/>
          <a:srcRect l="18849" t="8311" r="18874" b="4202"/>
          <a:stretch/>
        </p:blipFill>
        <p:spPr bwMode="auto">
          <a:xfrm>
            <a:off x="1079525" y="1279473"/>
            <a:ext cx="8640738" cy="4929693"/>
          </a:xfrm>
          <a:prstGeom prst="rect">
            <a:avLst/>
          </a:prstGeom>
          <a:ln>
            <a:noFill/>
          </a:ln>
          <a:extLst>
            <a:ext uri="{53640926-AAD7-44D8-BBD7-CCE9431645EC}">
              <a14:shadowObscured xmlns:a14="http://schemas.microsoft.com/office/drawing/2010/main"/>
            </a:ext>
          </a:extLst>
        </p:spPr>
      </p:pic>
      <p:sp>
        <p:nvSpPr>
          <p:cNvPr id="5" name="Oval 4"/>
          <p:cNvSpPr/>
          <p:nvPr/>
        </p:nvSpPr>
        <p:spPr>
          <a:xfrm>
            <a:off x="3343275" y="2686050"/>
            <a:ext cx="371475" cy="371475"/>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1</a:t>
            </a:r>
          </a:p>
        </p:txBody>
      </p:sp>
      <p:sp>
        <p:nvSpPr>
          <p:cNvPr id="6" name="Oval 5"/>
          <p:cNvSpPr/>
          <p:nvPr/>
        </p:nvSpPr>
        <p:spPr>
          <a:xfrm>
            <a:off x="5504795" y="3346311"/>
            <a:ext cx="371475" cy="371475"/>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63" dirty="0">
                <a:solidFill>
                  <a:prstClr val="white"/>
                </a:solidFill>
              </a:rPr>
              <a:t>5</a:t>
            </a:r>
            <a:endParaRPr lang="en-US" sz="1463" dirty="0">
              <a:solidFill>
                <a:prstClr val="white"/>
              </a:solidFill>
            </a:endParaRPr>
          </a:p>
        </p:txBody>
      </p:sp>
      <p:sp>
        <p:nvSpPr>
          <p:cNvPr id="7" name="Oval 6"/>
          <p:cNvSpPr/>
          <p:nvPr/>
        </p:nvSpPr>
        <p:spPr>
          <a:xfrm>
            <a:off x="4086225" y="4543425"/>
            <a:ext cx="371475" cy="371475"/>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4</a:t>
            </a:r>
          </a:p>
        </p:txBody>
      </p:sp>
      <p:sp>
        <p:nvSpPr>
          <p:cNvPr id="8" name="Oval 7"/>
          <p:cNvSpPr/>
          <p:nvPr/>
        </p:nvSpPr>
        <p:spPr>
          <a:xfrm>
            <a:off x="5634038" y="5038725"/>
            <a:ext cx="371475" cy="371475"/>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3</a:t>
            </a:r>
          </a:p>
        </p:txBody>
      </p:sp>
      <p:sp>
        <p:nvSpPr>
          <p:cNvPr id="9" name="Oval 8"/>
          <p:cNvSpPr/>
          <p:nvPr/>
        </p:nvSpPr>
        <p:spPr>
          <a:xfrm>
            <a:off x="6376988" y="3744320"/>
            <a:ext cx="371475" cy="371475"/>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2</a:t>
            </a:r>
          </a:p>
        </p:txBody>
      </p:sp>
      <p:sp>
        <p:nvSpPr>
          <p:cNvPr id="10" name="Title 1"/>
          <p:cNvSpPr>
            <a:spLocks noGrp="1"/>
          </p:cNvSpPr>
          <p:nvPr>
            <p:ph type="title"/>
          </p:nvPr>
        </p:nvSpPr>
        <p:spPr>
          <a:xfrm>
            <a:off x="928688" y="753861"/>
            <a:ext cx="8791575" cy="525613"/>
          </a:xfrm>
        </p:spPr>
        <p:txBody>
          <a:bodyPr/>
          <a:lstStyle/>
          <a:p>
            <a:pPr algn="ctr"/>
            <a:r>
              <a:rPr lang="en-US" sz="1625" dirty="0"/>
              <a:t>1000 </a:t>
            </a:r>
            <a:r>
              <a:rPr lang="mn-MN" sz="1625" dirty="0"/>
              <a:t>дээш малтай өрхийн тоо, сумдаар</a:t>
            </a:r>
            <a:endParaRPr lang="en-US" sz="1625" dirty="0"/>
          </a:p>
        </p:txBody>
      </p:sp>
      <p:grpSp>
        <p:nvGrpSpPr>
          <p:cNvPr id="11" name="Group 10"/>
          <p:cNvGrpSpPr/>
          <p:nvPr/>
        </p:nvGrpSpPr>
        <p:grpSpPr>
          <a:xfrm>
            <a:off x="1485900" y="156099"/>
            <a:ext cx="7744989" cy="377301"/>
            <a:chOff x="1485900" y="156099"/>
            <a:chExt cx="7744989" cy="377301"/>
          </a:xfrm>
        </p:grpSpPr>
        <p:cxnSp>
          <p:nvCxnSpPr>
            <p:cNvPr id="12" name="Straight Connector 11"/>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Tree>
    <p:extLst>
      <p:ext uri="{BB962C8B-B14F-4D97-AF65-F5344CB8AC3E}">
        <p14:creationId xmlns:p14="http://schemas.microsoft.com/office/powerpoint/2010/main" val="15056171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Төсөв</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
        <p:nvSpPr>
          <p:cNvPr id="11" name="Title 5"/>
          <p:cNvSpPr txBox="1">
            <a:spLocks/>
          </p:cNvSpPr>
          <p:nvPr/>
        </p:nvSpPr>
        <p:spPr>
          <a:xfrm>
            <a:off x="1639330" y="4034344"/>
            <a:ext cx="7809470" cy="2214056"/>
          </a:xfrm>
          <a:prstGeom prst="rect">
            <a:avLst/>
          </a:prstGeom>
        </p:spPr>
        <p:txBody>
          <a:bodyPr vert="horz" lIns="91440" tIns="45720" rIns="91440" bIns="45720" rtlCol="0" anchor="b">
            <a:normAutofit/>
          </a:bodyPr>
          <a:lstStyle/>
          <a:p>
            <a:pPr algn="just">
              <a:lnSpc>
                <a:spcPct val="90000"/>
              </a:lnSpc>
              <a:spcBef>
                <a:spcPct val="0"/>
              </a:spcBef>
              <a:defRPr/>
            </a:pPr>
            <a:r>
              <a:rPr lang="mn-MN" sz="1400" b="1" dirty="0" smtClean="0">
                <a:solidFill>
                  <a:prstClr val="black"/>
                </a:solidFill>
                <a:latin typeface="Arial" pitchFamily="34" charset="0"/>
                <a:cs typeface="Arial" pitchFamily="34" charset="0"/>
              </a:rPr>
              <a:t>Санхүү</a:t>
            </a:r>
            <a:r>
              <a:rPr lang="mn-MN" sz="1400" b="1" dirty="0">
                <a:solidFill>
                  <a:prstClr val="black"/>
                </a:solidFill>
                <a:latin typeface="Arial" pitchFamily="34" charset="0"/>
                <a:cs typeface="Arial" pitchFamily="34" charset="0"/>
              </a:rPr>
              <a:t>, төрийн сангийн хэлтсийн мэдээгээр 2018 оны   жилийн эцэст орон нутгийн төсвийн орлогын төлөвлөгөөний биелэлт 104.9 хувьтай буюу 8067.1 сая төгрөгийн гүйцэтгэлтэй байна. Улсын болон орон нутгийн төсөвт нийт дүнгээр 10287.1 сая төгрөгийн орлого оруулж, аймгийн дүнгээр орлогын төлөвлөгөөний биелэлт 103.9 хувьтай байна.</a:t>
            </a:r>
          </a:p>
          <a:p>
            <a:pPr algn="just">
              <a:lnSpc>
                <a:spcPct val="90000"/>
              </a:lnSpc>
              <a:spcBef>
                <a:spcPct val="0"/>
              </a:spcBef>
              <a:defRPr/>
            </a:pPr>
            <a:r>
              <a:rPr lang="mn-MN" sz="1400" b="1" dirty="0">
                <a:solidFill>
                  <a:prstClr val="black"/>
                </a:solidFill>
                <a:latin typeface="Arial" pitchFamily="34" charset="0"/>
                <a:cs typeface="Arial" pitchFamily="34" charset="0"/>
              </a:rPr>
              <a:t>Тусламжийн орлогыг оруулан тооцсоноор аймгийн хэмжээний нийт орлого ба тусламж  41980.4 сая төгрөг болж, төлөвлөгөөний биел‎элт  100.6 хувьтай байна. </a:t>
            </a:r>
            <a:endParaRPr lang="mn-MN" sz="1400" b="1" dirty="0">
              <a:solidFill>
                <a:prstClr val="black"/>
              </a:solidFill>
              <a:latin typeface="Arial" pitchFamily="34" charset="0"/>
              <a:cs typeface="Arial" pitchFamily="34" charset="0"/>
            </a:endParaRPr>
          </a:p>
        </p:txBody>
      </p:sp>
      <p:sp>
        <p:nvSpPr>
          <p:cNvPr id="12"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499338630"/>
              </p:ext>
            </p:extLst>
          </p:nvPr>
        </p:nvGraphicFramePr>
        <p:xfrm>
          <a:off x="1098913" y="1223198"/>
          <a:ext cx="48577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62897913"/>
              </p:ext>
            </p:extLst>
          </p:nvPr>
        </p:nvGraphicFramePr>
        <p:xfrm>
          <a:off x="5181600" y="1232723"/>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3104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7" name="Rectangle 6"/>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Банк</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12" name="Chart 11"/>
          <p:cNvGraphicFramePr>
            <a:graphicFrameLocks/>
          </p:cNvGraphicFramePr>
          <p:nvPr>
            <p:extLst>
              <p:ext uri="{D42A27DB-BD31-4B8C-83A1-F6EECF244321}">
                <p14:modId xmlns:p14="http://schemas.microsoft.com/office/powerpoint/2010/main" val="240174471"/>
              </p:ext>
            </p:extLst>
          </p:nvPr>
        </p:nvGraphicFramePr>
        <p:xfrm>
          <a:off x="2514600" y="145539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285875" y="2133600"/>
            <a:ext cx="8077200" cy="3785652"/>
          </a:xfrm>
          <a:prstGeom prst="rect">
            <a:avLst/>
          </a:prstGeom>
        </p:spPr>
        <p:txBody>
          <a:bodyPr wrap="square">
            <a:spAutoFit/>
          </a:bodyPr>
          <a:lstStyle/>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pPr algn="just"/>
            <a:r>
              <a:rPr lang="mn-MN" sz="1600" dirty="0" smtClean="0">
                <a:latin typeface="Arial" panose="020B0604020202020204" pitchFamily="34" charset="0"/>
                <a:cs typeface="Arial" panose="020B0604020202020204" pitchFamily="34" charset="0"/>
              </a:rPr>
              <a:t>Банкны </a:t>
            </a:r>
            <a:r>
              <a:rPr lang="mn-MN" sz="1600" dirty="0">
                <a:latin typeface="Arial" panose="020B0604020202020204" pitchFamily="34" charset="0"/>
                <a:cs typeface="Arial" panose="020B0604020202020204" pitchFamily="34" charset="0"/>
              </a:rPr>
              <a:t>зээлийн үлдэгдэл өмнөх оны мөн үеэс  21.3 хувиар өсч 116221.3 сая төгрөг болжээ. Үүнээс анхаарал хандуулах зээл 407.2 сая төгрөг, чанаргүй зээл 918.9 сая төгрөгийн үлдэгдэлтэй болж өмнөх оны мөн үеэс анхаарал хандуулах зээл 6.7 хувиар , чанаргүй зээл 52.6 хувиар тус тус өссөн байна. Нийт зээлийн үлдэгдлийн 1.1 хувийг анхаарал хандуулах ба чанаргүй зээл эзэлж байна. Иргэдийн хувийн хадгаламж  өмнөх оны мөн үеэс 36.7 хувиар өсч 55108.9 сая төгрөг болов.</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275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1905000" y="804971"/>
            <a:ext cx="7325889"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ҮЗҮҮЛЭЛТ–Хэрэглээний үнийн индекс</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74643234"/>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9"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1"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2"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5086363" y="4490856"/>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7" name="Rectangle 16"/>
          <p:cNvSpPr/>
          <p:nvPr/>
        </p:nvSpPr>
        <p:spPr>
          <a:xfrm>
            <a:off x="1366839" y="1582345"/>
            <a:ext cx="7454944" cy="4431983"/>
          </a:xfrm>
          <a:prstGeom prst="rect">
            <a:avLst/>
          </a:prstGeom>
        </p:spPr>
        <p:txBody>
          <a:bodyPr wrap="square">
            <a:spAutoFit/>
          </a:bodyPr>
          <a:lstStyle/>
          <a:p>
            <a:endParaRPr lang="mn-MN" dirty="0" smtClean="0"/>
          </a:p>
          <a:p>
            <a:endParaRPr lang="mn-MN" dirty="0" smtClean="0"/>
          </a:p>
          <a:p>
            <a:endParaRPr lang="mn-MN" dirty="0"/>
          </a:p>
          <a:p>
            <a:endParaRPr lang="mn-MN" dirty="0" smtClean="0"/>
          </a:p>
          <a:p>
            <a:endParaRPr lang="mn-MN" dirty="0"/>
          </a:p>
          <a:p>
            <a:endParaRPr lang="mn-MN" dirty="0" smtClean="0"/>
          </a:p>
          <a:p>
            <a:endParaRPr lang="mn-MN" dirty="0"/>
          </a:p>
          <a:p>
            <a:endParaRPr lang="mn-MN" dirty="0" smtClean="0"/>
          </a:p>
          <a:p>
            <a:endParaRPr lang="mn-MN" dirty="0"/>
          </a:p>
          <a:p>
            <a:endParaRPr lang="mn-MN" dirty="0" smtClean="0"/>
          </a:p>
          <a:p>
            <a:endParaRPr lang="mn-MN" dirty="0" smtClean="0"/>
          </a:p>
          <a:p>
            <a:pPr algn="just"/>
            <a:r>
              <a:rPr lang="mn-MN" sz="1400" dirty="0">
                <a:latin typeface="Arial" pitchFamily="34" charset="0"/>
                <a:cs typeface="Arial" pitchFamily="34" charset="0"/>
              </a:rPr>
              <a:t>Тус аймагт 2018 оны 12 сарын байдлаар өмнөх </a:t>
            </a:r>
            <a:r>
              <a:rPr lang="mn-MN" sz="1400" dirty="0" smtClean="0">
                <a:latin typeface="Arial" pitchFamily="34" charset="0"/>
                <a:cs typeface="Arial" pitchFamily="34" charset="0"/>
              </a:rPr>
              <a:t>оны</a:t>
            </a:r>
            <a:r>
              <a:rPr lang="en-US" sz="1400" dirty="0" smtClean="0">
                <a:latin typeface="Arial" pitchFamily="34" charset="0"/>
                <a:cs typeface="Arial" pitchFamily="34" charset="0"/>
              </a:rPr>
              <a:t> </a:t>
            </a:r>
            <a:r>
              <a:rPr lang="mn-MN" sz="1400" dirty="0" smtClean="0">
                <a:latin typeface="Arial" pitchFamily="34" charset="0"/>
                <a:cs typeface="Arial" pitchFamily="34" charset="0"/>
              </a:rPr>
              <a:t>12 </a:t>
            </a:r>
            <a:r>
              <a:rPr lang="mn-MN" sz="1400" dirty="0">
                <a:latin typeface="Arial" pitchFamily="34" charset="0"/>
                <a:cs typeface="Arial" pitchFamily="34" charset="0"/>
              </a:rPr>
              <a:t>сартай  харьцуулахад хэрэглээний үнийн индекс 5.3  хувиар өсжээ. Хүнсний бараа согтууруулах бус ундааны бүлэг 8.8 хувиар, согтууруулах ундаа, тамхи мансууруулах бодис 10.1 хувиар,  хувцас бөс бараа гутлын бүлэг  6.3  хувь өссөн, гэр ахуйн тавилга,  гэр ахуйн барааны бүлэг 5.5 хувь өссөн , эм тариа эмчилгээний бүлэг 13.0 хувь , тээврийн бүлэг  8,6 хувиар өссөн  нь нөлөөлсөн байна. </a:t>
            </a:r>
          </a:p>
        </p:txBody>
      </p:sp>
      <p:graphicFrame>
        <p:nvGraphicFramePr>
          <p:cNvPr id="15" name="Chart 14"/>
          <p:cNvGraphicFramePr/>
          <p:nvPr>
            <p:extLst>
              <p:ext uri="{D42A27DB-BD31-4B8C-83A1-F6EECF244321}">
                <p14:modId xmlns:p14="http://schemas.microsoft.com/office/powerpoint/2010/main" val="743162575"/>
              </p:ext>
            </p:extLst>
          </p:nvPr>
        </p:nvGraphicFramePr>
        <p:xfrm>
          <a:off x="1222233" y="634673"/>
          <a:ext cx="7599550" cy="3855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742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ҮЗҮҮЛЭЛТ–Аж үйлдвэр</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74643234"/>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86363" y="4490856"/>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8" name="Rectangle 17"/>
          <p:cNvSpPr/>
          <p:nvPr/>
        </p:nvSpPr>
        <p:spPr>
          <a:xfrm>
            <a:off x="1656747" y="3752171"/>
            <a:ext cx="7057057" cy="1354217"/>
          </a:xfrm>
          <a:prstGeom prst="rect">
            <a:avLst/>
          </a:prstGeom>
        </p:spPr>
        <p:txBody>
          <a:bodyPr wrap="square">
            <a:spAutoFit/>
          </a:bodyPr>
          <a:lstStyle/>
          <a:p>
            <a:endParaRPr lang="mn-MN" dirty="0" smtClean="0"/>
          </a:p>
          <a:p>
            <a:endParaRPr lang="mn-MN" dirty="0"/>
          </a:p>
          <a:p>
            <a:endParaRPr lang="mn-MN" dirty="0" smtClean="0"/>
          </a:p>
          <a:p>
            <a:pPr algn="just"/>
            <a:r>
              <a:rPr lang="mn-MN" sz="1400" dirty="0">
                <a:latin typeface="Arial" pitchFamily="34" charset="0"/>
                <a:cs typeface="Arial" pitchFamily="34" charset="0"/>
              </a:rPr>
              <a:t>Аж үйлдвэрийн бүтээгдэхүүн үйлдвэрлэлт 2018 оны 12 сарын байдлаар 9330.3 сая </a:t>
            </a:r>
            <a:r>
              <a:rPr lang="mn-MN" sz="1400" dirty="0" smtClean="0">
                <a:latin typeface="Arial" pitchFamily="34" charset="0"/>
                <a:cs typeface="Arial" pitchFamily="34" charset="0"/>
              </a:rPr>
              <a:t>төгрөг</a:t>
            </a:r>
            <a:r>
              <a:rPr lang="en-US" sz="1400" dirty="0" smtClean="0">
                <a:latin typeface="Arial" pitchFamily="34" charset="0"/>
                <a:cs typeface="Arial" pitchFamily="34" charset="0"/>
              </a:rPr>
              <a:t> /</a:t>
            </a:r>
            <a:r>
              <a:rPr lang="mn-MN" sz="1400" dirty="0" smtClean="0">
                <a:latin typeface="Arial" pitchFamily="34" charset="0"/>
                <a:cs typeface="Arial" pitchFamily="34" charset="0"/>
              </a:rPr>
              <a:t>оны үнээр</a:t>
            </a:r>
            <a:r>
              <a:rPr lang="en-US" sz="1400" dirty="0" smtClean="0">
                <a:latin typeface="Arial" pitchFamily="34" charset="0"/>
                <a:cs typeface="Arial" pitchFamily="34" charset="0"/>
              </a:rPr>
              <a:t>/</a:t>
            </a:r>
            <a:r>
              <a:rPr lang="mn-MN" sz="1400" dirty="0" smtClean="0">
                <a:latin typeface="Arial" pitchFamily="34" charset="0"/>
                <a:cs typeface="Arial" pitchFamily="34" charset="0"/>
              </a:rPr>
              <a:t> </a:t>
            </a:r>
            <a:r>
              <a:rPr lang="mn-MN" sz="1400" dirty="0">
                <a:latin typeface="Arial" pitchFamily="34" charset="0"/>
                <a:cs typeface="Arial" pitchFamily="34" charset="0"/>
              </a:rPr>
              <a:t>болж өнгөрсөн оны мөн үеэс 15.2 хувиар өссөн байна.</a:t>
            </a:r>
            <a:endParaRPr lang="en-US" sz="1400" dirty="0">
              <a:latin typeface="Arial" pitchFamily="34" charset="0"/>
              <a:cs typeface="Arial"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1749934090"/>
              </p:ext>
            </p:extLst>
          </p:nvPr>
        </p:nvGraphicFramePr>
        <p:xfrm>
          <a:off x="2209800" y="1351224"/>
          <a:ext cx="6019800" cy="30908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742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Гэмт хэрэг</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130004228"/>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6" name="Rectangle 15"/>
          <p:cNvSpPr/>
          <p:nvPr/>
        </p:nvSpPr>
        <p:spPr>
          <a:xfrm>
            <a:off x="1459026" y="4568091"/>
            <a:ext cx="7254648" cy="954107"/>
          </a:xfrm>
          <a:prstGeom prst="rect">
            <a:avLst/>
          </a:prstGeom>
        </p:spPr>
        <p:txBody>
          <a:bodyPr wrap="square">
            <a:spAutoFit/>
          </a:bodyPr>
          <a:lstStyle/>
          <a:p>
            <a:pPr algn="just">
              <a:spcBef>
                <a:spcPct val="0"/>
              </a:spcBef>
              <a:buFontTx/>
              <a:buNone/>
            </a:pPr>
            <a:r>
              <a:rPr lang="en-US" altLang="en-US" sz="1400" dirty="0" err="1">
                <a:latin typeface="Arial" panose="020B0604020202020204" pitchFamily="34" charset="0"/>
              </a:rPr>
              <a:t>Цагдаагийн</a:t>
            </a:r>
            <a:r>
              <a:rPr lang="en-US" altLang="en-US" sz="1400" dirty="0">
                <a:latin typeface="Arial" panose="020B0604020202020204" pitchFamily="34" charset="0"/>
              </a:rPr>
              <a:t> </a:t>
            </a:r>
            <a:r>
              <a:rPr lang="mn-MN" altLang="en-US" sz="1400" dirty="0">
                <a:latin typeface="Arial" panose="020B0604020202020204" pitchFamily="34" charset="0"/>
              </a:rPr>
              <a:t>хэлтсийн 201</a:t>
            </a:r>
            <a:r>
              <a:rPr lang="en-US" altLang="en-US" sz="1400" dirty="0">
                <a:latin typeface="Arial" panose="020B0604020202020204" pitchFamily="34" charset="0"/>
              </a:rPr>
              <a:t>8</a:t>
            </a:r>
            <a:r>
              <a:rPr lang="mn-MN" altLang="en-US" sz="1400" dirty="0">
                <a:latin typeface="Arial" panose="020B0604020202020204" pitchFamily="34" charset="0"/>
              </a:rPr>
              <a:t> оны </a:t>
            </a:r>
            <a:r>
              <a:rPr lang="en-US" altLang="en-US" sz="1400" dirty="0">
                <a:latin typeface="Arial" panose="020B0604020202020204" pitchFamily="34" charset="0"/>
              </a:rPr>
              <a:t>12</a:t>
            </a:r>
            <a:r>
              <a:rPr lang="mn-MN" altLang="en-US" sz="1400" dirty="0">
                <a:latin typeface="Arial" panose="020B0604020202020204" pitchFamily="34" charset="0"/>
              </a:rPr>
              <a:t> сарын байдлаар аймгийн хэмжээнд нийт бүртгэгдсэн гэмт хэргийн тоо </a:t>
            </a:r>
            <a:r>
              <a:rPr lang="en-US" altLang="en-US" sz="1400" dirty="0">
                <a:latin typeface="Arial" panose="020B0604020202020204" pitchFamily="34" charset="0"/>
              </a:rPr>
              <a:t>266 </a:t>
            </a:r>
            <a:r>
              <a:rPr lang="mn-MN" altLang="en-US" sz="1400" dirty="0">
                <a:latin typeface="Arial" panose="020B0604020202020204" pitchFamily="34" charset="0"/>
              </a:rPr>
              <a:t>болж өнгөрсөн оны мөн үе‎тэй харьцуулахад  </a:t>
            </a:r>
            <a:r>
              <a:rPr lang="en-US" altLang="en-US" sz="1400" dirty="0">
                <a:latin typeface="Arial" panose="020B0604020202020204" pitchFamily="34" charset="0"/>
              </a:rPr>
              <a:t>23.1 </a:t>
            </a:r>
            <a:r>
              <a:rPr lang="mn-MN" altLang="en-US" sz="1400" dirty="0">
                <a:latin typeface="Arial" panose="020B0604020202020204" pitchFamily="34" charset="0"/>
              </a:rPr>
              <a:t>хувь өссөн байна. Гэмт хэрэгт холбогдогчдын тоо өнгөрсөн оны мөн үет‎эй харьцуулахад </a:t>
            </a:r>
            <a:r>
              <a:rPr lang="en-US" altLang="en-US" sz="1400" dirty="0">
                <a:latin typeface="Arial" panose="020B0604020202020204" pitchFamily="34" charset="0"/>
              </a:rPr>
              <a:t>12.3</a:t>
            </a:r>
            <a:r>
              <a:rPr lang="mn-MN" altLang="en-US" sz="1400" dirty="0">
                <a:latin typeface="Arial" panose="020B0604020202020204" pitchFamily="34" charset="0"/>
              </a:rPr>
              <a:t> хувиар өсч, 1</a:t>
            </a:r>
            <a:r>
              <a:rPr lang="en-US" altLang="en-US" sz="1400" dirty="0">
                <a:latin typeface="Arial" panose="020B0604020202020204" pitchFamily="34" charset="0"/>
              </a:rPr>
              <a:t>83</a:t>
            </a:r>
            <a:r>
              <a:rPr lang="mn-MN" altLang="en-US" sz="1400" dirty="0">
                <a:latin typeface="Arial" panose="020B0604020202020204" pitchFamily="34" charset="0"/>
              </a:rPr>
              <a:t> хүн холбогдоод байна. </a:t>
            </a:r>
            <a:endParaRPr lang="en-US" altLang="en-US" sz="1400" dirty="0">
              <a:latin typeface="Arial" panose="020B0604020202020204" pitchFamily="34" charset="0"/>
            </a:endParaRPr>
          </a:p>
        </p:txBody>
      </p:sp>
      <p:graphicFrame>
        <p:nvGraphicFramePr>
          <p:cNvPr id="18" name="Chart 17"/>
          <p:cNvGraphicFramePr>
            <a:graphicFrameLocks/>
          </p:cNvGraphicFramePr>
          <p:nvPr/>
        </p:nvGraphicFramePr>
        <p:xfrm>
          <a:off x="1752600" y="1447800"/>
          <a:ext cx="6553200" cy="259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387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Гэмт хэрэг</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130004228"/>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6" name="Rectangle 15"/>
          <p:cNvSpPr/>
          <p:nvPr/>
        </p:nvSpPr>
        <p:spPr>
          <a:xfrm>
            <a:off x="1459026" y="4568078"/>
            <a:ext cx="7254648" cy="738664"/>
          </a:xfrm>
          <a:prstGeom prst="rect">
            <a:avLst/>
          </a:prstGeom>
        </p:spPr>
        <p:txBody>
          <a:bodyPr wrap="square">
            <a:spAutoFit/>
          </a:bodyPr>
          <a:lstStyle/>
          <a:p>
            <a:pPr algn="just"/>
            <a:r>
              <a:rPr lang="mn-MN" sz="1400" dirty="0">
                <a:solidFill>
                  <a:srgbClr val="002060"/>
                </a:solidFill>
                <a:latin typeface="Arial" pitchFamily="34" charset="0"/>
                <a:cs typeface="Arial" pitchFamily="34" charset="0"/>
              </a:rPr>
              <a:t> Гэмт хэргийн улмаас учирсан хохирол 896,1 сая төгрөг, түүний 36.2 хувь буюу 324.6 сая төгрөгийг нөхөн төлүүлээд байна. Гэмт хэрэг илрүүлэлтийн хувь аймгийн хэмжээнд өмнөх оны мөн үеэс 6.6 хувиар буурч 57.5 болсон байна.</a:t>
            </a:r>
          </a:p>
        </p:txBody>
      </p:sp>
      <p:graphicFrame>
        <p:nvGraphicFramePr>
          <p:cNvPr id="17" name="Chart 16"/>
          <p:cNvGraphicFramePr>
            <a:graphicFrameLocks/>
          </p:cNvGraphicFramePr>
          <p:nvPr>
            <p:extLst>
              <p:ext uri="{D42A27DB-BD31-4B8C-83A1-F6EECF244321}">
                <p14:modId xmlns:p14="http://schemas.microsoft.com/office/powerpoint/2010/main" val="2467688223"/>
              </p:ext>
            </p:extLst>
          </p:nvPr>
        </p:nvGraphicFramePr>
        <p:xfrm>
          <a:off x="1371600" y="1295400"/>
          <a:ext cx="39624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ext uri="{D42A27DB-BD31-4B8C-83A1-F6EECF244321}">
                <p14:modId xmlns:p14="http://schemas.microsoft.com/office/powerpoint/2010/main" val="1286469816"/>
              </p:ext>
            </p:extLst>
          </p:nvPr>
        </p:nvGraphicFramePr>
        <p:xfrm>
          <a:off x="5257800" y="1295400"/>
          <a:ext cx="3505200" cy="2819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387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BF2349C-38AE-4009-8670-F2A96DFA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Tree>
    <p:extLst>
      <p:ext uri="{BB962C8B-B14F-4D97-AF65-F5344CB8AC3E}">
        <p14:creationId xmlns:p14="http://schemas.microsoft.com/office/powerpoint/2010/main" val="2103848330"/>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9" name="Slide Number Placeholder 4"/>
          <p:cNvSpPr>
            <a:spLocks noGrp="1"/>
          </p:cNvSpPr>
          <p:nvPr>
            <p:ph type="sldNum" sz="quarter" idx="12"/>
          </p:nvPr>
        </p:nvSpPr>
        <p:spPr>
          <a:xfrm>
            <a:off x="7099300" y="6356357"/>
            <a:ext cx="2311400" cy="365125"/>
          </a:xfrm>
        </p:spPr>
        <p:txBody>
          <a:bodyPr/>
          <a:lstStyle/>
          <a:p>
            <a:pPr>
              <a:defRPr/>
            </a:pPr>
            <a:fld id="{9C882CF5-28DA-4721-A856-BBC823FE6AC7}" type="slidenum">
              <a:rPr lang="en-US" smtClean="0"/>
              <a:pPr>
                <a:defRPr/>
              </a:pPr>
              <a:t>3</a:t>
            </a:fld>
            <a:endParaRPr lang="en-US"/>
          </a:p>
        </p:txBody>
      </p:sp>
      <p:grpSp>
        <p:nvGrpSpPr>
          <p:cNvPr id="11" name="Group 10"/>
          <p:cNvGrpSpPr/>
          <p:nvPr/>
        </p:nvGrpSpPr>
        <p:grpSpPr>
          <a:xfrm>
            <a:off x="1485900" y="156099"/>
            <a:ext cx="7744989" cy="377301"/>
            <a:chOff x="1485900" y="156099"/>
            <a:chExt cx="7744989" cy="377301"/>
          </a:xfrm>
        </p:grpSpPr>
        <p:cxnSp>
          <p:nvCxnSpPr>
            <p:cNvPr id="12" name="Straight Connector 11"/>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4" name="Rectangle 13"/>
          <p:cNvSpPr/>
          <p:nvPr/>
        </p:nvSpPr>
        <p:spPr>
          <a:xfrm>
            <a:off x="1853515" y="5061448"/>
            <a:ext cx="5951838" cy="369332"/>
          </a:xfrm>
          <a:prstGeom prst="rect">
            <a:avLst/>
          </a:prstGeom>
        </p:spPr>
        <p:txBody>
          <a:bodyPr wrap="square">
            <a:spAutoFit/>
          </a:bodyPr>
          <a:lstStyle/>
          <a:p>
            <a:pPr algn="just"/>
            <a:endParaRPr lang="en-US" dirty="0">
              <a:latin typeface="Arial" pitchFamily="34" charset="0"/>
              <a:cs typeface="Arial" pitchFamily="34" charset="0"/>
            </a:endParaRPr>
          </a:p>
        </p:txBody>
      </p:sp>
      <p:sp>
        <p:nvSpPr>
          <p:cNvPr id="16" name="Subtitle 2"/>
          <p:cNvSpPr txBox="1">
            <a:spLocks/>
          </p:cNvSpPr>
          <p:nvPr/>
        </p:nvSpPr>
        <p:spPr>
          <a:xfrm>
            <a:off x="2363788" y="1030297"/>
            <a:ext cx="3344862" cy="36988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mn-MN" sz="1800" dirty="0" smtClean="0">
                <a:latin typeface="Arial" pitchFamily="34" charset="0"/>
                <a:cs typeface="Arial" pitchFamily="34" charset="0"/>
              </a:rPr>
              <a:t> </a:t>
            </a:r>
            <a:endParaRPr lang="en-US" sz="1800" dirty="0">
              <a:latin typeface="Arial" pitchFamily="34" charset="0"/>
              <a:cs typeface="Arial" pitchFamily="34" charset="0"/>
            </a:endParaRPr>
          </a:p>
        </p:txBody>
      </p:sp>
      <p:sp>
        <p:nvSpPr>
          <p:cNvPr id="20" name="Rectangle 19"/>
          <p:cNvSpPr/>
          <p:nvPr/>
        </p:nvSpPr>
        <p:spPr>
          <a:xfrm>
            <a:off x="2362200" y="738354"/>
            <a:ext cx="5331331" cy="369332"/>
          </a:xfrm>
          <a:prstGeom prst="rect">
            <a:avLst/>
          </a:prstGeom>
        </p:spPr>
        <p:txBody>
          <a:bodyPr wrap="none">
            <a:spAutoFit/>
          </a:bodyPr>
          <a:lstStyle/>
          <a:p>
            <a:r>
              <a:rPr lang="mn-MN" b="1" dirty="0">
                <a:latin typeface="Arial" panose="020B0604020202020204" pitchFamily="34" charset="0"/>
                <a:cs typeface="Arial" panose="020B0604020202020204" pitchFamily="34" charset="0"/>
              </a:rPr>
              <a:t>ХҮН АМ, НИЙГМИЙН ҮЗҮҮЛЭЛТ – Эрүүл мэнд</a:t>
            </a:r>
          </a:p>
        </p:txBody>
      </p:sp>
      <p:graphicFrame>
        <p:nvGraphicFramePr>
          <p:cNvPr id="21" name="Chart 15"/>
          <p:cNvGraphicFramePr>
            <a:graphicFrameLocks/>
          </p:cNvGraphicFramePr>
          <p:nvPr/>
        </p:nvGraphicFramePr>
        <p:xfrm>
          <a:off x="1320800" y="1400175"/>
          <a:ext cx="6959600" cy="2232025"/>
        </p:xfrm>
        <a:graphic>
          <a:graphicData uri="http://schemas.openxmlformats.org/presentationml/2006/ole">
            <mc:AlternateContent xmlns:mc="http://schemas.openxmlformats.org/markup-compatibility/2006">
              <mc:Choice xmlns:v="urn:schemas-microsoft-com:vml" Requires="v">
                <p:oleObj spid="_x0000_s18457" name="Chart" r:id="rId4" imgW="6968332" imgH="2237426" progId="Excel.Chart.8">
                  <p:embed/>
                </p:oleObj>
              </mc:Choice>
              <mc:Fallback>
                <p:oleObj name="Chart" r:id="rId4" imgW="6968332" imgH="223742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1400175"/>
                        <a:ext cx="6959600"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4"/>
          <p:cNvSpPr txBox="1">
            <a:spLocks/>
          </p:cNvSpPr>
          <p:nvPr/>
        </p:nvSpPr>
        <p:spPr bwMode="auto">
          <a:xfrm>
            <a:off x="1066800" y="4016375"/>
            <a:ext cx="76962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Arial" panose="020B0604020202020204" pitchFamily="34" charset="0"/>
              <a:buNone/>
            </a:pPr>
            <a:r>
              <a:rPr lang="mn-MN" altLang="en-US" sz="1600" dirty="0" smtClean="0">
                <a:latin typeface="Arial" panose="020B0604020202020204" pitchFamily="34" charset="0"/>
              </a:rPr>
              <a:t>2018 оны  </a:t>
            </a:r>
            <a:r>
              <a:rPr lang="mn-MN" altLang="en-US" sz="1600" dirty="0">
                <a:latin typeface="Arial" panose="020B0604020202020204" pitchFamily="34" charset="0"/>
              </a:rPr>
              <a:t>12 сарын  байдлаар стационарит шинээр 11095 эмчлүүлэгч хэвтэж, 11119 эмчлүүлэгч эмнэлгээс гарсан бөгөөд нийт  80105 ор хоног ашиглаж</a:t>
            </a:r>
            <a:r>
              <a:rPr lang="en-US" altLang="en-US" sz="1600" dirty="0">
                <a:latin typeface="Arial" panose="020B0604020202020204" pitchFamily="34" charset="0"/>
              </a:rPr>
              <a:t>, </a:t>
            </a:r>
            <a:r>
              <a:rPr lang="mn-MN" altLang="en-US" sz="1600" dirty="0">
                <a:latin typeface="Arial" panose="020B0604020202020204" pitchFamily="34" charset="0"/>
              </a:rPr>
              <a:t>дундаж ор хоног</a:t>
            </a:r>
            <a:r>
              <a:rPr lang="en-US" altLang="en-US" sz="1600" dirty="0">
                <a:latin typeface="Arial" panose="020B0604020202020204" pitchFamily="34" charset="0"/>
              </a:rPr>
              <a:t> 7.</a:t>
            </a:r>
            <a:r>
              <a:rPr lang="mn-MN" altLang="en-US" sz="1600" dirty="0">
                <a:latin typeface="Arial" panose="020B0604020202020204" pitchFamily="34" charset="0"/>
              </a:rPr>
              <a:t>2 байна</a:t>
            </a:r>
            <a:r>
              <a:rPr lang="en-US" altLang="en-US" sz="1600" dirty="0">
                <a:latin typeface="Arial" panose="020B0604020202020204" pitchFamily="34" charset="0"/>
              </a:rPr>
              <a:t>. </a:t>
            </a:r>
            <a:r>
              <a:rPr lang="mn-MN" altLang="en-US" sz="1600" dirty="0">
                <a:latin typeface="Arial" panose="020B0604020202020204" pitchFamily="34" charset="0"/>
              </a:rPr>
              <a:t>2018 оны 12 сарын байдлаар 177034 үзлэг бүртгэгдсэнээс урьдчилан сэргийлэх үзлэг 31.4 %, амбулаторийн үзлэг 44.9%, идэвхтэй хяналт 16.2 %,  гэрийн үзлэг 5.3 %, гэрийн дуудлага 2</a:t>
            </a:r>
            <a:r>
              <a:rPr lang="en-US" altLang="en-US" sz="1600" dirty="0">
                <a:latin typeface="Arial" panose="020B0604020202020204" pitchFamily="34" charset="0"/>
              </a:rPr>
              <a:t>.</a:t>
            </a:r>
            <a:r>
              <a:rPr lang="mn-MN" altLang="en-US" sz="1600" dirty="0">
                <a:latin typeface="Arial" panose="020B0604020202020204" pitchFamily="34" charset="0"/>
              </a:rPr>
              <a:t>2</a:t>
            </a:r>
            <a:r>
              <a:rPr lang="en-US" altLang="en-US" sz="1600" dirty="0">
                <a:latin typeface="Arial" panose="020B0604020202020204" pitchFamily="34" charset="0"/>
              </a:rPr>
              <a:t>%-</a:t>
            </a:r>
            <a:r>
              <a:rPr lang="mn-MN" altLang="en-US" sz="1600" dirty="0">
                <a:latin typeface="Arial" panose="020B0604020202020204" pitchFamily="34" charset="0"/>
              </a:rPr>
              <a:t>ийг эзэлж байна. Нийт үзлэгт хамрагдсан хүмүүсийн 36.3 хувь нь эрэгтэй, 63.7 хувь нь эмэгтэй хүн байна.</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1259962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0164" y="2365695"/>
            <a:ext cx="7810099" cy="1200329"/>
          </a:xfrm>
          <a:prstGeom prst="rect">
            <a:avLst/>
          </a:prstGeom>
        </p:spPr>
        <p:txBody>
          <a:bodyPr wrap="square">
            <a:spAutoFit/>
          </a:bodyPr>
          <a:lstStyle/>
          <a:p>
            <a:pPr algn="ctr">
              <a:defRPr/>
            </a:pPr>
            <a:r>
              <a:rPr lang="mn-MN" sz="3600" b="1" dirty="0" smtClean="0">
                <a:solidFill>
                  <a:srgbClr val="002060"/>
                </a:solidFill>
                <a:latin typeface="Arial" panose="020B0604020202020204" pitchFamily="34" charset="0"/>
                <a:cs typeface="Arial" panose="020B0604020202020204" pitchFamily="34" charset="0"/>
              </a:rPr>
              <a:t>АНХААРАЛ ТАВЬСАН БАЯРЛАЛАА</a:t>
            </a:r>
            <a:endParaRPr lang="en-US" sz="3600" b="1" dirty="0">
              <a:solidFill>
                <a:srgbClr val="00206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1393030" y="989112"/>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15879" y="342781"/>
            <a:ext cx="7418185"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mn-MN" sz="2400" b="1" dirty="0" smtClean="0">
                <a:solidFill>
                  <a:srgbClr val="002060"/>
                </a:solidFill>
                <a:latin typeface="Arial" panose="020B0604020202020204" pitchFamily="34" charset="0"/>
                <a:ea typeface="Tahoma" pitchFamily="34" charset="0"/>
                <a:cs typeface="Arial" panose="020B0604020202020204" pitchFamily="34" charset="0"/>
              </a:rPr>
              <a:t>ДУНДГОВЬ АЙМГИЙН СТАТИСТИКИЙН ХЭЛТЭС</a:t>
            </a:r>
            <a:endParaRPr lang="en-US" sz="2400" b="1" dirty="0">
              <a:solidFill>
                <a:srgbClr val="002060"/>
              </a:solidFill>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260983972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2" name="Rectangle 11"/>
          <p:cNvSpPr/>
          <p:nvPr/>
        </p:nvSpPr>
        <p:spPr>
          <a:xfrm>
            <a:off x="2362200" y="738354"/>
            <a:ext cx="5331331" cy="369332"/>
          </a:xfrm>
          <a:prstGeom prst="rect">
            <a:avLst/>
          </a:prstGeom>
        </p:spPr>
        <p:txBody>
          <a:bodyPr wrap="none">
            <a:spAutoFit/>
          </a:bodyPr>
          <a:lstStyle/>
          <a:p>
            <a:r>
              <a:rPr lang="mn-MN" b="1" dirty="0">
                <a:latin typeface="Arial" panose="020B0604020202020204" pitchFamily="34" charset="0"/>
                <a:cs typeface="Arial" panose="020B0604020202020204" pitchFamily="34" charset="0"/>
              </a:rPr>
              <a:t>ХҮН АМ, НИЙГМИЙН ҮЗҮҮЛЭЛТ – Эрүүл мэнд</a:t>
            </a:r>
          </a:p>
        </p:txBody>
      </p:sp>
      <p:graphicFrame>
        <p:nvGraphicFramePr>
          <p:cNvPr id="13" name="Chart 15"/>
          <p:cNvGraphicFramePr>
            <a:graphicFrameLocks/>
          </p:cNvGraphicFramePr>
          <p:nvPr/>
        </p:nvGraphicFramePr>
        <p:xfrm>
          <a:off x="1244600" y="1917700"/>
          <a:ext cx="7416800" cy="2081213"/>
        </p:xfrm>
        <a:graphic>
          <a:graphicData uri="http://schemas.openxmlformats.org/presentationml/2006/ole">
            <mc:AlternateContent xmlns:mc="http://schemas.openxmlformats.org/markup-compatibility/2006">
              <mc:Choice xmlns:v="urn:schemas-microsoft-com:vml" Requires="v">
                <p:oleObj spid="_x0000_s19480" name="Chart" r:id="rId4" imgW="7419475" imgH="2085013" progId="Excel.Chart.8">
                  <p:embed/>
                </p:oleObj>
              </mc:Choice>
              <mc:Fallback>
                <p:oleObj name="Chart" r:id="rId4" imgW="7419475" imgH="208501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1917700"/>
                        <a:ext cx="7416800" cy="208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
          <p:cNvSpPr>
            <a:spLocks noChangeArrowheads="1"/>
          </p:cNvSpPr>
          <p:nvPr/>
        </p:nvSpPr>
        <p:spPr bwMode="auto">
          <a:xfrm>
            <a:off x="1295400" y="4665663"/>
            <a:ext cx="708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Arial" panose="020B0604020202020204" pitchFamily="34" charset="0"/>
              <a:buNone/>
            </a:pPr>
            <a:r>
              <a:rPr lang="mn-MN" altLang="en-US" sz="1800" dirty="0">
                <a:solidFill>
                  <a:prstClr val="black"/>
                </a:solidFill>
                <a:latin typeface="Arial" panose="020B0604020202020204" pitchFamily="34" charset="0"/>
              </a:rPr>
              <a:t>Х</a:t>
            </a:r>
            <a:r>
              <a:rPr lang="en-US" altLang="en-US" sz="1800" dirty="0" err="1">
                <a:solidFill>
                  <a:prstClr val="black"/>
                </a:solidFill>
                <a:latin typeface="Arial" panose="020B0604020202020204" pitchFamily="34" charset="0"/>
              </a:rPr>
              <a:t>алдварт</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өвчний</a:t>
            </a:r>
            <a:r>
              <a:rPr lang="en-US" altLang="en-US" sz="1800" dirty="0">
                <a:solidFill>
                  <a:prstClr val="black"/>
                </a:solidFill>
                <a:latin typeface="Arial" panose="020B0604020202020204" pitchFamily="34" charset="0"/>
              </a:rPr>
              <a:t> </a:t>
            </a:r>
            <a:r>
              <a:rPr lang="mn-MN" altLang="en-US" sz="1800" dirty="0">
                <a:solidFill>
                  <a:prstClr val="black"/>
                </a:solidFill>
                <a:latin typeface="Arial" panose="020B0604020202020204" pitchFamily="34" charset="0"/>
              </a:rPr>
              <a:t>407 </a:t>
            </a:r>
            <a:r>
              <a:rPr lang="en-US" altLang="en-US" sz="1800" dirty="0" err="1">
                <a:solidFill>
                  <a:prstClr val="black"/>
                </a:solidFill>
                <a:latin typeface="Arial" panose="020B0604020202020204" pitchFamily="34" charset="0"/>
              </a:rPr>
              <a:t>тохиолдол</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бүртгэгдээд</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байгаа</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нь</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урьд</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оны</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мөн</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үеэс</a:t>
            </a:r>
            <a:r>
              <a:rPr lang="en-US" altLang="en-US" sz="1800" dirty="0">
                <a:solidFill>
                  <a:prstClr val="black"/>
                </a:solidFill>
                <a:latin typeface="Arial" panose="020B0604020202020204" pitchFamily="34" charset="0"/>
              </a:rPr>
              <a:t> </a:t>
            </a:r>
            <a:r>
              <a:rPr lang="mn-MN" altLang="en-US" sz="1800" dirty="0">
                <a:solidFill>
                  <a:prstClr val="black"/>
                </a:solidFill>
                <a:latin typeface="Arial" panose="020B0604020202020204" pitchFamily="34" charset="0"/>
              </a:rPr>
              <a:t>84 </a:t>
            </a:r>
            <a:r>
              <a:rPr lang="en-US" altLang="en-US" sz="1800" dirty="0" err="1">
                <a:solidFill>
                  <a:prstClr val="black"/>
                </a:solidFill>
                <a:latin typeface="Arial" panose="020B0604020202020204" pitchFamily="34" charset="0"/>
              </a:rPr>
              <a:t>тохиолдлоор</a:t>
            </a:r>
            <a:r>
              <a:rPr lang="en-US" altLang="en-US" sz="1800" dirty="0">
                <a:solidFill>
                  <a:prstClr val="black"/>
                </a:solidFill>
                <a:latin typeface="Arial" panose="020B0604020202020204" pitchFamily="34" charset="0"/>
              </a:rPr>
              <a:t> </a:t>
            </a:r>
            <a:r>
              <a:rPr lang="mn-MN" altLang="en-US" sz="1800" dirty="0">
                <a:solidFill>
                  <a:prstClr val="black"/>
                </a:solidFill>
                <a:latin typeface="Arial" panose="020B0604020202020204" pitchFamily="34" charset="0"/>
              </a:rPr>
              <a:t>буурч</a:t>
            </a:r>
            <a:r>
              <a:rPr lang="en-US" altLang="en-US" sz="1800" dirty="0">
                <a:solidFill>
                  <a:prstClr val="black"/>
                </a:solidFill>
                <a:latin typeface="Arial" panose="020B0604020202020204" pitchFamily="34" charset="0"/>
              </a:rPr>
              <a:t>, 10000 </a:t>
            </a:r>
            <a:r>
              <a:rPr lang="en-US" altLang="en-US" sz="1800" dirty="0" err="1">
                <a:solidFill>
                  <a:prstClr val="black"/>
                </a:solidFill>
                <a:latin typeface="Arial" panose="020B0604020202020204" pitchFamily="34" charset="0"/>
              </a:rPr>
              <a:t>хүн</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амд</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ногдох</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халдварт</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өвчнөөр</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өвчлөгчдийн</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тоо</a:t>
            </a:r>
            <a:r>
              <a:rPr lang="en-US" altLang="en-US" sz="1800" dirty="0">
                <a:solidFill>
                  <a:prstClr val="black"/>
                </a:solidFill>
                <a:latin typeface="Arial" panose="020B0604020202020204" pitchFamily="34" charset="0"/>
              </a:rPr>
              <a:t> </a:t>
            </a:r>
            <a:r>
              <a:rPr lang="mn-MN" altLang="en-US" sz="1800" dirty="0">
                <a:solidFill>
                  <a:prstClr val="black"/>
                </a:solidFill>
                <a:latin typeface="Arial" panose="020B0604020202020204" pitchFamily="34" charset="0"/>
              </a:rPr>
              <a:t>88.6 </a:t>
            </a:r>
            <a:r>
              <a:rPr lang="en-US" altLang="en-US" sz="1800" dirty="0" err="1">
                <a:solidFill>
                  <a:prstClr val="black"/>
                </a:solidFill>
                <a:latin typeface="Arial" panose="020B0604020202020204" pitchFamily="34" charset="0"/>
              </a:rPr>
              <a:t>болж</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өмнөх</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оны</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мөн</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үеэс</a:t>
            </a:r>
            <a:r>
              <a:rPr lang="en-US" altLang="en-US" sz="1800" dirty="0">
                <a:solidFill>
                  <a:prstClr val="black"/>
                </a:solidFill>
                <a:latin typeface="Arial" panose="020B0604020202020204" pitchFamily="34" charset="0"/>
              </a:rPr>
              <a:t> </a:t>
            </a:r>
            <a:r>
              <a:rPr lang="mn-MN" altLang="en-US" sz="1800" dirty="0">
                <a:solidFill>
                  <a:prstClr val="black"/>
                </a:solidFill>
                <a:latin typeface="Arial" panose="020B0604020202020204" pitchFamily="34" charset="0"/>
              </a:rPr>
              <a:t>20.0 хувиар буурсан</a:t>
            </a:r>
            <a:r>
              <a:rPr lang="en-US" altLang="en-US" sz="1800" dirty="0">
                <a:solidFill>
                  <a:prstClr val="black"/>
                </a:solidFill>
                <a:latin typeface="Arial" panose="020B0604020202020204" pitchFamily="34" charset="0"/>
              </a:rPr>
              <a:t> </a:t>
            </a:r>
            <a:r>
              <a:rPr lang="en-US" altLang="en-US" sz="1800" dirty="0" err="1">
                <a:solidFill>
                  <a:prstClr val="black"/>
                </a:solidFill>
                <a:latin typeface="Arial" panose="020B0604020202020204" pitchFamily="34" charset="0"/>
              </a:rPr>
              <a:t>байна</a:t>
            </a:r>
            <a:r>
              <a:rPr lang="en-US" altLang="en-US" sz="1800" dirty="0">
                <a:solidFill>
                  <a:prstClr val="black"/>
                </a:solidFill>
                <a:latin typeface="Arial" panose="020B0604020202020204" pitchFamily="34" charset="0"/>
              </a:rPr>
              <a:t>. </a:t>
            </a:r>
            <a:endParaRPr lang="en-US" altLang="en-US" sz="2400" dirty="0">
              <a:solidFill>
                <a:prstClr val="black"/>
              </a:solidFill>
              <a:latin typeface="Arial" panose="020B0604020202020204" pitchFamily="34" charset="0"/>
            </a:endParaRPr>
          </a:p>
        </p:txBody>
      </p:sp>
    </p:spTree>
    <p:extLst>
      <p:ext uri="{BB962C8B-B14F-4D97-AF65-F5344CB8AC3E}">
        <p14:creationId xmlns:p14="http://schemas.microsoft.com/office/powerpoint/2010/main" val="2067793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2" name="Rectangle 1"/>
          <p:cNvSpPr/>
          <p:nvPr/>
        </p:nvSpPr>
        <p:spPr>
          <a:xfrm>
            <a:off x="2514600" y="838200"/>
            <a:ext cx="5108321" cy="369332"/>
          </a:xfrm>
          <a:prstGeom prst="rect">
            <a:avLst/>
          </a:prstGeom>
        </p:spPr>
        <p:txBody>
          <a:bodyPr wrap="none">
            <a:spAutoFit/>
          </a:bodyPr>
          <a:lstStyle/>
          <a:p>
            <a:r>
              <a:rPr lang="mn-MN" b="1" dirty="0">
                <a:latin typeface="Arial" panose="020B0604020202020204" pitchFamily="34" charset="0"/>
                <a:cs typeface="Arial" panose="020B0604020202020204" pitchFamily="34" charset="0"/>
              </a:rPr>
              <a:t>ХҮН АМ, НИЙГМИЙН ҮЗҮҮЛЭЛТ - Хөдөлмөр</a:t>
            </a:r>
          </a:p>
        </p:txBody>
      </p:sp>
      <p:graphicFrame>
        <p:nvGraphicFramePr>
          <p:cNvPr id="6" name="Chart 8"/>
          <p:cNvGraphicFramePr>
            <a:graphicFrameLocks/>
          </p:cNvGraphicFramePr>
          <p:nvPr>
            <p:extLst>
              <p:ext uri="{D42A27DB-BD31-4B8C-83A1-F6EECF244321}">
                <p14:modId xmlns:p14="http://schemas.microsoft.com/office/powerpoint/2010/main" val="4292268950"/>
              </p:ext>
            </p:extLst>
          </p:nvPr>
        </p:nvGraphicFramePr>
        <p:xfrm>
          <a:off x="1295400" y="1404609"/>
          <a:ext cx="32766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9"/>
          <p:cNvGraphicFramePr>
            <a:graphicFrameLocks/>
          </p:cNvGraphicFramePr>
          <p:nvPr>
            <p:extLst>
              <p:ext uri="{D42A27DB-BD31-4B8C-83A1-F6EECF244321}">
                <p14:modId xmlns:p14="http://schemas.microsoft.com/office/powerpoint/2010/main" val="362670527"/>
              </p:ext>
            </p:extLst>
          </p:nvPr>
        </p:nvGraphicFramePr>
        <p:xfrm>
          <a:off x="4953000" y="1236561"/>
          <a:ext cx="3962401" cy="2905125"/>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7"/>
          <p:cNvSpPr>
            <a:spLocks noChangeArrowheads="1"/>
          </p:cNvSpPr>
          <p:nvPr/>
        </p:nvSpPr>
        <p:spPr bwMode="auto">
          <a:xfrm>
            <a:off x="1265238" y="4343400"/>
            <a:ext cx="746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mn-MN" altLang="en-US" sz="1600" dirty="0">
                <a:solidFill>
                  <a:prstClr val="black"/>
                </a:solidFill>
                <a:latin typeface="Arial" panose="020B0604020202020204" pitchFamily="34" charset="0"/>
              </a:rPr>
              <a:t>2018 оны </a:t>
            </a:r>
            <a:r>
              <a:rPr lang="en-US" altLang="en-US" sz="1600" dirty="0">
                <a:solidFill>
                  <a:prstClr val="black"/>
                </a:solidFill>
                <a:latin typeface="Arial" panose="020B0604020202020204" pitchFamily="34" charset="0"/>
              </a:rPr>
              <a:t>12</a:t>
            </a:r>
            <a:r>
              <a:rPr lang="mn-MN" altLang="en-US" sz="1600" dirty="0">
                <a:solidFill>
                  <a:prstClr val="black"/>
                </a:solidFill>
                <a:latin typeface="Arial" panose="020B0604020202020204" pitchFamily="34" charset="0"/>
              </a:rPr>
              <a:t> сарын байдлаар аймгийн Хөдөлмөр халамж үйлчилгээний газарт бүртгэлтэй ажил  хайж байгаа  </a:t>
            </a:r>
            <a:r>
              <a:rPr lang="en-US" altLang="en-US" sz="1600" dirty="0">
                <a:solidFill>
                  <a:prstClr val="black"/>
                </a:solidFill>
                <a:latin typeface="Arial" panose="020B0604020202020204" pitchFamily="34" charset="0"/>
              </a:rPr>
              <a:t>487 </a:t>
            </a:r>
            <a:r>
              <a:rPr lang="mn-MN" altLang="en-US" sz="1600" dirty="0">
                <a:solidFill>
                  <a:prstClr val="black"/>
                </a:solidFill>
                <a:latin typeface="Arial" panose="020B0604020202020204" pitchFamily="34" charset="0"/>
              </a:rPr>
              <a:t>хүн бүртгэгдсэн нь өмнөх оны мөн үеэс </a:t>
            </a:r>
            <a:r>
              <a:rPr lang="en-US" altLang="en-US" sz="1600" dirty="0">
                <a:solidFill>
                  <a:prstClr val="black"/>
                </a:solidFill>
                <a:latin typeface="Arial" panose="020B0604020202020204" pitchFamily="34" charset="0"/>
              </a:rPr>
              <a:t>18.0 </a:t>
            </a:r>
            <a:r>
              <a:rPr lang="mn-MN" altLang="en-US" sz="1600" dirty="0">
                <a:solidFill>
                  <a:prstClr val="black"/>
                </a:solidFill>
                <a:latin typeface="Arial" panose="020B0604020202020204" pitchFamily="34" charset="0"/>
              </a:rPr>
              <a:t>хувиар    буурсан байна. Нийт ажилгүйчүүдийн </a:t>
            </a:r>
            <a:r>
              <a:rPr lang="en-US" altLang="en-US" sz="1600" dirty="0">
                <a:solidFill>
                  <a:prstClr val="black"/>
                </a:solidFill>
                <a:latin typeface="Arial" panose="020B0604020202020204" pitchFamily="34" charset="0"/>
              </a:rPr>
              <a:t>54.2 </a:t>
            </a:r>
            <a:r>
              <a:rPr lang="mn-MN" altLang="en-US" sz="1600" dirty="0">
                <a:solidFill>
                  <a:prstClr val="black"/>
                </a:solidFill>
                <a:latin typeface="Arial" panose="020B0604020202020204" pitchFamily="34" charset="0"/>
              </a:rPr>
              <a:t> хувь буюу </a:t>
            </a:r>
            <a:r>
              <a:rPr lang="en-US" altLang="en-US" sz="1600" dirty="0">
                <a:solidFill>
                  <a:prstClr val="black"/>
                </a:solidFill>
                <a:latin typeface="Arial" panose="020B0604020202020204" pitchFamily="34" charset="0"/>
              </a:rPr>
              <a:t>318 </a:t>
            </a:r>
            <a:r>
              <a:rPr lang="mn-MN" altLang="en-US" sz="1600" dirty="0">
                <a:solidFill>
                  <a:prstClr val="black"/>
                </a:solidFill>
                <a:latin typeface="Arial" panose="020B0604020202020204" pitchFamily="34" charset="0"/>
              </a:rPr>
              <a:t>нь эмэгтэйчүүд байна. Ажил хайгч  иргэдийн 24.0 хувь нь дипломын болон баклаврын дээд, </a:t>
            </a:r>
            <a:r>
              <a:rPr lang="en-US" altLang="en-US" sz="1600" dirty="0">
                <a:solidFill>
                  <a:prstClr val="black"/>
                </a:solidFill>
                <a:latin typeface="Arial" panose="020B0604020202020204" pitchFamily="34" charset="0"/>
              </a:rPr>
              <a:t>3.0</a:t>
            </a:r>
            <a:r>
              <a:rPr lang="mn-MN" altLang="en-US" sz="1600" dirty="0">
                <a:solidFill>
                  <a:prstClr val="black"/>
                </a:solidFill>
                <a:latin typeface="Arial" panose="020B0604020202020204" pitchFamily="34" charset="0"/>
              </a:rPr>
              <a:t> хувь нь тусгай мэргэжлийн дунд, 9.</a:t>
            </a:r>
            <a:r>
              <a:rPr lang="en-US" altLang="en-US" sz="1600" dirty="0">
                <a:solidFill>
                  <a:prstClr val="black"/>
                </a:solidFill>
                <a:latin typeface="Arial" panose="020B0604020202020204" pitchFamily="34" charset="0"/>
              </a:rPr>
              <a:t>0</a:t>
            </a:r>
            <a:r>
              <a:rPr lang="mn-MN" altLang="en-US" sz="1600" dirty="0">
                <a:solidFill>
                  <a:prstClr val="black"/>
                </a:solidFill>
                <a:latin typeface="Arial" panose="020B0604020202020204" pitchFamily="34" charset="0"/>
              </a:rPr>
              <a:t> хувь нь техникийн болон мэргэжлийн, 34</a:t>
            </a:r>
            <a:r>
              <a:rPr lang="en-US" altLang="en-US" sz="1600" dirty="0">
                <a:solidFill>
                  <a:prstClr val="black"/>
                </a:solidFill>
                <a:latin typeface="Arial" panose="020B0604020202020204" pitchFamily="34" charset="0"/>
              </a:rPr>
              <a:t>.0</a:t>
            </a:r>
            <a:r>
              <a:rPr lang="mn-MN" altLang="en-US" sz="1600" dirty="0">
                <a:solidFill>
                  <a:prstClr val="black"/>
                </a:solidFill>
                <a:latin typeface="Arial" panose="020B0604020202020204" pitchFamily="34" charset="0"/>
              </a:rPr>
              <a:t> хувь нь бүрэн дунд, 19</a:t>
            </a:r>
            <a:r>
              <a:rPr lang="en-US" altLang="en-US" sz="1600" dirty="0">
                <a:solidFill>
                  <a:prstClr val="black"/>
                </a:solidFill>
                <a:latin typeface="Arial" panose="020B0604020202020204" pitchFamily="34" charset="0"/>
              </a:rPr>
              <a:t>.0</a:t>
            </a:r>
            <a:r>
              <a:rPr lang="mn-MN" altLang="en-US" sz="1600" dirty="0">
                <a:solidFill>
                  <a:prstClr val="black"/>
                </a:solidFill>
                <a:latin typeface="Arial" panose="020B0604020202020204" pitchFamily="34" charset="0"/>
              </a:rPr>
              <a:t> хувь нь суурь, 7</a:t>
            </a:r>
            <a:r>
              <a:rPr lang="en-US" altLang="en-US" sz="1600" dirty="0">
                <a:solidFill>
                  <a:prstClr val="black"/>
                </a:solidFill>
                <a:latin typeface="Arial" panose="020B0604020202020204" pitchFamily="34" charset="0"/>
              </a:rPr>
              <a:t>.0</a:t>
            </a:r>
            <a:r>
              <a:rPr lang="mn-MN" altLang="en-US" sz="1600" dirty="0">
                <a:solidFill>
                  <a:prstClr val="black"/>
                </a:solidFill>
                <a:latin typeface="Arial" panose="020B0604020202020204" pitchFamily="34" charset="0"/>
              </a:rPr>
              <a:t> хувь нь бага, 3.</a:t>
            </a:r>
            <a:r>
              <a:rPr lang="en-US" altLang="en-US" sz="1600" dirty="0">
                <a:solidFill>
                  <a:prstClr val="black"/>
                </a:solidFill>
                <a:latin typeface="Arial" panose="020B0604020202020204" pitchFamily="34" charset="0"/>
              </a:rPr>
              <a:t>0</a:t>
            </a:r>
            <a:r>
              <a:rPr lang="mn-MN" altLang="en-US" sz="1600" dirty="0">
                <a:solidFill>
                  <a:prstClr val="black"/>
                </a:solidFill>
                <a:latin typeface="Arial" panose="020B0604020202020204" pitchFamily="34" charset="0"/>
              </a:rPr>
              <a:t> хувь нь боловсролгүй иргэд байна.</a:t>
            </a:r>
            <a:endParaRPr lang="en-US" altLang="en-US" sz="1600" dirty="0">
              <a:solidFill>
                <a:prstClr val="black"/>
              </a:solidFill>
              <a:latin typeface="Arial" panose="020B0604020202020204" pitchFamily="34" charset="0"/>
            </a:endParaRPr>
          </a:p>
        </p:txBody>
      </p:sp>
    </p:spTree>
    <p:extLst>
      <p:ext uri="{BB962C8B-B14F-4D97-AF65-F5344CB8AC3E}">
        <p14:creationId xmlns:p14="http://schemas.microsoft.com/office/powerpoint/2010/main" val="3410547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graphicFrame>
        <p:nvGraphicFramePr>
          <p:cNvPr id="2" name="Chart 7"/>
          <p:cNvGraphicFramePr>
            <a:graphicFrameLocks/>
          </p:cNvGraphicFramePr>
          <p:nvPr>
            <p:extLst>
              <p:ext uri="{D42A27DB-BD31-4B8C-83A1-F6EECF244321}">
                <p14:modId xmlns:p14="http://schemas.microsoft.com/office/powerpoint/2010/main" val="2363431524"/>
              </p:ext>
            </p:extLst>
          </p:nvPr>
        </p:nvGraphicFramePr>
        <p:xfrm>
          <a:off x="1905000" y="1639949"/>
          <a:ext cx="5791200" cy="284797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7"/>
          <p:cNvSpPr>
            <a:spLocks noChangeArrowheads="1"/>
          </p:cNvSpPr>
          <p:nvPr/>
        </p:nvSpPr>
        <p:spPr bwMode="auto">
          <a:xfrm>
            <a:off x="1257300" y="4876800"/>
            <a:ext cx="7467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mn-MN" altLang="en-US" sz="1600" dirty="0">
                <a:solidFill>
                  <a:prstClr val="black"/>
                </a:solidFill>
                <a:latin typeface="Arial" panose="020B0604020202020204" pitchFamily="34" charset="0"/>
              </a:rPr>
              <a:t>Аймгийн хэмжээнд хөдөлмөрийн насны 10000 хүнд </a:t>
            </a:r>
            <a:r>
              <a:rPr lang="en-US" altLang="en-US" sz="1600" dirty="0">
                <a:solidFill>
                  <a:prstClr val="black"/>
                </a:solidFill>
                <a:latin typeface="Arial" panose="020B0604020202020204" pitchFamily="34" charset="0"/>
              </a:rPr>
              <a:t>160 </a:t>
            </a:r>
            <a:r>
              <a:rPr lang="mn-MN" altLang="en-US" sz="1600" dirty="0">
                <a:solidFill>
                  <a:prstClr val="black"/>
                </a:solidFill>
                <a:latin typeface="Arial" panose="020B0604020202020204" pitchFamily="34" charset="0"/>
              </a:rPr>
              <a:t>ажилгүйчүүд ногдож байхад Говь-Угтаал </a:t>
            </a:r>
            <a:r>
              <a:rPr lang="en-US" altLang="en-US" sz="1600" dirty="0">
                <a:solidFill>
                  <a:prstClr val="black"/>
                </a:solidFill>
                <a:latin typeface="Arial" panose="020B0604020202020204" pitchFamily="34" charset="0"/>
              </a:rPr>
              <a:t>515</a:t>
            </a:r>
            <a:r>
              <a:rPr lang="mn-MN" altLang="en-US" sz="1600" dirty="0">
                <a:solidFill>
                  <a:prstClr val="black"/>
                </a:solidFill>
                <a:latin typeface="Arial" panose="020B0604020202020204" pitchFamily="34" charset="0"/>
              </a:rPr>
              <a:t>,  Хулд 248, Баянжаргалан 238, Гурвансайхан </a:t>
            </a:r>
            <a:r>
              <a:rPr lang="en-US" altLang="en-US" sz="1600" dirty="0">
                <a:solidFill>
                  <a:prstClr val="black"/>
                </a:solidFill>
                <a:latin typeface="Arial" panose="020B0604020202020204" pitchFamily="34" charset="0"/>
              </a:rPr>
              <a:t>2</a:t>
            </a:r>
            <a:r>
              <a:rPr lang="mn-MN" altLang="en-US" sz="1600" dirty="0">
                <a:solidFill>
                  <a:prstClr val="black"/>
                </a:solidFill>
                <a:latin typeface="Arial" panose="020B0604020202020204" pitchFamily="34" charset="0"/>
              </a:rPr>
              <a:t>00, Дэлгэрцогт 199, Сайнцагаан 192, Өлзийт 187, Дэрэн 169 байгаа нь аймгийн дунджаас  дээгүүр байна.</a:t>
            </a:r>
          </a:p>
        </p:txBody>
      </p:sp>
      <p:sp>
        <p:nvSpPr>
          <p:cNvPr id="13" name="Rectangle 12"/>
          <p:cNvSpPr/>
          <p:nvPr/>
        </p:nvSpPr>
        <p:spPr>
          <a:xfrm>
            <a:off x="2514600" y="838200"/>
            <a:ext cx="5108321" cy="369332"/>
          </a:xfrm>
          <a:prstGeom prst="rect">
            <a:avLst/>
          </a:prstGeom>
        </p:spPr>
        <p:txBody>
          <a:bodyPr wrap="none">
            <a:spAutoFit/>
          </a:bodyPr>
          <a:lstStyle/>
          <a:p>
            <a:r>
              <a:rPr lang="mn-MN" b="1" dirty="0">
                <a:latin typeface="Arial" panose="020B0604020202020204" pitchFamily="34" charset="0"/>
                <a:cs typeface="Arial" panose="020B0604020202020204" pitchFamily="34" charset="0"/>
              </a:rPr>
              <a:t>ХҮН АМ, НИЙГМИЙН ҮЗҮҮЛЭЛТ - Хөдөлмөр</a:t>
            </a:r>
          </a:p>
        </p:txBody>
      </p:sp>
    </p:spTree>
    <p:extLst>
      <p:ext uri="{BB962C8B-B14F-4D97-AF65-F5344CB8AC3E}">
        <p14:creationId xmlns:p14="http://schemas.microsoft.com/office/powerpoint/2010/main" val="985560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9" name="Rectangle 8"/>
          <p:cNvSpPr/>
          <p:nvPr/>
        </p:nvSpPr>
        <p:spPr>
          <a:xfrm>
            <a:off x="5436973" y="1451230"/>
            <a:ext cx="2923256" cy="369332"/>
          </a:xfrm>
          <a:prstGeom prst="rect">
            <a:avLst/>
          </a:prstGeom>
        </p:spPr>
        <p:txBody>
          <a:bodyPr wrap="square">
            <a:spAutoFit/>
          </a:bodyPr>
          <a:lstStyle/>
          <a:p>
            <a:pPr algn="just"/>
            <a:endParaRPr lang="en-US" dirty="0">
              <a:latin typeface="Arial" pitchFamily="34" charset="0"/>
              <a:cs typeface="Arial" pitchFamily="34" charset="0"/>
            </a:endParaRPr>
          </a:p>
        </p:txBody>
      </p:sp>
      <p:sp>
        <p:nvSpPr>
          <p:cNvPr id="13" name="Rectangle 12"/>
          <p:cNvSpPr/>
          <p:nvPr/>
        </p:nvSpPr>
        <p:spPr>
          <a:xfrm>
            <a:off x="1334530" y="4278818"/>
            <a:ext cx="3929448" cy="307777"/>
          </a:xfrm>
          <a:prstGeom prst="rect">
            <a:avLst/>
          </a:prstGeom>
        </p:spPr>
        <p:txBody>
          <a:bodyPr wrap="square">
            <a:spAutoFit/>
          </a:bodyPr>
          <a:lstStyle/>
          <a:p>
            <a:pPr algn="just"/>
            <a:endParaRPr lang="en-US" sz="1400" dirty="0">
              <a:latin typeface="Arial" pitchFamily="34" charset="0"/>
              <a:cs typeface="Arial" pitchFamily="34" charset="0"/>
            </a:endParaRPr>
          </a:p>
        </p:txBody>
      </p:sp>
      <p:sp>
        <p:nvSpPr>
          <p:cNvPr id="14" name="Rectangle 13"/>
          <p:cNvSpPr/>
          <p:nvPr/>
        </p:nvSpPr>
        <p:spPr>
          <a:xfrm>
            <a:off x="6153678" y="2347784"/>
            <a:ext cx="2379559" cy="338554"/>
          </a:xfrm>
          <a:prstGeom prst="rect">
            <a:avLst/>
          </a:prstGeom>
        </p:spPr>
        <p:txBody>
          <a:bodyPr wrap="square">
            <a:spAutoFit/>
          </a:bodyPr>
          <a:lstStyle/>
          <a:p>
            <a:pPr algn="just"/>
            <a:endParaRPr lang="en-US" sz="1600" dirty="0">
              <a:latin typeface="Arial" pitchFamily="34" charset="0"/>
              <a:cs typeface="Arial" pitchFamily="34" charset="0"/>
            </a:endParaRPr>
          </a:p>
        </p:txBody>
      </p:sp>
      <p:sp>
        <p:nvSpPr>
          <p:cNvPr id="4" name="Rectangle 3"/>
          <p:cNvSpPr/>
          <p:nvPr/>
        </p:nvSpPr>
        <p:spPr>
          <a:xfrm>
            <a:off x="2111829" y="691291"/>
            <a:ext cx="6248400" cy="646331"/>
          </a:xfrm>
          <a:prstGeom prst="rect">
            <a:avLst/>
          </a:prstGeom>
        </p:spPr>
        <p:txBody>
          <a:bodyPr wrap="square">
            <a:spAutoFit/>
          </a:bodyPr>
          <a:lstStyle/>
          <a:p>
            <a:r>
              <a:rPr lang="mn-MN" b="1" dirty="0">
                <a:latin typeface="Arial" panose="020B0604020202020204" pitchFamily="34" charset="0"/>
                <a:cs typeface="Arial" panose="020B0604020202020204" pitchFamily="34" charset="0"/>
              </a:rPr>
              <a:t>ХҮН АМ, НИЙГМИЙН ҮЗҮҮЛЭЛТ – Нийгмийн </a:t>
            </a:r>
            <a:r>
              <a:rPr lang="mn-MN" b="1" dirty="0" smtClean="0">
                <a:latin typeface="Arial" panose="020B0604020202020204" pitchFamily="34" charset="0"/>
                <a:cs typeface="Arial" panose="020B0604020202020204" pitchFamily="34" charset="0"/>
              </a:rPr>
              <a:t>халамж</a:t>
            </a:r>
          </a:p>
          <a:p>
            <a:endParaRPr lang="mn-MN" b="1" dirty="0">
              <a:latin typeface="Arial" panose="020B0604020202020204" pitchFamily="34" charset="0"/>
              <a:cs typeface="Arial" panose="020B0604020202020204" pitchFamily="34" charset="0"/>
            </a:endParaRPr>
          </a:p>
        </p:txBody>
      </p:sp>
      <p:graphicFrame>
        <p:nvGraphicFramePr>
          <p:cNvPr id="5" name="Chart 7"/>
          <p:cNvGraphicFramePr>
            <a:graphicFrameLocks/>
          </p:cNvGraphicFramePr>
          <p:nvPr>
            <p:extLst>
              <p:ext uri="{D42A27DB-BD31-4B8C-83A1-F6EECF244321}">
                <p14:modId xmlns:p14="http://schemas.microsoft.com/office/powerpoint/2010/main" val="372515914"/>
              </p:ext>
            </p:extLst>
          </p:nvPr>
        </p:nvGraphicFramePr>
        <p:xfrm>
          <a:off x="1790700" y="1170260"/>
          <a:ext cx="6477000" cy="3221038"/>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6"/>
          <p:cNvSpPr>
            <a:spLocks noChangeArrowheads="1"/>
          </p:cNvSpPr>
          <p:nvPr/>
        </p:nvSpPr>
        <p:spPr bwMode="auto">
          <a:xfrm>
            <a:off x="1371600" y="4537075"/>
            <a:ext cx="7315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mn-MN" altLang="en-US" sz="1400" dirty="0">
                <a:solidFill>
                  <a:prstClr val="black"/>
                </a:solidFill>
                <a:latin typeface="Arial" panose="020B0604020202020204" pitchFamily="34" charset="0"/>
              </a:rPr>
              <a:t>2018 </a:t>
            </a:r>
            <a:r>
              <a:rPr lang="mn-MN" altLang="en-US" sz="1400" dirty="0" smtClean="0">
                <a:solidFill>
                  <a:prstClr val="black"/>
                </a:solidFill>
                <a:latin typeface="Arial" panose="020B0604020202020204" pitchFamily="34" charset="0"/>
              </a:rPr>
              <a:t>оны </a:t>
            </a:r>
            <a:r>
              <a:rPr lang="en-US" altLang="en-US" sz="1400" dirty="0">
                <a:solidFill>
                  <a:prstClr val="black"/>
                </a:solidFill>
                <a:latin typeface="Arial" panose="020B0604020202020204" pitchFamily="34" charset="0"/>
              </a:rPr>
              <a:t>1</a:t>
            </a:r>
            <a:r>
              <a:rPr lang="mn-MN" altLang="en-US" sz="1400" dirty="0">
                <a:solidFill>
                  <a:prstClr val="black"/>
                </a:solidFill>
                <a:latin typeface="Arial" panose="020B0604020202020204" pitchFamily="34" charset="0"/>
              </a:rPr>
              <a:t>2 сарын байдлаар нийгмийн халамжийн сангаас нийт 15733 хүнд 6386,1 сая төгрөгийн тэтгэвэр тэтгэмж, халамжийг олгосон байна. Нийт тэтгэвэр тэтгэмж авагчидын 29</a:t>
            </a:r>
            <a:r>
              <a:rPr lang="en-US" altLang="en-US" sz="1400" dirty="0">
                <a:solidFill>
                  <a:prstClr val="black"/>
                </a:solidFill>
                <a:latin typeface="Arial" panose="020B0604020202020204" pitchFamily="34" charset="0"/>
              </a:rPr>
              <a:t>.1 %</a:t>
            </a:r>
            <a:r>
              <a:rPr lang="mn-MN" altLang="en-US" sz="1400" dirty="0">
                <a:solidFill>
                  <a:prstClr val="black"/>
                </a:solidFill>
                <a:latin typeface="Arial" panose="020B0604020202020204" pitchFamily="34" charset="0"/>
              </a:rPr>
              <a:t> буюу </a:t>
            </a:r>
            <a:r>
              <a:rPr lang="en-US" altLang="en-US" sz="1400" dirty="0">
                <a:solidFill>
                  <a:prstClr val="black"/>
                </a:solidFill>
                <a:latin typeface="Arial" panose="020B0604020202020204" pitchFamily="34" charset="0"/>
              </a:rPr>
              <a:t>4576</a:t>
            </a:r>
            <a:r>
              <a:rPr lang="mn-MN" altLang="en-US" sz="1400" dirty="0">
                <a:solidFill>
                  <a:prstClr val="black"/>
                </a:solidFill>
                <a:latin typeface="Arial" panose="020B0604020202020204" pitchFamily="34" charset="0"/>
              </a:rPr>
              <a:t> нь алдарт эхийн одонтой эхчүүд бөгөөд </a:t>
            </a:r>
            <a:r>
              <a:rPr lang="en-US" altLang="en-US" sz="1400" dirty="0">
                <a:solidFill>
                  <a:prstClr val="black"/>
                </a:solidFill>
                <a:latin typeface="Arial" panose="020B0604020202020204" pitchFamily="34" charset="0"/>
              </a:rPr>
              <a:t>632.8 </a:t>
            </a:r>
            <a:r>
              <a:rPr lang="mn-MN" altLang="en-US" sz="1400" dirty="0">
                <a:solidFill>
                  <a:prstClr val="black"/>
                </a:solidFill>
                <a:latin typeface="Arial" panose="020B0604020202020204" pitchFamily="34" charset="0"/>
              </a:rPr>
              <a:t> сая төг, </a:t>
            </a:r>
            <a:r>
              <a:rPr lang="en-US" altLang="en-US" sz="1400" dirty="0">
                <a:solidFill>
                  <a:prstClr val="black"/>
                </a:solidFill>
                <a:latin typeface="Arial" panose="020B0604020202020204" pitchFamily="34" charset="0"/>
              </a:rPr>
              <a:t>1</a:t>
            </a:r>
            <a:r>
              <a:rPr lang="mn-MN" altLang="en-US" sz="1400" dirty="0">
                <a:solidFill>
                  <a:prstClr val="black"/>
                </a:solidFill>
                <a:latin typeface="Arial" panose="020B0604020202020204" pitchFamily="34" charset="0"/>
              </a:rPr>
              <a:t>5</a:t>
            </a:r>
            <a:r>
              <a:rPr lang="en-US" altLang="en-US" sz="1400" dirty="0">
                <a:solidFill>
                  <a:prstClr val="black"/>
                </a:solidFill>
                <a:latin typeface="Arial" panose="020B0604020202020204" pitchFamily="34" charset="0"/>
              </a:rPr>
              <a:t>.8</a:t>
            </a:r>
            <a:r>
              <a:rPr lang="mn-MN" altLang="en-US" sz="1400" dirty="0">
                <a:solidFill>
                  <a:prstClr val="black"/>
                </a:solidFill>
                <a:latin typeface="Arial" panose="020B0604020202020204" pitchFamily="34" charset="0"/>
              </a:rPr>
              <a:t> % буюу </a:t>
            </a:r>
            <a:r>
              <a:rPr lang="en-US" altLang="en-US" sz="1400" dirty="0">
                <a:solidFill>
                  <a:prstClr val="black"/>
                </a:solidFill>
                <a:latin typeface="Arial" panose="020B0604020202020204" pitchFamily="34" charset="0"/>
              </a:rPr>
              <a:t>2492</a:t>
            </a:r>
            <a:r>
              <a:rPr lang="mn-MN" altLang="en-US" sz="1400" dirty="0">
                <a:solidFill>
                  <a:prstClr val="black"/>
                </a:solidFill>
                <a:latin typeface="Arial" panose="020B0604020202020204" pitchFamily="34" charset="0"/>
              </a:rPr>
              <a:t> нь насны хишиг тэтгэмж авч буй ахмадууд </a:t>
            </a:r>
            <a:r>
              <a:rPr lang="en-US" altLang="en-US" sz="1400" dirty="0">
                <a:solidFill>
                  <a:prstClr val="black"/>
                </a:solidFill>
                <a:latin typeface="Arial" panose="020B0604020202020204" pitchFamily="34" charset="0"/>
              </a:rPr>
              <a:t>443.9</a:t>
            </a:r>
            <a:r>
              <a:rPr lang="mn-MN" altLang="en-US" sz="1400" dirty="0">
                <a:solidFill>
                  <a:prstClr val="black"/>
                </a:solidFill>
                <a:latin typeface="Arial" panose="020B0604020202020204" pitchFamily="34" charset="0"/>
              </a:rPr>
              <a:t> сая төг, </a:t>
            </a:r>
            <a:r>
              <a:rPr lang="en-US" altLang="en-US" sz="1400" dirty="0">
                <a:solidFill>
                  <a:prstClr val="black"/>
                </a:solidFill>
                <a:latin typeface="Arial" panose="020B0604020202020204" pitchFamily="34" charset="0"/>
              </a:rPr>
              <a:t>19.</a:t>
            </a:r>
            <a:r>
              <a:rPr lang="mn-MN" altLang="en-US" sz="1400" dirty="0">
                <a:solidFill>
                  <a:prstClr val="black"/>
                </a:solidFill>
                <a:latin typeface="Arial" panose="020B0604020202020204" pitchFamily="34" charset="0"/>
              </a:rPr>
              <a:t>5 </a:t>
            </a:r>
            <a:r>
              <a:rPr lang="en-US" altLang="en-US" sz="1400" dirty="0">
                <a:solidFill>
                  <a:prstClr val="black"/>
                </a:solidFill>
                <a:latin typeface="Arial" panose="020B0604020202020204" pitchFamily="34" charset="0"/>
              </a:rPr>
              <a:t>%  </a:t>
            </a:r>
            <a:r>
              <a:rPr lang="mn-MN" altLang="en-US" sz="1400" dirty="0">
                <a:solidFill>
                  <a:prstClr val="black"/>
                </a:solidFill>
                <a:latin typeface="Arial" panose="020B0604020202020204" pitchFamily="34" charset="0"/>
              </a:rPr>
              <a:t>буюу </a:t>
            </a:r>
            <a:r>
              <a:rPr lang="en-US" altLang="en-US" sz="1400" dirty="0">
                <a:solidFill>
                  <a:prstClr val="black"/>
                </a:solidFill>
                <a:latin typeface="Arial" panose="020B0604020202020204" pitchFamily="34" charset="0"/>
              </a:rPr>
              <a:t>3080</a:t>
            </a:r>
            <a:r>
              <a:rPr lang="mn-MN" altLang="en-US" sz="1400" dirty="0">
                <a:solidFill>
                  <a:prstClr val="black"/>
                </a:solidFill>
                <a:latin typeface="Arial" panose="020B0604020202020204" pitchFamily="34" charset="0"/>
              </a:rPr>
              <a:t> нь 0-3 насны хүүхдээ асарч буй эхчүүдэд </a:t>
            </a:r>
            <a:r>
              <a:rPr lang="en-US" altLang="en-US" sz="1400" dirty="0">
                <a:solidFill>
                  <a:prstClr val="black"/>
                </a:solidFill>
                <a:latin typeface="Arial" panose="020B0604020202020204" pitchFamily="34" charset="0"/>
              </a:rPr>
              <a:t>1</a:t>
            </a:r>
            <a:r>
              <a:rPr lang="mn-MN" altLang="en-US" sz="1400" dirty="0">
                <a:solidFill>
                  <a:prstClr val="black"/>
                </a:solidFill>
                <a:latin typeface="Arial" panose="020B0604020202020204" pitchFamily="34" charset="0"/>
              </a:rPr>
              <a:t>364</a:t>
            </a:r>
            <a:r>
              <a:rPr lang="en-US" altLang="en-US" sz="1400" dirty="0">
                <a:solidFill>
                  <a:prstClr val="black"/>
                </a:solidFill>
                <a:latin typeface="Arial" panose="020B0604020202020204" pitchFamily="34" charset="0"/>
              </a:rPr>
              <a:t>.3</a:t>
            </a:r>
            <a:r>
              <a:rPr lang="mn-MN" altLang="en-US" sz="1400" dirty="0">
                <a:solidFill>
                  <a:prstClr val="black"/>
                </a:solidFill>
                <a:latin typeface="Arial" panose="020B0604020202020204" pitchFamily="34" charset="0"/>
              </a:rPr>
              <a:t> сая төг, нөхцөлт мөнгөн тэтгэмжийг </a:t>
            </a:r>
            <a:r>
              <a:rPr lang="en-US" altLang="en-US" sz="1400" dirty="0">
                <a:solidFill>
                  <a:prstClr val="black"/>
                </a:solidFill>
                <a:latin typeface="Arial" panose="020B0604020202020204" pitchFamily="34" charset="0"/>
              </a:rPr>
              <a:t>993</a:t>
            </a:r>
            <a:r>
              <a:rPr lang="mn-MN" altLang="en-US" sz="1400" dirty="0">
                <a:solidFill>
                  <a:prstClr val="black"/>
                </a:solidFill>
                <a:latin typeface="Arial" panose="020B0604020202020204" pitchFamily="34" charset="0"/>
              </a:rPr>
              <a:t> иргэнд </a:t>
            </a:r>
            <a:r>
              <a:rPr lang="en-US" altLang="en-US" sz="1400" dirty="0">
                <a:solidFill>
                  <a:prstClr val="black"/>
                </a:solidFill>
                <a:latin typeface="Arial" panose="020B0604020202020204" pitchFamily="34" charset="0"/>
              </a:rPr>
              <a:t>663.9</a:t>
            </a:r>
            <a:r>
              <a:rPr lang="mn-MN" altLang="en-US" sz="1400" dirty="0">
                <a:solidFill>
                  <a:prstClr val="black"/>
                </a:solidFill>
                <a:latin typeface="Arial" panose="020B0604020202020204" pitchFamily="34" charset="0"/>
              </a:rPr>
              <a:t> сая төгрөг, Халамжийн тэтгэвэрийг </a:t>
            </a:r>
            <a:r>
              <a:rPr lang="en-US" altLang="en-US" sz="1400" dirty="0">
                <a:solidFill>
                  <a:prstClr val="black"/>
                </a:solidFill>
                <a:latin typeface="Arial" panose="020B0604020202020204" pitchFamily="34" charset="0"/>
              </a:rPr>
              <a:t>843 </a:t>
            </a:r>
            <a:r>
              <a:rPr lang="mn-MN" altLang="en-US" sz="1400" dirty="0">
                <a:solidFill>
                  <a:prstClr val="black"/>
                </a:solidFill>
                <a:latin typeface="Arial" panose="020B0604020202020204" pitchFamily="34" charset="0"/>
              </a:rPr>
              <a:t>иргэнд </a:t>
            </a:r>
            <a:r>
              <a:rPr lang="en-US" altLang="en-US" sz="1400" dirty="0">
                <a:solidFill>
                  <a:prstClr val="black"/>
                </a:solidFill>
                <a:latin typeface="Arial" panose="020B0604020202020204" pitchFamily="34" charset="0"/>
              </a:rPr>
              <a:t>1</a:t>
            </a:r>
            <a:r>
              <a:rPr lang="mn-MN" altLang="en-US" sz="1400" dirty="0">
                <a:solidFill>
                  <a:prstClr val="black"/>
                </a:solidFill>
                <a:latin typeface="Arial" panose="020B0604020202020204" pitchFamily="34" charset="0"/>
              </a:rPr>
              <a:t>388</a:t>
            </a:r>
            <a:r>
              <a:rPr lang="en-US" altLang="en-US" sz="1400" dirty="0">
                <a:solidFill>
                  <a:prstClr val="black"/>
                </a:solidFill>
                <a:latin typeface="Arial" panose="020B0604020202020204" pitchFamily="34" charset="0"/>
              </a:rPr>
              <a:t>.9 </a:t>
            </a:r>
            <a:r>
              <a:rPr lang="mn-MN" altLang="en-US" sz="1400" dirty="0">
                <a:solidFill>
                  <a:prstClr val="black"/>
                </a:solidFill>
                <a:latin typeface="Arial" panose="020B0604020202020204" pitchFamily="34" charset="0"/>
              </a:rPr>
              <a:t>сая төгрөг, жирэмсэн нярай, хөхүүл хүүхэдтэй </a:t>
            </a:r>
            <a:r>
              <a:rPr lang="en-US" altLang="en-US" sz="1400" dirty="0">
                <a:solidFill>
                  <a:prstClr val="black"/>
                </a:solidFill>
                <a:latin typeface="Arial" panose="020B0604020202020204" pitchFamily="34" charset="0"/>
              </a:rPr>
              <a:t>1431 </a:t>
            </a:r>
            <a:r>
              <a:rPr lang="mn-MN" altLang="en-US" sz="1400" dirty="0">
                <a:solidFill>
                  <a:prstClr val="black"/>
                </a:solidFill>
                <a:latin typeface="Arial" panose="020B0604020202020204" pitchFamily="34" charset="0"/>
              </a:rPr>
              <a:t>эхэд </a:t>
            </a:r>
            <a:r>
              <a:rPr lang="en-US" altLang="en-US" sz="1400" dirty="0">
                <a:solidFill>
                  <a:prstClr val="black"/>
                </a:solidFill>
                <a:latin typeface="Arial" panose="020B0604020202020204" pitchFamily="34" charset="0"/>
              </a:rPr>
              <a:t>194.8</a:t>
            </a:r>
            <a:r>
              <a:rPr lang="mn-MN" altLang="en-US" sz="1400" dirty="0">
                <a:solidFill>
                  <a:prstClr val="black"/>
                </a:solidFill>
                <a:latin typeface="Arial" panose="020B0604020202020204" pitchFamily="34" charset="0"/>
              </a:rPr>
              <a:t> сая төгрөгийн тэтгэвэр тэтгэмжийг олгосон байна.</a:t>
            </a:r>
            <a:endParaRPr lang="en-US" altLang="en-US" sz="1400" dirty="0">
              <a:solidFill>
                <a:prstClr val="black"/>
              </a:solidFill>
              <a:latin typeface="Arial" panose="020B0604020202020204" pitchFamily="34" charset="0"/>
            </a:endParaRPr>
          </a:p>
        </p:txBody>
      </p:sp>
    </p:spTree>
    <p:extLst>
      <p:ext uri="{BB962C8B-B14F-4D97-AF65-F5344CB8AC3E}">
        <p14:creationId xmlns:p14="http://schemas.microsoft.com/office/powerpoint/2010/main" val="156142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graphicFrame>
        <p:nvGraphicFramePr>
          <p:cNvPr id="8" name="Chart 7"/>
          <p:cNvGraphicFramePr>
            <a:graphicFrameLocks/>
          </p:cNvGraphicFramePr>
          <p:nvPr>
            <p:extLst>
              <p:ext uri="{D42A27DB-BD31-4B8C-83A1-F6EECF244321}">
                <p14:modId xmlns:p14="http://schemas.microsoft.com/office/powerpoint/2010/main" val="2163476023"/>
              </p:ext>
            </p:extLst>
          </p:nvPr>
        </p:nvGraphicFramePr>
        <p:xfrm>
          <a:off x="1219200" y="145727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111829" y="691291"/>
            <a:ext cx="6248400" cy="646331"/>
          </a:xfrm>
          <a:prstGeom prst="rect">
            <a:avLst/>
          </a:prstGeom>
        </p:spPr>
        <p:txBody>
          <a:bodyPr wrap="square">
            <a:spAutoFit/>
          </a:bodyPr>
          <a:lstStyle/>
          <a:p>
            <a:r>
              <a:rPr lang="mn-MN" b="1" dirty="0">
                <a:latin typeface="Arial" panose="020B0604020202020204" pitchFamily="34" charset="0"/>
                <a:cs typeface="Arial" panose="020B0604020202020204" pitchFamily="34" charset="0"/>
              </a:rPr>
              <a:t>ХҮН АМ, НИЙГМИЙН ҮЗҮҮЛЭЛТ – Нийгмийн </a:t>
            </a:r>
            <a:r>
              <a:rPr lang="mn-MN" b="1" dirty="0" smtClean="0">
                <a:latin typeface="Arial" panose="020B0604020202020204" pitchFamily="34" charset="0"/>
                <a:cs typeface="Arial" panose="020B0604020202020204" pitchFamily="34" charset="0"/>
              </a:rPr>
              <a:t>даатгал</a:t>
            </a:r>
          </a:p>
          <a:p>
            <a:endParaRPr lang="mn-MN" b="1" dirty="0">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1457059593"/>
              </p:ext>
            </p:extLst>
          </p:nvPr>
        </p:nvGraphicFramePr>
        <p:xfrm>
          <a:off x="1295400" y="1219200"/>
          <a:ext cx="3581400" cy="39909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2137013480"/>
              </p:ext>
            </p:extLst>
          </p:nvPr>
        </p:nvGraphicFramePr>
        <p:xfrm>
          <a:off x="5486400" y="1219200"/>
          <a:ext cx="3609976" cy="4086225"/>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5"/>
          <p:cNvSpPr>
            <a:spLocks noChangeArrowheads="1"/>
          </p:cNvSpPr>
          <p:nvPr/>
        </p:nvSpPr>
        <p:spPr bwMode="auto">
          <a:xfrm>
            <a:off x="1187087" y="5442401"/>
            <a:ext cx="7975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sz="1600" dirty="0" err="1">
                <a:latin typeface="Arial" panose="020B0604020202020204" pitchFamily="34" charset="0"/>
                <a:cs typeface="Arial" panose="020B0604020202020204" pitchFamily="34" charset="0"/>
              </a:rPr>
              <a:t>Аймгийн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нийгмийн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даатгалын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сангийн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орлого</a:t>
            </a:r>
            <a:r>
              <a:rPr lang="en-US" sz="1600" dirty="0">
                <a:latin typeface="Arial" panose="020B0604020202020204" pitchFamily="34" charset="0"/>
                <a:cs typeface="Arial" panose="020B0604020202020204" pitchFamily="34" charset="0"/>
              </a:rPr>
              <a:t> 2018 </a:t>
            </a:r>
            <a:r>
              <a:rPr lang="en-US" sz="1600" dirty="0" err="1" smtClean="0">
                <a:latin typeface="Arial" panose="020B0604020202020204" pitchFamily="34" charset="0"/>
                <a:cs typeface="Arial" panose="020B0604020202020204" pitchFamily="34" charset="0"/>
              </a:rPr>
              <a:t>оны</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12 </a:t>
            </a:r>
            <a:r>
              <a:rPr lang="en-US" sz="1600" dirty="0" err="1">
                <a:latin typeface="Arial" panose="020B0604020202020204" pitchFamily="34" charset="0"/>
                <a:cs typeface="Arial" panose="020B0604020202020204" pitchFamily="34" charset="0"/>
              </a:rPr>
              <a:t>сарын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байдлаар</a:t>
            </a:r>
            <a:r>
              <a:rPr lang="en-US" sz="1600" dirty="0">
                <a:latin typeface="Arial" panose="020B0604020202020204" pitchFamily="34" charset="0"/>
                <a:cs typeface="Arial" panose="020B0604020202020204" pitchFamily="34" charset="0"/>
              </a:rPr>
              <a:t> 30074.7 </a:t>
            </a:r>
            <a:r>
              <a:rPr lang="en-US" sz="1600" dirty="0" err="1">
                <a:latin typeface="Arial" panose="020B0604020202020204" pitchFamily="34" charset="0"/>
                <a:cs typeface="Arial" panose="020B0604020202020204" pitchFamily="34" charset="0"/>
              </a:rPr>
              <a:t>сая</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төгрөг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зарлага</a:t>
            </a:r>
            <a:r>
              <a:rPr lang="en-US" sz="1600" dirty="0">
                <a:latin typeface="Arial" panose="020B0604020202020204" pitchFamily="34" charset="0"/>
                <a:cs typeface="Arial" panose="020B0604020202020204" pitchFamily="34" charset="0"/>
              </a:rPr>
              <a:t> 30270.6 </a:t>
            </a:r>
            <a:r>
              <a:rPr lang="en-US" sz="1600" dirty="0" err="1">
                <a:latin typeface="Arial" panose="020B0604020202020204" pitchFamily="34" charset="0"/>
                <a:cs typeface="Arial" panose="020B0604020202020204" pitchFamily="34" charset="0"/>
              </a:rPr>
              <a:t>сая</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төгрөг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болж</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өмнөх</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оны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мөн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үеийнхээс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орлого</a:t>
            </a:r>
            <a:r>
              <a:rPr lang="en-US" sz="1600" dirty="0">
                <a:latin typeface="Arial" panose="020B0604020202020204" pitchFamily="34" charset="0"/>
                <a:cs typeface="Arial" panose="020B0604020202020204" pitchFamily="34" charset="0"/>
              </a:rPr>
              <a:t> 1955.5  </a:t>
            </a:r>
            <a:r>
              <a:rPr lang="en-US" sz="1600" dirty="0" err="1">
                <a:latin typeface="Arial" panose="020B0604020202020204" pitchFamily="34" charset="0"/>
                <a:cs typeface="Arial" panose="020B0604020202020204" pitchFamily="34" charset="0"/>
              </a:rPr>
              <a:t>сая</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төгрөгөөр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зарлага</a:t>
            </a:r>
            <a:r>
              <a:rPr lang="en-US" sz="1600" dirty="0">
                <a:latin typeface="Arial" panose="020B0604020202020204" pitchFamily="34" charset="0"/>
                <a:cs typeface="Arial" panose="020B0604020202020204" pitchFamily="34" charset="0"/>
              </a:rPr>
              <a:t> 2987.3 </a:t>
            </a:r>
            <a:r>
              <a:rPr lang="en-US" sz="1600" dirty="0" err="1">
                <a:latin typeface="Arial" panose="020B0604020202020204" pitchFamily="34" charset="0"/>
                <a:cs typeface="Arial" panose="020B0604020202020204" pitchFamily="34" charset="0"/>
              </a:rPr>
              <a:t>сая</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төгрөг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буюу</a:t>
            </a:r>
            <a:r>
              <a:rPr lang="en-US" sz="1600" dirty="0">
                <a:latin typeface="Arial" panose="020B0604020202020204" pitchFamily="34" charset="0"/>
                <a:cs typeface="Arial" panose="020B0604020202020204" pitchFamily="34" charset="0"/>
              </a:rPr>
              <a:t> 10.9 </a:t>
            </a:r>
            <a:r>
              <a:rPr lang="en-US" sz="1600" dirty="0" err="1">
                <a:latin typeface="Arial" panose="020B0604020202020204" pitchFamily="34" charset="0"/>
                <a:cs typeface="Arial" panose="020B0604020202020204" pitchFamily="34" charset="0"/>
              </a:rPr>
              <a:t>хувиар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өслөө</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6142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1638" y="2565065"/>
            <a:ext cx="7800975" cy="1192634"/>
          </a:xfrm>
          <a:prstGeom prst="rect">
            <a:avLst/>
          </a:prstGeom>
        </p:spPr>
        <p:txBody>
          <a:bodyPr wrap="square">
            <a:spAutoFit/>
          </a:bodyPr>
          <a:lstStyle/>
          <a:p>
            <a:pPr algn="ctr">
              <a:defRPr/>
            </a:pPr>
            <a:r>
              <a:rPr lang="mn-MN" sz="3575" b="1" dirty="0">
                <a:solidFill>
                  <a:srgbClr val="FF9900"/>
                </a:solidFill>
                <a:latin typeface="Arial" panose="020B0604020202020204" pitchFamily="34" charset="0"/>
                <a:cs typeface="Arial" panose="020B0604020202020204" pitchFamily="34" charset="0"/>
              </a:rPr>
              <a:t>2018 ОНЫ МАЛ ТООЛЛОГЫН</a:t>
            </a:r>
            <a:r>
              <a:rPr lang="en-US" sz="3575" b="1" dirty="0">
                <a:solidFill>
                  <a:srgbClr val="FF9900"/>
                </a:solidFill>
                <a:latin typeface="Arial" panose="020B0604020202020204" pitchFamily="34" charset="0"/>
                <a:cs typeface="Arial" panose="020B0604020202020204" pitchFamily="34" charset="0"/>
              </a:rPr>
              <a:t>       </a:t>
            </a:r>
          </a:p>
          <a:p>
            <a:pPr algn="ctr">
              <a:defRPr/>
            </a:pPr>
            <a:r>
              <a:rPr lang="en-US" sz="3575" b="1" dirty="0">
                <a:solidFill>
                  <a:srgbClr val="FF9900"/>
                </a:solidFill>
                <a:latin typeface="Arial" panose="020B0604020202020204" pitchFamily="34" charset="0"/>
                <a:cs typeface="Arial" panose="020B0604020202020204" pitchFamily="34" charset="0"/>
              </a:rPr>
              <a:t> </a:t>
            </a:r>
            <a:r>
              <a:rPr lang="mn-MN" sz="3575" b="1" dirty="0">
                <a:solidFill>
                  <a:srgbClr val="FF9900"/>
                </a:solidFill>
                <a:latin typeface="Arial" panose="020B0604020202020204" pitchFamily="34" charset="0"/>
                <a:cs typeface="Arial" panose="020B0604020202020204" pitchFamily="34" charset="0"/>
              </a:rPr>
              <a:t>УРЬДЧИЛСАН ДҮН</a:t>
            </a:r>
            <a:endParaRPr lang="en-US" sz="3575" b="1" dirty="0">
              <a:solidFill>
                <a:srgbClr val="FF99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1500051" y="6858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C:\Users\oyunjargal\Documents\My Received Files\18.jpg"/>
          <p:cNvPicPr/>
          <p:nvPr/>
        </p:nvPicPr>
        <p:blipFill>
          <a:blip r:embed="rId3" cstate="print"/>
          <a:srcRect l="5405" t="7207" r="5405" b="13514"/>
          <a:stretch>
            <a:fillRect/>
          </a:stretch>
        </p:blipFill>
        <p:spPr bwMode="auto">
          <a:xfrm>
            <a:off x="4659707" y="3766920"/>
            <a:ext cx="1547813" cy="1287124"/>
          </a:xfrm>
          <a:prstGeom prst="rect">
            <a:avLst/>
          </a:prstGeom>
          <a:noFill/>
          <a:ln w="9525">
            <a:noFill/>
            <a:miter lim="800000"/>
            <a:headEnd/>
            <a:tailEnd/>
          </a:ln>
        </p:spPr>
      </p:pic>
      <p:sp>
        <p:nvSpPr>
          <p:cNvPr id="16" name="Rectangle 15"/>
          <p:cNvSpPr/>
          <p:nvPr/>
        </p:nvSpPr>
        <p:spPr>
          <a:xfrm>
            <a:off x="4058880" y="305070"/>
            <a:ext cx="5118321"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algn="r"/>
            <a:r>
              <a:rPr lang="mn-MN" b="1" dirty="0">
                <a:solidFill>
                  <a:srgbClr val="002060"/>
                </a:solidFill>
                <a:latin typeface="Arial" panose="020B0604020202020204" pitchFamily="34" charset="0"/>
                <a:ea typeface="Tahoma" pitchFamily="34" charset="0"/>
                <a:cs typeface="Arial" panose="020B0604020202020204" pitchFamily="34" charset="0"/>
              </a:rPr>
              <a:t>ДУНДГОВЬ АЙМАГ</a:t>
            </a:r>
            <a:endParaRPr lang="en-US" b="1" dirty="0">
              <a:solidFill>
                <a:srgbClr val="002060"/>
              </a:solidFill>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333266773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2. Information Dissemination Schedule_2017_last_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 Information Dissemination Schedule_2017_last_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2. Information Dissemination Schedule_2017_last_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 Information Dissemination Schedule_2017_last_ok</Template>
  <TotalTime>10925</TotalTime>
  <Words>1670</Words>
  <Application>Microsoft Office PowerPoint</Application>
  <PresentationFormat>A4 Paper (210x297 mm)</PresentationFormat>
  <Paragraphs>357</Paragraphs>
  <Slides>30</Slides>
  <Notes>20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39" baseType="lpstr">
      <vt:lpstr>Arial Unicode MS</vt:lpstr>
      <vt:lpstr>Arial</vt:lpstr>
      <vt:lpstr>Arial Mon</vt:lpstr>
      <vt:lpstr>Calibri</vt:lpstr>
      <vt:lpstr>Tahoma</vt:lpstr>
      <vt:lpstr>2. Information Dissemination Schedule_2017_last_ok</vt:lpstr>
      <vt:lpstr>1_2. Information Dissemination Schedule_2017_last_ok</vt:lpstr>
      <vt:lpstr>2_2. Information Dissemination Schedule_2017_last_ok</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МАЛТАЙ ӨРХИЙН ТОО, малын бүлэглэлтээр</vt:lpstr>
      <vt:lpstr>МАЛЫН ТОО сумдаар, мянган толгой</vt:lpstr>
      <vt:lpstr>АДУУН СҮРЭГ сумдаар, мянган толгой</vt:lpstr>
      <vt:lpstr>ҮХЭР СҮРЭГ сумдаар, мянган толгой</vt:lpstr>
      <vt:lpstr>ТЭМЭЭН СҮРЭГ сумдаар, мянган толгой</vt:lpstr>
      <vt:lpstr>ХОНИН СҮРЭГ сумдаар, мянган толгой</vt:lpstr>
      <vt:lpstr>    ЯМААН СҮРЭГ сумдаар, мянган толгой</vt:lpstr>
      <vt:lpstr>1000 дээш малтай өрхийн тоо, сумдаар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Lhagvadulam</dc:creator>
  <cp:lastModifiedBy>Byambasuren</cp:lastModifiedBy>
  <cp:revision>779</cp:revision>
  <cp:lastPrinted>2017-12-28T01:47:37Z</cp:lastPrinted>
  <dcterms:created xsi:type="dcterms:W3CDTF">2011-11-16T04:07:02Z</dcterms:created>
  <dcterms:modified xsi:type="dcterms:W3CDTF">2019-01-14T09:41:03Z</dcterms:modified>
</cp:coreProperties>
</file>