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2" r:id="rId2"/>
    <p:sldId id="263" r:id="rId3"/>
    <p:sldId id="264" r:id="rId4"/>
    <p:sldId id="265" r:id="rId5"/>
    <p:sldId id="256" r:id="rId6"/>
    <p:sldId id="257" r:id="rId7"/>
    <p:sldId id="258" r:id="rId8"/>
    <p:sldId id="259" r:id="rId9"/>
    <p:sldId id="260" r:id="rId10"/>
    <p:sldId id="261" r:id="rId11"/>
    <p:sldId id="267" r:id="rId12"/>
    <p:sldId id="269" r:id="rId13"/>
    <p:sldId id="266" r:id="rId14"/>
  </p:sldIdLst>
  <p:sldSz cx="12192000" cy="6858000"/>
  <p:notesSz cx="6735763" cy="9799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5" autoAdjust="0"/>
    <p:restoredTop sz="94660"/>
  </p:normalViewPr>
  <p:slideViewPr>
    <p:cSldViewPr snapToGrid="0">
      <p:cViewPr varScale="1">
        <p:scale>
          <a:sx n="52" d="100"/>
          <a:sy n="52" d="100"/>
        </p:scale>
        <p:origin x="108" y="10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mn-MN"/>
              <a:t>Өрхийн тоо,</a:t>
            </a:r>
            <a:r>
              <a:rPr lang="mn-MN" baseline="0"/>
              <a:t> тэргүүлэгчийн хүйсээр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1855330010354226E-2"/>
          <c:y val="0.15319444444444458"/>
          <c:w val="0.93888888888888911"/>
          <c:h val="0.67145778652668442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mn-MN"/>
              <a:t>Дундговь аймгийн хэрэглээний үнийн  индекс</a:t>
            </a:r>
            <a:r>
              <a:rPr lang="en-US"/>
              <a:t/>
            </a:r>
            <a:br>
              <a:rPr lang="en-US"/>
            </a:br>
            <a:r>
              <a:rPr lang="en-US"/>
              <a:t> (</a:t>
            </a:r>
            <a:r>
              <a:rPr lang="mn-MN"/>
              <a:t>өмнөх оны</a:t>
            </a:r>
            <a:r>
              <a:rPr lang="en-US"/>
              <a:t> 12 </a:t>
            </a:r>
            <a:r>
              <a:rPr lang="mn-MN"/>
              <a:t>сар</a:t>
            </a:r>
            <a:r>
              <a:rPr lang="en-US"/>
              <a:t> =100)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graphic!$O$7</c:f>
              <c:strCache>
                <c:ptCount val="1"/>
                <c:pt idx="0">
                  <c:v>2017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2.9411764705882366E-2"/>
                  <c:y val="-5.06329113924051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3137254901960811E-2"/>
                  <c:y val="-5.40084388185667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7058823529411813E-2"/>
                  <c:y val="-4.72573839662447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5.0980392156862793E-2"/>
                  <c:y val="-6.41350210970475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5.2941176470588207E-2"/>
                  <c:y val="-6.07594936708861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3.5956768033600331E-2"/>
                  <c:y val="-4.41950887697875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6.0784313725490313E-2"/>
                  <c:y val="-4.72573839662447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4.5098039215686933E-2"/>
                  <c:y val="-4.05063291139240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5.6862745098039222E-2"/>
                  <c:y val="-4.05063291139240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4.1176470588235294E-2"/>
                  <c:y val="-4.38818565400843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4.7058823529411813E-2"/>
                  <c:y val="-5.06329113924051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3.3554258572556478E-2"/>
                  <c:y val="-9.55172094054697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graphic!$P$6:$AA$6</c:f>
              <c:strCache>
                <c:ptCount val="12"/>
                <c:pt idx="0">
                  <c:v>I    </c:v>
                </c:pt>
                <c:pt idx="1">
                  <c:v>II    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graphic!$P$7:$AA$7</c:f>
              <c:numCache>
                <c:formatCode>0.0</c:formatCode>
                <c:ptCount val="12"/>
                <c:pt idx="0">
                  <c:v>101.2</c:v>
                </c:pt>
                <c:pt idx="1">
                  <c:v>102.4</c:v>
                </c:pt>
                <c:pt idx="2">
                  <c:v>102.7</c:v>
                </c:pt>
                <c:pt idx="3">
                  <c:v>103.8</c:v>
                </c:pt>
                <c:pt idx="4">
                  <c:v>102.8</c:v>
                </c:pt>
                <c:pt idx="5">
                  <c:v>102.5</c:v>
                </c:pt>
                <c:pt idx="6">
                  <c:v>102.2</c:v>
                </c:pt>
                <c:pt idx="7">
                  <c:v>103.5</c:v>
                </c:pt>
                <c:pt idx="8">
                  <c:v>103.4</c:v>
                </c:pt>
                <c:pt idx="9">
                  <c:v>103.5</c:v>
                </c:pt>
                <c:pt idx="10">
                  <c:v>103.2</c:v>
                </c:pt>
                <c:pt idx="11">
                  <c:v>105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graphic!$O$9</c:f>
              <c:strCache>
                <c:ptCount val="1"/>
                <c:pt idx="0">
                  <c:v>2019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accent3"/>
              </a:solidFill>
              <a:ln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1.0219517823613139E-3"/>
                  <c:y val="6.59531230851330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1292784759339461E-2"/>
                  <c:y val="7.60798309437955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5314722437535807E-2"/>
                  <c:y val="7.12863820662439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3007344068703698E-2"/>
                  <c:y val="6.6416743774676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8583440690035766E-2"/>
                  <c:y val="7.80611250572537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3.6205691540712001E-2"/>
                  <c:y val="8.26074416926832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3.6205691540712001E-2"/>
                  <c:y val="6.5879527353296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3.2394716159681952E-2"/>
                  <c:y val="7.82319387320395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1.9055627126690511E-2"/>
                  <c:y val="6.17620568937158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3.0980848644604812E-2"/>
                  <c:y val="5.83967542661209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2.477231526469769E-2"/>
                  <c:y val="4.11747045958102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9.5278135633452728E-3"/>
                  <c:y val="7.41144682724585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graphic!$P$6:$AA$6</c:f>
              <c:strCache>
                <c:ptCount val="12"/>
                <c:pt idx="0">
                  <c:v>I    </c:v>
                </c:pt>
                <c:pt idx="1">
                  <c:v>II    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graphic!$P$9:$AA$9</c:f>
              <c:numCache>
                <c:formatCode>0.0</c:formatCode>
                <c:ptCount val="12"/>
                <c:pt idx="0">
                  <c:v>100.7</c:v>
                </c:pt>
                <c:pt idx="1">
                  <c:v>101.3</c:v>
                </c:pt>
                <c:pt idx="2">
                  <c:v>102.2</c:v>
                </c:pt>
                <c:pt idx="3">
                  <c:v>103.1</c:v>
                </c:pt>
                <c:pt idx="4">
                  <c:v>104.3</c:v>
                </c:pt>
                <c:pt idx="5">
                  <c:v>103.6</c:v>
                </c:pt>
                <c:pt idx="6">
                  <c:v>104.1</c:v>
                </c:pt>
                <c:pt idx="7">
                  <c:v>104.1</c:v>
                </c:pt>
                <c:pt idx="8">
                  <c:v>104.7</c:v>
                </c:pt>
                <c:pt idx="9">
                  <c:v>105.4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82479728"/>
        <c:axId val="294354640"/>
      </c:lineChart>
      <c:lineChart>
        <c:grouping val="standard"/>
        <c:varyColors val="0"/>
        <c:ser>
          <c:idx val="1"/>
          <c:order val="1"/>
          <c:tx>
            <c:strRef>
              <c:f>graphic!$O$8</c:f>
              <c:strCache>
                <c:ptCount val="1"/>
                <c:pt idx="0">
                  <c:v>2018</c:v>
                </c:pt>
              </c:strCache>
            </c:strRef>
          </c:tx>
          <c:dLbls>
            <c:dLbl>
              <c:idx val="0"/>
              <c:layout>
                <c:manualLayout>
                  <c:x val="-5.2422030225526169E-2"/>
                  <c:y val="-3.29397636766482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5.8138718363532751E-2"/>
                  <c:y val="-4.52921750553913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6.385540650153991E-2"/>
                  <c:y val="-3.70572341362295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6.1949843788870217E-2"/>
                  <c:y val="-2.88222932170672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5.8138718363532751E-2"/>
                  <c:y val="-3.29397636766482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6.385540650153991E-2"/>
                  <c:y val="-3.70572341362294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5.6233155650863675E-2"/>
                  <c:y val="-4.52921750553913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4.9449352393761845E-2"/>
                  <c:y val="-3.70572341362295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5.3260627863408495E-2"/>
                  <c:y val="-4.11750288060826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6.5760969214209014E-2"/>
                  <c:y val="-3.70572341362295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6.9572094639547638E-2"/>
                  <c:y val="-2.47048227574861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6.0044281076201834E-2"/>
                  <c:y val="-2.88222932170672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graphic!$P$6:$AA$6</c:f>
              <c:strCache>
                <c:ptCount val="12"/>
                <c:pt idx="0">
                  <c:v>I    </c:v>
                </c:pt>
                <c:pt idx="1">
                  <c:v>II    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graphic!$P$8:$AA$8</c:f>
              <c:numCache>
                <c:formatCode>0.0</c:formatCode>
                <c:ptCount val="12"/>
                <c:pt idx="0">
                  <c:v>101.6</c:v>
                </c:pt>
                <c:pt idx="1">
                  <c:v>102.1</c:v>
                </c:pt>
                <c:pt idx="2">
                  <c:v>102.6</c:v>
                </c:pt>
                <c:pt idx="3">
                  <c:v>102.7</c:v>
                </c:pt>
                <c:pt idx="4">
                  <c:v>103.3</c:v>
                </c:pt>
                <c:pt idx="5">
                  <c:v>103.3</c:v>
                </c:pt>
                <c:pt idx="6">
                  <c:v>105.4</c:v>
                </c:pt>
                <c:pt idx="7">
                  <c:v>105.4</c:v>
                </c:pt>
                <c:pt idx="8">
                  <c:v>101.9</c:v>
                </c:pt>
                <c:pt idx="9">
                  <c:v>102.8</c:v>
                </c:pt>
                <c:pt idx="10">
                  <c:v>104.7</c:v>
                </c:pt>
                <c:pt idx="11">
                  <c:v>105.3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4355760"/>
        <c:axId val="294355200"/>
      </c:lineChart>
      <c:catAx>
        <c:axId val="4824797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4354640"/>
        <c:crosses val="autoZero"/>
        <c:auto val="1"/>
        <c:lblAlgn val="ctr"/>
        <c:lblOffset val="100"/>
        <c:noMultiLvlLbl val="0"/>
      </c:catAx>
      <c:valAx>
        <c:axId val="294354640"/>
        <c:scaling>
          <c:orientation val="minMax"/>
          <c:max val="115"/>
          <c:min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2479728"/>
        <c:crosses val="autoZero"/>
        <c:crossBetween val="between"/>
      </c:valAx>
      <c:valAx>
        <c:axId val="294355200"/>
        <c:scaling>
          <c:orientation val="minMax"/>
        </c:scaling>
        <c:delete val="0"/>
        <c:axPos val="r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4355760"/>
        <c:crosses val="max"/>
        <c:crossBetween val="between"/>
      </c:valAx>
      <c:catAx>
        <c:axId val="2943557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29435520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9032718361732263"/>
          <c:y val="0.30375918492178489"/>
          <c:w val="0.30376185087456331"/>
          <c:h val="6.6701287566362774E-2"/>
        </c:manualLayout>
      </c:layout>
      <c:overlay val="0"/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5BCEE6-44D8-4CEF-9B39-91794F3AAAEF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09100"/>
            <a:ext cx="2919413" cy="4905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4763" y="9309100"/>
            <a:ext cx="2919412" cy="4905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F6D41D-B999-4668-81F3-3EEAE36C8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2541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16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16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A4AF1E-A3D8-4038-A9EA-CC9E50529180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8625" y="1225550"/>
            <a:ext cx="5878513" cy="33067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16076"/>
            <a:ext cx="5388610" cy="385860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07956"/>
            <a:ext cx="2918831" cy="4916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07956"/>
            <a:ext cx="2918831" cy="4916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10CE38-DACB-4C01-ADB1-14CF921C4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466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04788" y="798513"/>
            <a:ext cx="7086601" cy="3987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D46D40-2E12-450A-AB9B-1C1AA5EF863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270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04788" y="798513"/>
            <a:ext cx="7086601" cy="3987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200" kern="1200" dirty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FE0119-06FE-4B65-AF2E-B989178FE15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761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04788" y="798513"/>
            <a:ext cx="7086601" cy="3987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200" kern="1200" dirty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FE0119-06FE-4B65-AF2E-B989178FE15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4593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04788" y="798513"/>
            <a:ext cx="7086601" cy="3987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200" kern="1200" dirty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FE0119-06FE-4B65-AF2E-B989178FE15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746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04788" y="798513"/>
            <a:ext cx="7086601" cy="3987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FE0119-06FE-4B65-AF2E-B989178FE15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661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824E6-DABD-4D5C-94E8-3097D22A77B6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2CFBF-A45D-46E7-BF48-3AEB4A932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652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824E6-DABD-4D5C-94E8-3097D22A77B6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2CFBF-A45D-46E7-BF48-3AEB4A932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395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824E6-DABD-4D5C-94E8-3097D22A77B6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2CFBF-A45D-46E7-BF48-3AEB4A932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462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824E6-DABD-4D5C-94E8-3097D22A77B6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2CFBF-A45D-46E7-BF48-3AEB4A932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988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824E6-DABD-4D5C-94E8-3097D22A77B6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2CFBF-A45D-46E7-BF48-3AEB4A932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221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824E6-DABD-4D5C-94E8-3097D22A77B6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2CFBF-A45D-46E7-BF48-3AEB4A932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594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824E6-DABD-4D5C-94E8-3097D22A77B6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2CFBF-A45D-46E7-BF48-3AEB4A932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821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824E6-DABD-4D5C-94E8-3097D22A77B6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2CFBF-A45D-46E7-BF48-3AEB4A932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642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824E6-DABD-4D5C-94E8-3097D22A77B6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2CFBF-A45D-46E7-BF48-3AEB4A932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081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824E6-DABD-4D5C-94E8-3097D22A77B6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2CFBF-A45D-46E7-BF48-3AEB4A932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224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824E6-DABD-4D5C-94E8-3097D22A77B6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2CFBF-A45D-46E7-BF48-3AEB4A932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854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824E6-DABD-4D5C-94E8-3097D22A77B6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22CFBF-A45D-46E7-BF48-3AEB4A932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210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443165" y="2365695"/>
            <a:ext cx="78100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mn-MN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АЙМГИЙН 201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</a:t>
            </a:r>
            <a:r>
              <a:rPr lang="mn-MN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ОНЫ 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mn-MN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САРЫН НИЙГЭМ ЭДИЙН ЗАСГИЙН</a:t>
            </a:r>
          </a:p>
          <a:p>
            <a:pPr algn="ctr">
              <a:defRPr/>
            </a:pPr>
            <a:r>
              <a:rPr lang="mn-MN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ТАНИЛЦУУЛГА</a:t>
            </a:r>
            <a:endParaRPr lang="en-US" sz="3600" b="1" dirty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536030" y="989112"/>
            <a:ext cx="7677150" cy="0"/>
          </a:xfrm>
          <a:prstGeom prst="line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5616038" y="6031468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mn-MN" dirty="0">
                <a:solidFill>
                  <a:srgbClr val="00206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2018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.</a:t>
            </a:r>
            <a:r>
              <a:rPr lang="mn-MN" dirty="0">
                <a:solidFill>
                  <a:srgbClr val="00206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01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.</a:t>
            </a:r>
            <a:r>
              <a:rPr lang="mn-MN" dirty="0">
                <a:solidFill>
                  <a:srgbClr val="00206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1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958880" y="342782"/>
            <a:ext cx="7418185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none">
            <a:spAutoFit/>
          </a:bodyPr>
          <a:lstStyle/>
          <a:p>
            <a:r>
              <a:rPr lang="mn-MN" sz="2400" b="1" dirty="0">
                <a:solidFill>
                  <a:srgbClr val="00206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ДУНДГОВЬ АЙМГИЙН СТАТИСТИКИЙН ХЭЛТЭС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455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4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9290"/>
            <a:ext cx="12192000" cy="700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55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975"/>
            <a:ext cx="11258550" cy="6677025"/>
          </a:xfrm>
          <a:prstGeom prst="rect">
            <a:avLst/>
          </a:prstGeom>
        </p:spPr>
      </p:pic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664810170"/>
              </p:ext>
            </p:extLst>
          </p:nvPr>
        </p:nvGraphicFramePr>
        <p:xfrm>
          <a:off x="1905699" y="1101012"/>
          <a:ext cx="8899149" cy="3676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567542" y="4963886"/>
            <a:ext cx="9237305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Тус аймагт 2019 оны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сарын байдлаар өмнөх оны 12 сартай харьцуулахад хэрэглээний үнийн индекс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5.4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хувиар өсжээ. Хүнсний бараа согтууруулах бус ундааны бүлэг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10.4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хувиар, согтууруулах ундаа, тамхи мансууруулах бодис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4.8 </a:t>
            </a:r>
            <a:r>
              <a:rPr lang="mn-MN" sz="1600" dirty="0">
                <a:latin typeface="Arial" pitchFamily="34" charset="0"/>
                <a:cs typeface="Arial" pitchFamily="34" charset="0"/>
              </a:rPr>
              <a:t>хувиар,  хувцас бөс бараа гутал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4.6</a:t>
            </a:r>
            <a:r>
              <a:rPr lang="mn-MN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sz="1600" dirty="0">
                <a:latin typeface="Arial" pitchFamily="34" charset="0"/>
                <a:cs typeface="Arial" pitchFamily="34" charset="0"/>
              </a:rPr>
              <a:t>хувь, </a:t>
            </a:r>
            <a:r>
              <a:rPr lang="mn-MN" sz="1600" dirty="0" smtClean="0">
                <a:latin typeface="Arial" pitchFamily="34" charset="0"/>
                <a:cs typeface="Arial" pitchFamily="34" charset="0"/>
              </a:rPr>
              <a:t>орон сууц, ус цахилгаан, хийн болон бусад түлш 1.5 хувь, гэр </a:t>
            </a:r>
            <a:r>
              <a:rPr lang="mn-MN" sz="1600" dirty="0">
                <a:latin typeface="Arial" pitchFamily="34" charset="0"/>
                <a:cs typeface="Arial" pitchFamily="34" charset="0"/>
              </a:rPr>
              <a:t>ахуйн тавилга,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mn-MN" sz="1600" dirty="0">
                <a:latin typeface="Arial" pitchFamily="34" charset="0"/>
                <a:cs typeface="Arial" pitchFamily="34" charset="0"/>
              </a:rPr>
              <a:t> гэр ахуйн барааны бүлэг </a:t>
            </a:r>
            <a:r>
              <a:rPr lang="mn-MN" sz="1600" dirty="0" smtClean="0">
                <a:latin typeface="Arial" pitchFamily="34" charset="0"/>
                <a:cs typeface="Arial" pitchFamily="34" charset="0"/>
              </a:rPr>
              <a:t>5.</a:t>
            </a:r>
            <a:r>
              <a:rPr lang="mn-MN" sz="1600" dirty="0">
                <a:latin typeface="Arial" pitchFamily="34" charset="0"/>
                <a:cs typeface="Arial" pitchFamily="34" charset="0"/>
              </a:rPr>
              <a:t>0</a:t>
            </a:r>
            <a:r>
              <a:rPr lang="mn-MN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sz="1600" dirty="0">
                <a:latin typeface="Arial" pitchFamily="34" charset="0"/>
                <a:cs typeface="Arial" pitchFamily="34" charset="0"/>
              </a:rPr>
              <a:t>хувиар, эм тариа эмчилгээний бүлэг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0.</a:t>
            </a:r>
            <a:r>
              <a:rPr lang="mn-MN" sz="1600" dirty="0" smtClean="0">
                <a:latin typeface="Arial" pitchFamily="34" charset="0"/>
                <a:cs typeface="Arial" pitchFamily="34" charset="0"/>
              </a:rPr>
              <a:t>8 </a:t>
            </a:r>
            <a:r>
              <a:rPr lang="mn-MN" sz="1600" dirty="0">
                <a:latin typeface="Arial" pitchFamily="34" charset="0"/>
                <a:cs typeface="Arial" pitchFamily="34" charset="0"/>
              </a:rPr>
              <a:t>хувиар өссөн нь нөлөөлсөн  байна.</a:t>
            </a: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mn-MN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86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10718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628901" y="156100"/>
            <a:ext cx="7744989" cy="377301"/>
            <a:chOff x="1485900" y="156099"/>
            <a:chExt cx="7744989" cy="377301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1485900" y="533400"/>
              <a:ext cx="7677150" cy="0"/>
            </a:xfrm>
            <a:prstGeom prst="line">
              <a:avLst/>
            </a:prstGeom>
            <a:ln w="28575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Rectangle 2"/>
            <p:cNvSpPr/>
            <p:nvPr/>
          </p:nvSpPr>
          <p:spPr>
            <a:xfrm>
              <a:off x="3977656" y="156099"/>
              <a:ext cx="525323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mn-MN" sz="1600" dirty="0">
                  <a:solidFill>
                    <a:srgbClr val="002060"/>
                  </a:solidFill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    ДУНДГОВЬ АЙМГИЙН СТАТИСТИКИЙН ХЭЛТЭС</a:t>
              </a:r>
              <a:endParaRPr lang="en-US" sz="1600" dirty="0">
                <a:solidFill>
                  <a:srgbClr val="00206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8" name="Chart 7"/>
          <p:cNvGraphicFramePr>
            <a:graphicFrameLocks/>
          </p:cNvGraphicFramePr>
          <p:nvPr>
            <p:extLst/>
          </p:nvPr>
        </p:nvGraphicFramePr>
        <p:xfrm>
          <a:off x="2657989" y="1390135"/>
          <a:ext cx="5330654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itle 5"/>
          <p:cNvSpPr txBox="1">
            <a:spLocks/>
          </p:cNvSpPr>
          <p:nvPr/>
        </p:nvSpPr>
        <p:spPr>
          <a:xfrm>
            <a:off x="2782330" y="4695593"/>
            <a:ext cx="6760086" cy="11203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just">
              <a:lnSpc>
                <a:spcPct val="90000"/>
              </a:lnSpc>
              <a:spcBef>
                <a:spcPct val="0"/>
              </a:spcBef>
              <a:defRPr/>
            </a:pPr>
            <a:endParaRPr lang="en-US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itle 5"/>
          <p:cNvSpPr txBox="1">
            <a:spLocks/>
          </p:cNvSpPr>
          <p:nvPr/>
        </p:nvSpPr>
        <p:spPr>
          <a:xfrm>
            <a:off x="3862402" y="990600"/>
            <a:ext cx="3748087" cy="45720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ctr">
              <a:lnSpc>
                <a:spcPct val="90000"/>
              </a:lnSpc>
              <a:defRPr/>
            </a:pPr>
            <a:endParaRPr lang="en-US" b="1" dirty="0">
              <a:solidFill>
                <a:prstClr val="black"/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56100"/>
            <a:ext cx="12353731" cy="670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97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628901" y="156100"/>
            <a:ext cx="7744989" cy="377301"/>
            <a:chOff x="1485900" y="156099"/>
            <a:chExt cx="7744989" cy="377301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1485900" y="533400"/>
              <a:ext cx="7677150" cy="0"/>
            </a:xfrm>
            <a:prstGeom prst="line">
              <a:avLst/>
            </a:prstGeom>
            <a:ln w="28575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Rectangle 2"/>
            <p:cNvSpPr/>
            <p:nvPr/>
          </p:nvSpPr>
          <p:spPr>
            <a:xfrm>
              <a:off x="3977656" y="156099"/>
              <a:ext cx="525323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mn-MN" sz="1600" dirty="0">
                  <a:solidFill>
                    <a:srgbClr val="002060"/>
                  </a:solidFill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    ДУНДГОВЬ АЙМГИЙН СТАТИСТИКИЙН ХЭЛТЭС</a:t>
              </a:r>
              <a:endParaRPr lang="en-US" sz="1600" dirty="0">
                <a:solidFill>
                  <a:srgbClr val="00206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3581400" y="804971"/>
            <a:ext cx="5486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rgbClr val="F79646">
                  <a:lumMod val="50000"/>
                </a:srgbClr>
              </a:buClr>
              <a:buSzPct val="80000"/>
              <a:defRPr/>
            </a:pPr>
            <a:r>
              <a:rPr lang="mn-MN" b="1" kern="0" dirty="0">
                <a:solidFill>
                  <a:srgbClr val="1F497D">
                    <a:lumMod val="75000"/>
                  </a:srgb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ЭДИЙН ЗАСГИЙН ҮЗҮҮЛЭЛТ– Банк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514600" y="2895600"/>
            <a:ext cx="77914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mn-MN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80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32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628901" y="156100"/>
            <a:ext cx="7744989" cy="377301"/>
            <a:chOff x="1485900" y="156099"/>
            <a:chExt cx="7744989" cy="377301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1485900" y="533400"/>
              <a:ext cx="7677150" cy="0"/>
            </a:xfrm>
            <a:prstGeom prst="line">
              <a:avLst/>
            </a:prstGeom>
            <a:ln w="28575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Rectangle 2"/>
            <p:cNvSpPr/>
            <p:nvPr/>
          </p:nvSpPr>
          <p:spPr>
            <a:xfrm>
              <a:off x="3977656" y="156099"/>
              <a:ext cx="525323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mn-MN" sz="1600" dirty="0">
                  <a:solidFill>
                    <a:srgbClr val="002060"/>
                  </a:solidFill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    ДУНДГОВЬ АЙМГИЙН СТАТИСТИКИЙН ХЭЛТЭС</a:t>
              </a:r>
              <a:endParaRPr lang="en-US" sz="1600" dirty="0">
                <a:solidFill>
                  <a:srgbClr val="00206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Title 5"/>
          <p:cNvSpPr txBox="1">
            <a:spLocks/>
          </p:cNvSpPr>
          <p:nvPr/>
        </p:nvSpPr>
        <p:spPr>
          <a:xfrm>
            <a:off x="2782330" y="4695593"/>
            <a:ext cx="6760086" cy="11203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just">
              <a:lnSpc>
                <a:spcPct val="90000"/>
              </a:lnSpc>
              <a:spcBef>
                <a:spcPct val="0"/>
              </a:spcBef>
              <a:defRPr/>
            </a:pPr>
            <a:endParaRPr lang="en-US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le 5"/>
          <p:cNvSpPr txBox="1">
            <a:spLocks/>
          </p:cNvSpPr>
          <p:nvPr/>
        </p:nvSpPr>
        <p:spPr>
          <a:xfrm>
            <a:off x="2509839" y="2133600"/>
            <a:ext cx="2489200" cy="85725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ctr">
              <a:lnSpc>
                <a:spcPct val="90000"/>
              </a:lnSpc>
              <a:defRPr/>
            </a:pPr>
            <a:endParaRPr lang="en-US" b="1" dirty="0">
              <a:solidFill>
                <a:srgbClr val="5B9BD5">
                  <a:lumMod val="75000"/>
                </a:srgbClr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5"/>
          <p:cNvSpPr txBox="1">
            <a:spLocks/>
          </p:cNvSpPr>
          <p:nvPr/>
        </p:nvSpPr>
        <p:spPr>
          <a:xfrm>
            <a:off x="3862402" y="990600"/>
            <a:ext cx="3748087" cy="45720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ctr">
              <a:lnSpc>
                <a:spcPct val="90000"/>
              </a:lnSpc>
              <a:defRPr/>
            </a:pPr>
            <a:endParaRPr lang="en-US" b="1" dirty="0">
              <a:solidFill>
                <a:prstClr val="black"/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5"/>
          <p:cNvSpPr txBox="1">
            <a:spLocks/>
          </p:cNvSpPr>
          <p:nvPr/>
        </p:nvSpPr>
        <p:spPr>
          <a:xfrm rot="10800000" flipH="1" flipV="1">
            <a:off x="6229362" y="2057400"/>
            <a:ext cx="2735263" cy="83820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ctr">
              <a:lnSpc>
                <a:spcPct val="90000"/>
              </a:lnSpc>
              <a:defRPr/>
            </a:pPr>
            <a:endParaRPr lang="en-US" b="1" dirty="0">
              <a:solidFill>
                <a:srgbClr val="5B9BD5">
                  <a:lumMod val="75000"/>
                </a:srgbClr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5"/>
          <p:cNvSpPr txBox="1">
            <a:spLocks/>
          </p:cNvSpPr>
          <p:nvPr/>
        </p:nvSpPr>
        <p:spPr>
          <a:xfrm>
            <a:off x="2236788" y="3962417"/>
            <a:ext cx="3371850" cy="1516063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ctr">
              <a:lnSpc>
                <a:spcPct val="90000"/>
              </a:lnSpc>
              <a:defRPr/>
            </a:pPr>
            <a:endParaRPr lang="en-US" b="1" dirty="0">
              <a:solidFill>
                <a:srgbClr val="5B9BD5">
                  <a:lumMod val="75000"/>
                </a:srgbClr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5"/>
          <p:cNvSpPr txBox="1">
            <a:spLocks/>
          </p:cNvSpPr>
          <p:nvPr/>
        </p:nvSpPr>
        <p:spPr>
          <a:xfrm>
            <a:off x="6229364" y="4490857"/>
            <a:ext cx="3032125" cy="1431925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ctr">
              <a:lnSpc>
                <a:spcPct val="90000"/>
              </a:lnSpc>
              <a:defRPr/>
            </a:pPr>
            <a:endParaRPr lang="en-US" b="1" dirty="0">
              <a:solidFill>
                <a:srgbClr val="5B9BD5">
                  <a:lumMod val="75000"/>
                </a:srgbClr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15" name="Title 5"/>
          <p:cNvSpPr txBox="1">
            <a:spLocks/>
          </p:cNvSpPr>
          <p:nvPr/>
        </p:nvSpPr>
        <p:spPr>
          <a:xfrm>
            <a:off x="2590810" y="5478463"/>
            <a:ext cx="6911975" cy="711200"/>
          </a:xfrm>
          <a:prstGeom prst="rect">
            <a:avLst/>
          </a:prstGeom>
        </p:spPr>
        <p:txBody>
          <a:bodyPr anchor="b"/>
          <a:lstStyle/>
          <a:p>
            <a:pPr algn="ctr">
              <a:lnSpc>
                <a:spcPct val="90000"/>
              </a:lnSpc>
              <a:defRPr/>
            </a:pPr>
            <a:endParaRPr lang="en-US" sz="1600" dirty="0">
              <a:solidFill>
                <a:prstClr val="black"/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799748" y="3752171"/>
            <a:ext cx="70570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mn-MN" dirty="0"/>
          </a:p>
          <a:p>
            <a:endParaRPr lang="mn-MN" dirty="0"/>
          </a:p>
          <a:p>
            <a:endParaRPr lang="mn-MN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143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295401" y="1963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934"/>
            <a:ext cx="12192000" cy="6814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68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43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78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0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5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56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</TotalTime>
  <Words>139</Words>
  <Application>Microsoft Office PowerPoint</Application>
  <PresentationFormat>Widescreen</PresentationFormat>
  <Paragraphs>25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Arial Unicode MS</vt:lpstr>
      <vt:lpstr>Calibri</vt:lpstr>
      <vt:lpstr>Calibri Light</vt:lpstr>
      <vt:lpstr>Tahoma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Dorjkhand</dc:creator>
  <cp:lastModifiedBy>Dorjkhand</cp:lastModifiedBy>
  <cp:revision>47</cp:revision>
  <cp:lastPrinted>2019-05-17T02:37:53Z</cp:lastPrinted>
  <dcterms:created xsi:type="dcterms:W3CDTF">2019-04-08T08:36:02Z</dcterms:created>
  <dcterms:modified xsi:type="dcterms:W3CDTF">2019-11-11T07:16:03Z</dcterms:modified>
</cp:coreProperties>
</file>