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2" r:id="rId2"/>
    <p:sldId id="263" r:id="rId3"/>
    <p:sldId id="264" r:id="rId4"/>
    <p:sldId id="265" r:id="rId5"/>
    <p:sldId id="256" r:id="rId6"/>
    <p:sldId id="257" r:id="rId7"/>
    <p:sldId id="258" r:id="rId8"/>
    <p:sldId id="259" r:id="rId9"/>
    <p:sldId id="260" r:id="rId10"/>
    <p:sldId id="261" r:id="rId11"/>
    <p:sldId id="267" r:id="rId12"/>
    <p:sldId id="271" r:id="rId13"/>
    <p:sldId id="270" r:id="rId14"/>
    <p:sldId id="266" r:id="rId15"/>
  </p:sldIdLst>
  <p:sldSz cx="12192000" cy="6858000"/>
  <p:notesSz cx="673576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7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1%20sar\Graphic%202019.1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1%20sar\Graphic%202019.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/>
              <a:t>Өрхийн тоо,</a:t>
            </a:r>
            <a:r>
              <a:rPr lang="mn-MN" baseline="0"/>
              <a:t> тэргүүлэгчийн хүйсээр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855330010354281E-2"/>
          <c:y val="0.15319444444444477"/>
          <c:w val="0.93888888888888955"/>
          <c:h val="0.67145778652668464"/>
        </c:manualLayout>
      </c:layout>
      <c:pie3DChart>
        <c:varyColors val="1"/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mn-MN"/>
              <a:t>Дундговь аймгийн хэрэглээний үнийн индекс,  /өмнөх оны мөн үетэй харьцуулсанаар/</a:t>
            </a:r>
            <a:endParaRPr lang="en-US"/>
          </a:p>
        </c:rich>
      </c:tx>
      <c:layout>
        <c:manualLayout>
          <c:xMode val="edge"/>
          <c:yMode val="edge"/>
          <c:x val="0.22853896262662304"/>
          <c:y val="3.213610639159883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6774206988246534E-2"/>
          <c:y val="0.23478356889796798"/>
          <c:w val="0.89680487795927688"/>
          <c:h val="0.60369844298275643"/>
        </c:manualLayout>
      </c:layout>
      <c:lineChart>
        <c:grouping val="standard"/>
        <c:ser>
          <c:idx val="0"/>
          <c:order val="0"/>
          <c:tx>
            <c:strRef>
              <c:f>graphic!$O$12</c:f>
              <c:strCache>
                <c:ptCount val="1"/>
                <c:pt idx="0">
                  <c:v>2017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graphic!$P$12:$AA$12</c:f>
              <c:numCache>
                <c:formatCode>0.0</c:formatCode>
                <c:ptCount val="12"/>
                <c:pt idx="0">
                  <c:v>107</c:v>
                </c:pt>
                <c:pt idx="1">
                  <c:v>106.2</c:v>
                </c:pt>
                <c:pt idx="2">
                  <c:v>106.1</c:v>
                </c:pt>
                <c:pt idx="3">
                  <c:v>107.6</c:v>
                </c:pt>
                <c:pt idx="4">
                  <c:v>106.9</c:v>
                </c:pt>
                <c:pt idx="5">
                  <c:v>107.1</c:v>
                </c:pt>
                <c:pt idx="6">
                  <c:v>107.3</c:v>
                </c:pt>
                <c:pt idx="7">
                  <c:v>109.8</c:v>
                </c:pt>
                <c:pt idx="8">
                  <c:v>110.1</c:v>
                </c:pt>
                <c:pt idx="9">
                  <c:v>108.6</c:v>
                </c:pt>
                <c:pt idx="10">
                  <c:v>105.9</c:v>
                </c:pt>
                <c:pt idx="11">
                  <c:v>105</c:v>
                </c:pt>
              </c:numCache>
            </c:numRef>
          </c:val>
        </c:ser>
        <c:ser>
          <c:idx val="1"/>
          <c:order val="1"/>
          <c:tx>
            <c:strRef>
              <c:f>graphic!$O$13</c:f>
              <c:strCache>
                <c:ptCount val="1"/>
                <c:pt idx="0">
                  <c:v>2018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graphic!$P$13:$AA$13</c:f>
              <c:numCache>
                <c:formatCode>0.0</c:formatCode>
                <c:ptCount val="12"/>
                <c:pt idx="0">
                  <c:v>105.9</c:v>
                </c:pt>
                <c:pt idx="1">
                  <c:v>105.2</c:v>
                </c:pt>
                <c:pt idx="2">
                  <c:v>104.8</c:v>
                </c:pt>
                <c:pt idx="3">
                  <c:v>104.7</c:v>
                </c:pt>
                <c:pt idx="4">
                  <c:v>105.5</c:v>
                </c:pt>
                <c:pt idx="5">
                  <c:v>105.9</c:v>
                </c:pt>
                <c:pt idx="6">
                  <c:v>105.5</c:v>
                </c:pt>
                <c:pt idx="7">
                  <c:v>105.5</c:v>
                </c:pt>
                <c:pt idx="8">
                  <c:v>103.5</c:v>
                </c:pt>
                <c:pt idx="9">
                  <c:v>104.3</c:v>
                </c:pt>
                <c:pt idx="10">
                  <c:v>106.5</c:v>
                </c:pt>
                <c:pt idx="11">
                  <c:v>105.3</c:v>
                </c:pt>
              </c:numCache>
            </c:numRef>
          </c:val>
        </c:ser>
        <c:ser>
          <c:idx val="2"/>
          <c:order val="2"/>
          <c:tx>
            <c:strRef>
              <c:f>graphic!$O$14</c:f>
              <c:strCache>
                <c:ptCount val="1"/>
                <c:pt idx="0">
                  <c:v>2019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graphic!$P$14:$AA$14</c:f>
              <c:numCache>
                <c:formatCode>0.0</c:formatCode>
                <c:ptCount val="12"/>
                <c:pt idx="0">
                  <c:v>104.2</c:v>
                </c:pt>
                <c:pt idx="1">
                  <c:v>104.4</c:v>
                </c:pt>
                <c:pt idx="2">
                  <c:v>104.8</c:v>
                </c:pt>
                <c:pt idx="3">
                  <c:v>105.6</c:v>
                </c:pt>
                <c:pt idx="4">
                  <c:v>106.3</c:v>
                </c:pt>
                <c:pt idx="5">
                  <c:v>105.5</c:v>
                </c:pt>
                <c:pt idx="6">
                  <c:v>106.1</c:v>
                </c:pt>
                <c:pt idx="7">
                  <c:v>106.9</c:v>
                </c:pt>
                <c:pt idx="8">
                  <c:v>108.1</c:v>
                </c:pt>
                <c:pt idx="9">
                  <c:v>107.8</c:v>
                </c:pt>
                <c:pt idx="10">
                  <c:v>106.5</c:v>
                </c:pt>
              </c:numCache>
            </c:numRef>
          </c:val>
        </c:ser>
        <c:dLbls>
          <c:showVal val="1"/>
        </c:dLbls>
        <c:marker val="1"/>
        <c:axId val="122809728"/>
        <c:axId val="123411456"/>
      </c:lineChart>
      <c:catAx>
        <c:axId val="1228097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411456"/>
        <c:crosses val="autoZero"/>
        <c:auto val="1"/>
        <c:lblAlgn val="ctr"/>
        <c:lblOffset val="100"/>
      </c:catAx>
      <c:valAx>
        <c:axId val="123411456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2280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76600782691688"/>
          <c:y val="0.24026308669679006"/>
          <c:w val="0.29309379276977082"/>
          <c:h val="6.518448315244834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mn-MN"/>
              <a:t>Дундговь аймгийн хэрэглээний үнийн  индекс</a:t>
            </a:r>
            <a:r>
              <a:rPr lang="en-US"/>
              <a:t/>
            </a:r>
            <a:br>
              <a:rPr lang="en-US"/>
            </a:br>
            <a:r>
              <a:rPr lang="en-US"/>
              <a:t> (</a:t>
            </a:r>
            <a:r>
              <a:rPr lang="mn-MN"/>
              <a:t>өмнөх оны</a:t>
            </a:r>
            <a:r>
              <a:rPr lang="en-US"/>
              <a:t> 12 </a:t>
            </a:r>
            <a:r>
              <a:rPr lang="mn-MN"/>
              <a:t>сар</a:t>
            </a:r>
            <a:r>
              <a:rPr lang="en-US"/>
              <a:t> =100)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graphic!$O$7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9411764705882366E-2"/>
                  <c:y val="-5.0632911392405194E-2"/>
                </c:manualLayout>
              </c:layout>
              <c:showVal val="1"/>
            </c:dLbl>
            <c:dLbl>
              <c:idx val="1"/>
              <c:layout>
                <c:manualLayout>
                  <c:x val="-4.3137254901960811E-2"/>
                  <c:y val="-5.4008438818566817E-2"/>
                </c:manualLayout>
              </c:layout>
              <c:showVal val="1"/>
            </c:dLbl>
            <c:dLbl>
              <c:idx val="2"/>
              <c:layout>
                <c:manualLayout>
                  <c:x val="-4.7058823529411813E-2"/>
                  <c:y val="-4.7257383966244793E-2"/>
                </c:manualLayout>
              </c:layout>
              <c:showVal val="1"/>
            </c:dLbl>
            <c:dLbl>
              <c:idx val="3"/>
              <c:layout>
                <c:manualLayout>
                  <c:x val="-5.0980392156862793E-2"/>
                  <c:y val="-6.4135021097047523E-2"/>
                </c:manualLayout>
              </c:layout>
              <c:showVal val="1"/>
            </c:dLbl>
            <c:dLbl>
              <c:idx val="4"/>
              <c:layout>
                <c:manualLayout>
                  <c:x val="-5.2941176470588207E-2"/>
                  <c:y val="-6.0759493670886164E-2"/>
                </c:manualLayout>
              </c:layout>
              <c:showVal val="1"/>
            </c:dLbl>
            <c:dLbl>
              <c:idx val="5"/>
              <c:layout>
                <c:manualLayout>
                  <c:x val="-3.5956768033600331E-2"/>
                  <c:y val="-4.4195088769787547E-2"/>
                </c:manualLayout>
              </c:layout>
              <c:showVal val="1"/>
            </c:dLbl>
            <c:dLbl>
              <c:idx val="6"/>
              <c:layout>
                <c:manualLayout>
                  <c:x val="-6.0784313725490313E-2"/>
                  <c:y val="-4.7257383966244723E-2"/>
                </c:manualLayout>
              </c:layout>
              <c:showVal val="1"/>
            </c:dLbl>
            <c:dLbl>
              <c:idx val="7"/>
              <c:layout>
                <c:manualLayout>
                  <c:x val="-4.5098039215686933E-2"/>
                  <c:y val="-4.0506329113924072E-2"/>
                </c:manualLayout>
              </c:layout>
              <c:showVal val="1"/>
            </c:dLbl>
            <c:dLbl>
              <c:idx val="8"/>
              <c:layout>
                <c:manualLayout>
                  <c:x val="-5.6862745098039222E-2"/>
                  <c:y val="-4.0506329113924072E-2"/>
                </c:manualLayout>
              </c:layout>
              <c:showVal val="1"/>
            </c:dLbl>
            <c:dLbl>
              <c:idx val="9"/>
              <c:layout>
                <c:manualLayout>
                  <c:x val="-4.1176470588235294E-2"/>
                  <c:y val="-4.3881856540084356E-2"/>
                </c:manualLayout>
              </c:layout>
              <c:showVal val="1"/>
            </c:dLbl>
            <c:dLbl>
              <c:idx val="10"/>
              <c:layout>
                <c:manualLayout>
                  <c:x val="-4.7058823529411813E-2"/>
                  <c:y val="-5.0632911392405132E-2"/>
                </c:manualLayout>
              </c:layout>
              <c:showVal val="1"/>
            </c:dLbl>
            <c:dLbl>
              <c:idx val="11"/>
              <c:layout>
                <c:manualLayout>
                  <c:x val="-3.3554258572556478E-2"/>
                  <c:y val="-9.5517209405469761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graphic!$P$7:$AA$7</c:f>
              <c:numCache>
                <c:formatCode>0.0</c:formatCode>
                <c:ptCount val="12"/>
                <c:pt idx="0">
                  <c:v>101.2</c:v>
                </c:pt>
                <c:pt idx="1">
                  <c:v>102.4</c:v>
                </c:pt>
                <c:pt idx="2">
                  <c:v>102.7</c:v>
                </c:pt>
                <c:pt idx="3">
                  <c:v>103.8</c:v>
                </c:pt>
                <c:pt idx="4">
                  <c:v>102.8</c:v>
                </c:pt>
                <c:pt idx="5">
                  <c:v>102.5</c:v>
                </c:pt>
                <c:pt idx="6">
                  <c:v>102.2</c:v>
                </c:pt>
                <c:pt idx="7">
                  <c:v>103.5</c:v>
                </c:pt>
                <c:pt idx="8">
                  <c:v>103.4</c:v>
                </c:pt>
                <c:pt idx="9">
                  <c:v>103.5</c:v>
                </c:pt>
                <c:pt idx="10">
                  <c:v>103.2</c:v>
                </c:pt>
                <c:pt idx="11">
                  <c:v>105</c:v>
                </c:pt>
              </c:numCache>
            </c:numRef>
          </c:val>
        </c:ser>
        <c:ser>
          <c:idx val="2"/>
          <c:order val="2"/>
          <c:tx>
            <c:strRef>
              <c:f>graphic!$O$9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0219517823613139E-3"/>
                  <c:y val="6.5953123085133084E-2"/>
                </c:manualLayout>
              </c:layout>
              <c:showVal val="1"/>
            </c:dLbl>
            <c:dLbl>
              <c:idx val="1"/>
              <c:layout>
                <c:manualLayout>
                  <c:x val="-1.1292784759339461E-2"/>
                  <c:y val="7.6079830943795571E-2"/>
                </c:manualLayout>
              </c:layout>
              <c:showVal val="1"/>
            </c:dLbl>
            <c:dLbl>
              <c:idx val="2"/>
              <c:layout>
                <c:manualLayout>
                  <c:x val="-1.5314722437535807E-2"/>
                  <c:y val="7.1286382066243936E-2"/>
                </c:manualLayout>
              </c:layout>
              <c:showVal val="1"/>
            </c:dLbl>
            <c:dLbl>
              <c:idx val="3"/>
              <c:layout>
                <c:manualLayout>
                  <c:x val="-2.3007344068703722E-2"/>
                  <c:y val="6.6416743774676448E-2"/>
                </c:manualLayout>
              </c:layout>
              <c:showVal val="1"/>
            </c:dLbl>
            <c:dLbl>
              <c:idx val="4"/>
              <c:layout>
                <c:manualLayout>
                  <c:x val="-2.8583440690035766E-2"/>
                  <c:y val="7.8061125057253739E-2"/>
                </c:manualLayout>
              </c:layout>
              <c:showVal val="1"/>
            </c:dLbl>
            <c:dLbl>
              <c:idx val="5"/>
              <c:layout>
                <c:manualLayout>
                  <c:x val="-3.6205691540712001E-2"/>
                  <c:y val="8.2607441692683359E-2"/>
                </c:manualLayout>
              </c:layout>
              <c:showVal val="1"/>
            </c:dLbl>
            <c:dLbl>
              <c:idx val="6"/>
              <c:layout>
                <c:manualLayout>
                  <c:x val="-3.6205691540712001E-2"/>
                  <c:y val="6.587952735329651E-2"/>
                </c:manualLayout>
              </c:layout>
              <c:showVal val="1"/>
            </c:dLbl>
            <c:dLbl>
              <c:idx val="7"/>
              <c:layout>
                <c:manualLayout>
                  <c:x val="-3.2394716159681952E-2"/>
                  <c:y val="7.8231938732039555E-2"/>
                </c:manualLayout>
              </c:layout>
              <c:showVal val="1"/>
            </c:dLbl>
            <c:dLbl>
              <c:idx val="8"/>
              <c:layout>
                <c:manualLayout>
                  <c:x val="-1.9055627126690511E-2"/>
                  <c:y val="6.1762056893715923E-2"/>
                </c:manualLayout>
              </c:layout>
              <c:showVal val="1"/>
            </c:dLbl>
            <c:dLbl>
              <c:idx val="9"/>
              <c:layout>
                <c:manualLayout>
                  <c:x val="-3.0980848644604812E-2"/>
                  <c:y val="5.8396754266120933E-2"/>
                </c:manualLayout>
              </c:layout>
              <c:showVal val="1"/>
            </c:dLbl>
            <c:dLbl>
              <c:idx val="10"/>
              <c:layout>
                <c:manualLayout>
                  <c:x val="-1.524450170135243E-2"/>
                  <c:y val="-4.3663867078980671E-2"/>
                </c:manualLayout>
              </c:layout>
              <c:showVal val="1"/>
            </c:dLbl>
            <c:dLbl>
              <c:idx val="11"/>
              <c:layout>
                <c:manualLayout>
                  <c:x val="-9.5278135633452728E-3"/>
                  <c:y val="7.4114468272458531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graphic!$P$9:$AA$9</c:f>
              <c:numCache>
                <c:formatCode>0.0</c:formatCode>
                <c:ptCount val="12"/>
                <c:pt idx="0">
                  <c:v>100.7</c:v>
                </c:pt>
                <c:pt idx="1">
                  <c:v>101.3</c:v>
                </c:pt>
                <c:pt idx="2">
                  <c:v>102.2</c:v>
                </c:pt>
                <c:pt idx="3">
                  <c:v>103.1</c:v>
                </c:pt>
                <c:pt idx="4">
                  <c:v>104.3</c:v>
                </c:pt>
                <c:pt idx="5">
                  <c:v>103.6</c:v>
                </c:pt>
                <c:pt idx="6">
                  <c:v>104.1</c:v>
                </c:pt>
                <c:pt idx="7">
                  <c:v>104.1</c:v>
                </c:pt>
                <c:pt idx="8">
                  <c:v>104.7</c:v>
                </c:pt>
                <c:pt idx="9">
                  <c:v>105.4</c:v>
                </c:pt>
                <c:pt idx="10">
                  <c:v>105.9</c:v>
                </c:pt>
              </c:numCache>
            </c:numRef>
          </c:val>
        </c:ser>
        <c:marker val="1"/>
        <c:axId val="93767168"/>
        <c:axId val="93768704"/>
      </c:lineChart>
      <c:lineChart>
        <c:grouping val="standard"/>
        <c:ser>
          <c:idx val="1"/>
          <c:order val="1"/>
          <c:tx>
            <c:strRef>
              <c:f>graphic!$O$8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-5.2422030225526252E-2"/>
                  <c:y val="-3.2939763676648255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8138718363532751E-2"/>
                  <c:y val="-4.529217505539133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385540650153991E-2"/>
                  <c:y val="-3.7057234136229529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1949843788870126E-2"/>
                  <c:y val="-2.882229321706720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5.8138718363532751E-2"/>
                  <c:y val="-3.2939763676648255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6.385540650153991E-2"/>
                  <c:y val="-3.7057234136229446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5.6233155650863675E-2"/>
                  <c:y val="-4.5292175055391334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-4.9449352393761845E-2"/>
                  <c:y val="-3.7057234136229529E-2"/>
                </c:manualLayout>
              </c:layout>
              <c:dLblPos val="r"/>
              <c:showVal val="1"/>
            </c:dLbl>
            <c:dLbl>
              <c:idx val="8"/>
              <c:layout>
                <c:manualLayout>
                  <c:x val="-5.3260627863408537E-2"/>
                  <c:y val="-4.1175028806082696E-2"/>
                </c:manualLayout>
              </c:layout>
              <c:dLblPos val="r"/>
              <c:showVal val="1"/>
            </c:dLbl>
            <c:dLbl>
              <c:idx val="9"/>
              <c:layout>
                <c:manualLayout>
                  <c:x val="-6.5760969214209014E-2"/>
                  <c:y val="-3.7057234136229529E-2"/>
                </c:manualLayout>
              </c:layout>
              <c:dLblPos val="r"/>
              <c:showVal val="1"/>
            </c:dLbl>
            <c:dLbl>
              <c:idx val="10"/>
              <c:layout>
                <c:manualLayout>
                  <c:x val="-6.9572094639547735E-2"/>
                  <c:y val="-2.4704822757486176E-2"/>
                </c:manualLayout>
              </c:layout>
              <c:dLblPos val="r"/>
              <c:showVal val="1"/>
            </c:dLbl>
            <c:dLbl>
              <c:idx val="11"/>
              <c:layout>
                <c:manualLayout>
                  <c:x val="-6.0044281076201834E-2"/>
                  <c:y val="-2.8822293217067207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graphic!$P$8:$AA$8</c:f>
              <c:numCache>
                <c:formatCode>0.0</c:formatCode>
                <c:ptCount val="12"/>
                <c:pt idx="0">
                  <c:v>101.6</c:v>
                </c:pt>
                <c:pt idx="1">
                  <c:v>102.1</c:v>
                </c:pt>
                <c:pt idx="2">
                  <c:v>102.6</c:v>
                </c:pt>
                <c:pt idx="3">
                  <c:v>102.7</c:v>
                </c:pt>
                <c:pt idx="4">
                  <c:v>103.3</c:v>
                </c:pt>
                <c:pt idx="5">
                  <c:v>103.3</c:v>
                </c:pt>
                <c:pt idx="6">
                  <c:v>105.4</c:v>
                </c:pt>
                <c:pt idx="7">
                  <c:v>105.4</c:v>
                </c:pt>
                <c:pt idx="8">
                  <c:v>101.9</c:v>
                </c:pt>
                <c:pt idx="9">
                  <c:v>102.8</c:v>
                </c:pt>
                <c:pt idx="10">
                  <c:v>104.7</c:v>
                </c:pt>
                <c:pt idx="11">
                  <c:v>105.3</c:v>
                </c:pt>
              </c:numCache>
            </c:numRef>
          </c:val>
        </c:ser>
        <c:marker val="1"/>
        <c:axId val="93787264"/>
        <c:axId val="93772800"/>
      </c:lineChart>
      <c:catAx>
        <c:axId val="93767168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68704"/>
        <c:crosses val="autoZero"/>
        <c:auto val="1"/>
        <c:lblAlgn val="ctr"/>
        <c:lblOffset val="100"/>
      </c:catAx>
      <c:valAx>
        <c:axId val="93768704"/>
        <c:scaling>
          <c:orientation val="minMax"/>
          <c:max val="115"/>
          <c:min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67168"/>
        <c:crosses val="autoZero"/>
        <c:crossBetween val="between"/>
      </c:valAx>
      <c:valAx>
        <c:axId val="93772800"/>
        <c:scaling>
          <c:orientation val="minMax"/>
        </c:scaling>
        <c:axPos val="r"/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87264"/>
        <c:crosses val="max"/>
        <c:crossBetween val="between"/>
      </c:valAx>
      <c:catAx>
        <c:axId val="93787264"/>
        <c:scaling>
          <c:orientation val="minMax"/>
        </c:scaling>
        <c:delete val="1"/>
        <c:axPos val="b"/>
        <c:numFmt formatCode="General" sourceLinked="1"/>
        <c:tickLblPos val="none"/>
        <c:crossAx val="93772800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032718361732296"/>
          <c:y val="0.30375918492178489"/>
          <c:w val="0.30376185087456331"/>
          <c:h val="6.6701287566362774E-2"/>
        </c:manualLayout>
      </c:layout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CEE6-44D8-4CEF-9B39-91794F3AAAEF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910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0910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6D41D-B999-4668-81F3-3EEAE36C8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42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4AF1E-A3D8-4038-A9EA-CC9E50529180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0CE38-DACB-4C01-ADB1-14CF921C4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746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827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76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845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7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666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165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439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146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198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522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659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082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964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608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12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985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24E6-DABD-4D5C-94E8-3097D22A77B6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7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3165" y="2365695"/>
            <a:ext cx="7810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АЙМГИЙН 201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ОНЫ 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САРЫН НИЙГЭМ ЭДИЙН ЗАСГИЙН</a:t>
            </a:r>
          </a:p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ТАНИЛЦУУЛГА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36030" y="989112"/>
            <a:ext cx="767715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16038" y="6031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2018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8880" y="342782"/>
            <a:ext cx="741818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ДУНДГОВЬ АЙМГИЙН СТАТИСТИКИЙН ХЭЛТЭС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04555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1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9290"/>
            <a:ext cx="12192000" cy="70072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25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275" y="180975"/>
            <a:ext cx="11258550" cy="6677025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/>
        </p:nvGraphicFramePr>
        <p:xfrm>
          <a:off x="1961002" y="1200839"/>
          <a:ext cx="9066882" cy="359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05884" y="4880474"/>
            <a:ext cx="9376236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400" dirty="0" smtClean="0"/>
              <a:t>Тус </a:t>
            </a:r>
            <a:r>
              <a:rPr lang="mn-MN" sz="1400" dirty="0" smtClean="0"/>
              <a:t>аймагт 2019 оны </a:t>
            </a:r>
            <a:r>
              <a:rPr lang="en-US" sz="1400" dirty="0" smtClean="0"/>
              <a:t>1</a:t>
            </a:r>
            <a:r>
              <a:rPr lang="mn-MN" sz="1400" dirty="0" smtClean="0"/>
              <a:t>1 сарын байдлаар өмнөх оны мөн үетэй харьцуулахад хэрэглээний үнийн индекс 6</a:t>
            </a:r>
            <a:r>
              <a:rPr lang="en-US" sz="1400" dirty="0" smtClean="0"/>
              <a:t>.</a:t>
            </a:r>
            <a:r>
              <a:rPr lang="mn-MN" sz="1400" dirty="0" smtClean="0"/>
              <a:t>5 хувиар өсжээ. Хүнсний бараа согтууруулах бус ундааны бүлэг </a:t>
            </a:r>
            <a:r>
              <a:rPr lang="en-US" sz="1400" dirty="0" smtClean="0"/>
              <a:t>1</a:t>
            </a:r>
            <a:r>
              <a:rPr lang="mn-MN" sz="1400" dirty="0" smtClean="0"/>
              <a:t>3</a:t>
            </a:r>
            <a:r>
              <a:rPr lang="en-US" sz="1400" dirty="0" smtClean="0"/>
              <a:t>.</a:t>
            </a:r>
            <a:r>
              <a:rPr lang="mn-MN" sz="1400" dirty="0" smtClean="0"/>
              <a:t>8 хувиар, согтууруулах ундаа, тамхи мансууруулах бодис 5</a:t>
            </a:r>
            <a:r>
              <a:rPr lang="en-US" sz="1400" dirty="0" smtClean="0"/>
              <a:t>.</a:t>
            </a:r>
            <a:r>
              <a:rPr lang="mn-MN" sz="1400" dirty="0" smtClean="0"/>
              <a:t>5</a:t>
            </a:r>
            <a:r>
              <a:rPr lang="en-US" sz="1400" dirty="0" smtClean="0"/>
              <a:t> </a:t>
            </a:r>
            <a:r>
              <a:rPr lang="mn-MN" sz="1400" dirty="0" smtClean="0"/>
              <a:t>хувиар,  хувцас бөс бараа гутал 6</a:t>
            </a:r>
            <a:r>
              <a:rPr lang="en-US" sz="1400" dirty="0" smtClean="0"/>
              <a:t>.</a:t>
            </a:r>
            <a:r>
              <a:rPr lang="mn-MN" sz="1400" dirty="0" smtClean="0"/>
              <a:t>0 хувь, орон сууц, ус цахилгаан, хийн болон бусад түлш 8.5 хувь, гэр ахуйн тавилга,</a:t>
            </a:r>
            <a:r>
              <a:rPr lang="en-US" sz="1400" dirty="0" smtClean="0"/>
              <a:t> </a:t>
            </a:r>
            <a:r>
              <a:rPr lang="mn-MN" sz="1400" dirty="0" smtClean="0"/>
              <a:t> гэр ахуйн барааны бүлэг 5.5 хувиар, эм тариа эмчилгээний бүлэг</a:t>
            </a:r>
            <a:r>
              <a:rPr lang="en-US" sz="1400" dirty="0" smtClean="0"/>
              <a:t> 0.</a:t>
            </a:r>
            <a:r>
              <a:rPr lang="mn-MN" sz="1400" dirty="0" smtClean="0"/>
              <a:t>8 хувиар өссөн нь нөлөөлсөн  байна</a:t>
            </a:r>
            <a:r>
              <a:rPr lang="mn-MN" sz="1400" dirty="0" smtClean="0"/>
              <a:t>.</a:t>
            </a:r>
            <a:endParaRPr lang="en-US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8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275" y="180975"/>
            <a:ext cx="11258550" cy="6677025"/>
          </a:xfrm>
          <a:prstGeom prst="rect">
            <a:avLst/>
          </a:prstGeom>
        </p:spPr>
      </p:pic>
      <p:graphicFrame>
        <p:nvGraphicFramePr>
          <p:cNvPr id="3" name="Chart 2"/>
          <p:cNvGraphicFramePr/>
          <p:nvPr/>
        </p:nvGraphicFramePr>
        <p:xfrm>
          <a:off x="1916935" y="1054866"/>
          <a:ext cx="9132983" cy="3759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32683" y="4886975"/>
            <a:ext cx="930537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Тус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аймагт 2019 оны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сарын байдлаар өмнөх оны 12 сартай харьцуулахад хэрэглээний үнийн индекс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хувиар өсжээ. Хүнсний бараа согтууруулах бус ундааны бүлэг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хувиар, согтууруулах ундаа, тамхи мансууруулах бодис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хувиар,  хувцас бөс бараа гутал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хувь,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орон сууц, ус цахилгаан, хийн болон бусад түлш  7.0 хувь, гэр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ахуйн тавилга,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 гэр ахуйн барааны бүлэг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5.0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хувиар, эм тариа эмчилгээний бүлэг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0.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8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хувиар өссөн нь нөлөөлсөн  байна.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2107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28901" y="156100"/>
            <a:ext cx="7744989" cy="377301"/>
            <a:chOff x="1485900" y="156099"/>
            <a:chExt cx="7744989" cy="37730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485900" y="533400"/>
              <a:ext cx="7677150" cy="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77656" y="156099"/>
              <a:ext cx="52532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1600" dirty="0">
                  <a:solidFill>
                    <a:srgbClr val="00206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    ДУНДГОВЬ АЙМГИЙН СТАТИСТИКИЙН ХЭЛТЭС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2657989" y="1390135"/>
          <a:ext cx="53306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5"/>
          <p:cNvSpPr txBox="1">
            <a:spLocks/>
          </p:cNvSpPr>
          <p:nvPr/>
        </p:nvSpPr>
        <p:spPr>
          <a:xfrm>
            <a:off x="2782330" y="4695593"/>
            <a:ext cx="6760086" cy="1120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3862402" y="990600"/>
            <a:ext cx="3748087" cy="457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56100"/>
            <a:ext cx="12192000" cy="6701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297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28901" y="156100"/>
            <a:ext cx="7744989" cy="377301"/>
            <a:chOff x="1485900" y="156099"/>
            <a:chExt cx="7744989" cy="37730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485900" y="533400"/>
              <a:ext cx="7677150" cy="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77656" y="156099"/>
              <a:ext cx="52532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1600" dirty="0">
                  <a:solidFill>
                    <a:srgbClr val="00206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    ДУНДГОВЬ АЙМГИЙН СТАТИСТИКИЙН ХЭЛТЭС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581400" y="804971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b="1" kern="0" dirty="0">
                <a:solidFill>
                  <a:srgbClr val="1F497D">
                    <a:lumMod val="7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ЭДИЙН ЗАСГИЙН ҮЗҮҮЛЭЛТ– Банк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4600" y="2895600"/>
            <a:ext cx="7791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680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632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28901" y="156100"/>
            <a:ext cx="7744989" cy="377301"/>
            <a:chOff x="1485900" y="156099"/>
            <a:chExt cx="7744989" cy="37730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485900" y="533400"/>
              <a:ext cx="7677150" cy="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77656" y="156099"/>
              <a:ext cx="52532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1600" dirty="0">
                  <a:solidFill>
                    <a:srgbClr val="002060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    ДУНДГОВЬ АЙМГИЙН СТАТИСТИКИЙН ХЭЛТЭС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5"/>
          <p:cNvSpPr txBox="1">
            <a:spLocks/>
          </p:cNvSpPr>
          <p:nvPr/>
        </p:nvSpPr>
        <p:spPr>
          <a:xfrm>
            <a:off x="2782330" y="4695593"/>
            <a:ext cx="6760086" cy="1120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2509839" y="2133600"/>
            <a:ext cx="2489200" cy="8572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3862402" y="990600"/>
            <a:ext cx="3748087" cy="457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 rot="10800000" flipH="1" flipV="1">
            <a:off x="6229362" y="2057400"/>
            <a:ext cx="2735263" cy="838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2236788" y="3962417"/>
            <a:ext cx="3371850" cy="15160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6229364" y="4490857"/>
            <a:ext cx="3032125" cy="143192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2590810" y="5478463"/>
            <a:ext cx="6911975" cy="71120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9748" y="3752171"/>
            <a:ext cx="7057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mn-MN" dirty="0"/>
          </a:p>
          <a:p>
            <a:endParaRPr lang="mn-MN" dirty="0"/>
          </a:p>
          <a:p>
            <a:endParaRPr lang="mn-MN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934"/>
            <a:ext cx="12191999" cy="6814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56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84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37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5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3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287</Words>
  <Application>Microsoft Office PowerPoint</Application>
  <PresentationFormat>Custom</PresentationFormat>
  <Paragraphs>64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Dorjkhand</dc:creator>
  <cp:lastModifiedBy>Ariunjargal</cp:lastModifiedBy>
  <cp:revision>62</cp:revision>
  <cp:lastPrinted>2019-05-17T02:37:53Z</cp:lastPrinted>
  <dcterms:created xsi:type="dcterms:W3CDTF">2019-04-08T08:36:02Z</dcterms:created>
  <dcterms:modified xsi:type="dcterms:W3CDTF">2019-12-16T05:04:00Z</dcterms:modified>
</cp:coreProperties>
</file>