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6"/>
  </p:notesMasterIdLst>
  <p:handoutMasterIdLst>
    <p:handoutMasterId r:id="rId17"/>
  </p:handoutMasterIdLst>
  <p:sldIdLst>
    <p:sldId id="262" r:id="rId2"/>
    <p:sldId id="272" r:id="rId3"/>
    <p:sldId id="273" r:id="rId4"/>
    <p:sldId id="274" r:id="rId5"/>
    <p:sldId id="256" r:id="rId6"/>
    <p:sldId id="257" r:id="rId7"/>
    <p:sldId id="258" r:id="rId8"/>
    <p:sldId id="259" r:id="rId9"/>
    <p:sldId id="260" r:id="rId10"/>
    <p:sldId id="261" r:id="rId11"/>
    <p:sldId id="267" r:id="rId12"/>
    <p:sldId id="271" r:id="rId13"/>
    <p:sldId id="270" r:id="rId14"/>
    <p:sldId id="266" r:id="rId15"/>
  </p:sldIdLst>
  <p:sldSz cx="12192000" cy="6858000"/>
  <p:notesSz cx="6735763" cy="9799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45" autoAdjust="0"/>
    <p:restoredTop sz="94660"/>
  </p:normalViewPr>
  <p:slideViewPr>
    <p:cSldViewPr snapToGrid="0">
      <p:cViewPr varScale="1">
        <p:scale>
          <a:sx n="116" d="100"/>
          <a:sy n="116" d="100"/>
        </p:scale>
        <p:origin x="84" y="10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19413" cy="4905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14763" y="0"/>
            <a:ext cx="2919412" cy="490538"/>
          </a:xfrm>
          <a:prstGeom prst="rect">
            <a:avLst/>
          </a:prstGeom>
        </p:spPr>
        <p:txBody>
          <a:bodyPr vert="horz" lIns="91440" tIns="45720" rIns="91440" bIns="45720" rtlCol="0"/>
          <a:lstStyle>
            <a:lvl1pPr algn="r">
              <a:defRPr sz="1200"/>
            </a:lvl1pPr>
          </a:lstStyle>
          <a:p>
            <a:fld id="{315BCEE6-44D8-4CEF-9B39-91794F3AAAEF}" type="datetimeFigureOut">
              <a:rPr lang="en-US" smtClean="0"/>
              <a:pPr/>
              <a:t>4/13/2020</a:t>
            </a:fld>
            <a:endParaRPr lang="en-US"/>
          </a:p>
        </p:txBody>
      </p:sp>
      <p:sp>
        <p:nvSpPr>
          <p:cNvPr id="4" name="Footer Placeholder 3"/>
          <p:cNvSpPr>
            <a:spLocks noGrp="1"/>
          </p:cNvSpPr>
          <p:nvPr>
            <p:ph type="ftr" sz="quarter" idx="2"/>
          </p:nvPr>
        </p:nvSpPr>
        <p:spPr>
          <a:xfrm>
            <a:off x="0" y="9309100"/>
            <a:ext cx="2919413" cy="490538"/>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14763" y="9309100"/>
            <a:ext cx="2919412" cy="490538"/>
          </a:xfrm>
          <a:prstGeom prst="rect">
            <a:avLst/>
          </a:prstGeom>
        </p:spPr>
        <p:txBody>
          <a:bodyPr vert="horz" lIns="91440" tIns="45720" rIns="91440" bIns="45720" rtlCol="0" anchor="b"/>
          <a:lstStyle>
            <a:lvl1pPr algn="r">
              <a:defRPr sz="1200"/>
            </a:lvl1pPr>
          </a:lstStyle>
          <a:p>
            <a:fld id="{B8F6D41D-B999-4668-81F3-3EEAE36C8B6A}" type="slidenum">
              <a:rPr lang="en-US" smtClean="0"/>
              <a:pPr/>
              <a:t>‹#›</a:t>
            </a:fld>
            <a:endParaRPr lang="en-US"/>
          </a:p>
        </p:txBody>
      </p:sp>
    </p:spTree>
    <p:extLst>
      <p:ext uri="{BB962C8B-B14F-4D97-AF65-F5344CB8AC3E}">
        <p14:creationId xmlns:p14="http://schemas.microsoft.com/office/powerpoint/2010/main" val="207425418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18831" cy="491684"/>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15373" y="0"/>
            <a:ext cx="2918831" cy="491684"/>
          </a:xfrm>
          <a:prstGeom prst="rect">
            <a:avLst/>
          </a:prstGeom>
        </p:spPr>
        <p:txBody>
          <a:bodyPr vert="horz" lIns="91440" tIns="45720" rIns="91440" bIns="45720" rtlCol="0"/>
          <a:lstStyle>
            <a:lvl1pPr algn="r">
              <a:defRPr sz="1200"/>
            </a:lvl1pPr>
          </a:lstStyle>
          <a:p>
            <a:fld id="{1DA4AF1E-A3D8-4038-A9EA-CC9E50529180}" type="datetimeFigureOut">
              <a:rPr lang="en-US" smtClean="0"/>
              <a:pPr/>
              <a:t>4/13/2020</a:t>
            </a:fld>
            <a:endParaRPr lang="en-US"/>
          </a:p>
        </p:txBody>
      </p:sp>
      <p:sp>
        <p:nvSpPr>
          <p:cNvPr id="4" name="Slide Image Placeholder 3"/>
          <p:cNvSpPr>
            <a:spLocks noGrp="1" noRot="1" noChangeAspect="1"/>
          </p:cNvSpPr>
          <p:nvPr>
            <p:ph type="sldImg" idx="2"/>
          </p:nvPr>
        </p:nvSpPr>
        <p:spPr>
          <a:xfrm>
            <a:off x="428625" y="1225550"/>
            <a:ext cx="5878513" cy="3306763"/>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73577" y="4716076"/>
            <a:ext cx="5388610" cy="3858607"/>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9307956"/>
            <a:ext cx="2918831" cy="491683"/>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15373" y="9307956"/>
            <a:ext cx="2918831" cy="491683"/>
          </a:xfrm>
          <a:prstGeom prst="rect">
            <a:avLst/>
          </a:prstGeom>
        </p:spPr>
        <p:txBody>
          <a:bodyPr vert="horz" lIns="91440" tIns="45720" rIns="91440" bIns="45720" rtlCol="0" anchor="b"/>
          <a:lstStyle>
            <a:lvl1pPr algn="r">
              <a:defRPr sz="1200"/>
            </a:lvl1pPr>
          </a:lstStyle>
          <a:p>
            <a:fld id="{0610CE38-DACB-4C01-ADB1-14CF921C4B54}" type="slidenum">
              <a:rPr lang="en-US" smtClean="0"/>
              <a:pPr/>
              <a:t>‹#›</a:t>
            </a:fld>
            <a:endParaRPr lang="en-US"/>
          </a:p>
        </p:txBody>
      </p:sp>
    </p:spTree>
    <p:extLst>
      <p:ext uri="{BB962C8B-B14F-4D97-AF65-F5344CB8AC3E}">
        <p14:creationId xmlns:p14="http://schemas.microsoft.com/office/powerpoint/2010/main" val="27374660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4788" y="798513"/>
            <a:ext cx="7086601" cy="39878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7D46D40-2E12-450A-AB9B-1C1AA5EF8639}" type="slidenum">
              <a:rPr lang="en-US" smtClean="0"/>
              <a:pPr/>
              <a:t>1</a:t>
            </a:fld>
            <a:endParaRPr lang="en-US"/>
          </a:p>
        </p:txBody>
      </p:sp>
    </p:spTree>
    <p:extLst>
      <p:ext uri="{BB962C8B-B14F-4D97-AF65-F5344CB8AC3E}">
        <p14:creationId xmlns:p14="http://schemas.microsoft.com/office/powerpoint/2010/main" val="25182701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4788" y="798513"/>
            <a:ext cx="7086601" cy="3987800"/>
          </a:xfrm>
        </p:spPr>
      </p:sp>
      <p:sp>
        <p:nvSpPr>
          <p:cNvPr id="3" name="Notes Placeholder 2"/>
          <p:cNvSpPr>
            <a:spLocks noGrp="1"/>
          </p:cNvSpPr>
          <p:nvPr>
            <p:ph type="body" idx="1"/>
          </p:nvPr>
        </p:nvSpPr>
        <p:spPr/>
        <p:txBody>
          <a:bodyPr>
            <a:normAutofit/>
          </a:bodyPr>
          <a:lstStyle/>
          <a:p>
            <a:pPr algn="just"/>
            <a:endParaRPr lang="en-US" dirty="0">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pPr>
              <a:defRPr/>
            </a:pPr>
            <a:fld id="{24FE0119-06FE-4B65-AF2E-B989178FE150}" type="slidenum">
              <a:rPr lang="en-US" smtClean="0"/>
              <a:pPr>
                <a:defRPr/>
              </a:pPr>
              <a:t>14</a:t>
            </a:fld>
            <a:endParaRPr lang="en-US"/>
          </a:p>
        </p:txBody>
      </p:sp>
    </p:spTree>
    <p:extLst>
      <p:ext uri="{BB962C8B-B14F-4D97-AF65-F5344CB8AC3E}">
        <p14:creationId xmlns:p14="http://schemas.microsoft.com/office/powerpoint/2010/main" val="10066610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1E824E6-DABD-4D5C-94E8-3097D22A77B6}" type="datetimeFigureOut">
              <a:rPr lang="en-US" smtClean="0"/>
              <a:pPr/>
              <a:t>4/13/2020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322CFBF-A45D-46E7-BF48-3AEB4A932CBD}" type="slidenum">
              <a:rPr lang="en-US" smtClean="0"/>
              <a:pPr/>
              <a:t>‹#›</a:t>
            </a:fld>
            <a:endParaRPr lang="en-US"/>
          </a:p>
        </p:txBody>
      </p:sp>
    </p:spTree>
    <p:extLst>
      <p:ext uri="{BB962C8B-B14F-4D97-AF65-F5344CB8AC3E}">
        <p14:creationId xmlns:p14="http://schemas.microsoft.com/office/powerpoint/2010/main" val="28716523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1E824E6-DABD-4D5C-94E8-3097D22A77B6}" type="datetimeFigureOut">
              <a:rPr lang="en-US" smtClean="0"/>
              <a:pPr/>
              <a:t>4/13/2020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322CFBF-A45D-46E7-BF48-3AEB4A932CBD}" type="slidenum">
              <a:rPr lang="en-US" smtClean="0"/>
              <a:pPr/>
              <a:t>‹#›</a:t>
            </a:fld>
            <a:endParaRPr lang="en-US"/>
          </a:p>
        </p:txBody>
      </p:sp>
    </p:spTree>
    <p:extLst>
      <p:ext uri="{BB962C8B-B14F-4D97-AF65-F5344CB8AC3E}">
        <p14:creationId xmlns:p14="http://schemas.microsoft.com/office/powerpoint/2010/main" val="4343952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1E824E6-DABD-4D5C-94E8-3097D22A77B6}" type="datetimeFigureOut">
              <a:rPr lang="en-US" smtClean="0"/>
              <a:pPr/>
              <a:t>4/13/2020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322CFBF-A45D-46E7-BF48-3AEB4A932CBD}" type="slidenum">
              <a:rPr lang="en-US" smtClean="0"/>
              <a:pPr/>
              <a:t>‹#›</a:t>
            </a:fld>
            <a:endParaRPr lang="en-US"/>
          </a:p>
        </p:txBody>
      </p:sp>
    </p:spTree>
    <p:extLst>
      <p:ext uri="{BB962C8B-B14F-4D97-AF65-F5344CB8AC3E}">
        <p14:creationId xmlns:p14="http://schemas.microsoft.com/office/powerpoint/2010/main" val="14314626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1E824E6-DABD-4D5C-94E8-3097D22A77B6}" type="datetimeFigureOut">
              <a:rPr lang="en-US" smtClean="0"/>
              <a:pPr/>
              <a:t>4/13/2020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322CFBF-A45D-46E7-BF48-3AEB4A932CBD}" type="slidenum">
              <a:rPr lang="en-US" smtClean="0"/>
              <a:pPr/>
              <a:t>‹#›</a:t>
            </a:fld>
            <a:endParaRPr lang="en-US"/>
          </a:p>
        </p:txBody>
      </p:sp>
    </p:spTree>
    <p:extLst>
      <p:ext uri="{BB962C8B-B14F-4D97-AF65-F5344CB8AC3E}">
        <p14:creationId xmlns:p14="http://schemas.microsoft.com/office/powerpoint/2010/main" val="8119883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1E824E6-DABD-4D5C-94E8-3097D22A77B6}" type="datetimeFigureOut">
              <a:rPr lang="en-US" smtClean="0"/>
              <a:pPr/>
              <a:t>4/13/2020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322CFBF-A45D-46E7-BF48-3AEB4A932CBD}" type="slidenum">
              <a:rPr lang="en-US" smtClean="0"/>
              <a:pPr/>
              <a:t>‹#›</a:t>
            </a:fld>
            <a:endParaRPr lang="en-US"/>
          </a:p>
        </p:txBody>
      </p:sp>
    </p:spTree>
    <p:extLst>
      <p:ext uri="{BB962C8B-B14F-4D97-AF65-F5344CB8AC3E}">
        <p14:creationId xmlns:p14="http://schemas.microsoft.com/office/powerpoint/2010/main" val="18852214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1E824E6-DABD-4D5C-94E8-3097D22A77B6}" type="datetimeFigureOut">
              <a:rPr lang="en-US" smtClean="0"/>
              <a:pPr/>
              <a:t>4/13/2020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322CFBF-A45D-46E7-BF48-3AEB4A932CBD}" type="slidenum">
              <a:rPr lang="en-US" smtClean="0"/>
              <a:pPr/>
              <a:t>‹#›</a:t>
            </a:fld>
            <a:endParaRPr lang="en-US"/>
          </a:p>
        </p:txBody>
      </p:sp>
    </p:spTree>
    <p:extLst>
      <p:ext uri="{BB962C8B-B14F-4D97-AF65-F5344CB8AC3E}">
        <p14:creationId xmlns:p14="http://schemas.microsoft.com/office/powerpoint/2010/main" val="16065944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1E824E6-DABD-4D5C-94E8-3097D22A77B6}" type="datetimeFigureOut">
              <a:rPr lang="en-US" smtClean="0"/>
              <a:pPr/>
              <a:t>4/13/2020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322CFBF-A45D-46E7-BF48-3AEB4A932CBD}" type="slidenum">
              <a:rPr lang="en-US" smtClean="0"/>
              <a:pPr/>
              <a:t>‹#›</a:t>
            </a:fld>
            <a:endParaRPr lang="en-US"/>
          </a:p>
        </p:txBody>
      </p:sp>
    </p:spTree>
    <p:extLst>
      <p:ext uri="{BB962C8B-B14F-4D97-AF65-F5344CB8AC3E}">
        <p14:creationId xmlns:p14="http://schemas.microsoft.com/office/powerpoint/2010/main" val="32208216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1E824E6-DABD-4D5C-94E8-3097D22A77B6}" type="datetimeFigureOut">
              <a:rPr lang="en-US" smtClean="0"/>
              <a:pPr/>
              <a:t>4/13/2020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322CFBF-A45D-46E7-BF48-3AEB4A932CBD}" type="slidenum">
              <a:rPr lang="en-US" smtClean="0"/>
              <a:pPr/>
              <a:t>‹#›</a:t>
            </a:fld>
            <a:endParaRPr lang="en-US"/>
          </a:p>
        </p:txBody>
      </p:sp>
    </p:spTree>
    <p:extLst>
      <p:ext uri="{BB962C8B-B14F-4D97-AF65-F5344CB8AC3E}">
        <p14:creationId xmlns:p14="http://schemas.microsoft.com/office/powerpoint/2010/main" val="38196426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1E824E6-DABD-4D5C-94E8-3097D22A77B6}" type="datetimeFigureOut">
              <a:rPr lang="en-US" smtClean="0"/>
              <a:pPr/>
              <a:t>4/13/2020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322CFBF-A45D-46E7-BF48-3AEB4A932CBD}" type="slidenum">
              <a:rPr lang="en-US" smtClean="0"/>
              <a:pPr/>
              <a:t>‹#›</a:t>
            </a:fld>
            <a:endParaRPr lang="en-US"/>
          </a:p>
        </p:txBody>
      </p:sp>
    </p:spTree>
    <p:extLst>
      <p:ext uri="{BB962C8B-B14F-4D97-AF65-F5344CB8AC3E}">
        <p14:creationId xmlns:p14="http://schemas.microsoft.com/office/powerpoint/2010/main" val="15760810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1E824E6-DABD-4D5C-94E8-3097D22A77B6}" type="datetimeFigureOut">
              <a:rPr lang="en-US" smtClean="0"/>
              <a:pPr/>
              <a:t>4/13/2020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322CFBF-A45D-46E7-BF48-3AEB4A932CBD}" type="slidenum">
              <a:rPr lang="en-US" smtClean="0"/>
              <a:pPr/>
              <a:t>‹#›</a:t>
            </a:fld>
            <a:endParaRPr lang="en-US"/>
          </a:p>
        </p:txBody>
      </p:sp>
    </p:spTree>
    <p:extLst>
      <p:ext uri="{BB962C8B-B14F-4D97-AF65-F5344CB8AC3E}">
        <p14:creationId xmlns:p14="http://schemas.microsoft.com/office/powerpoint/2010/main" val="27712246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1E824E6-DABD-4D5C-94E8-3097D22A77B6}" type="datetimeFigureOut">
              <a:rPr lang="en-US" smtClean="0"/>
              <a:pPr/>
              <a:t>4/13/2020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322CFBF-A45D-46E7-BF48-3AEB4A932CBD}" type="slidenum">
              <a:rPr lang="en-US" smtClean="0"/>
              <a:pPr/>
              <a:t>‹#›</a:t>
            </a:fld>
            <a:endParaRPr lang="en-US"/>
          </a:p>
        </p:txBody>
      </p:sp>
    </p:spTree>
    <p:extLst>
      <p:ext uri="{BB962C8B-B14F-4D97-AF65-F5344CB8AC3E}">
        <p14:creationId xmlns:p14="http://schemas.microsoft.com/office/powerpoint/2010/main" val="20598546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1E824E6-DABD-4D5C-94E8-3097D22A77B6}" type="datetimeFigureOut">
              <a:rPr lang="en-US" smtClean="0"/>
              <a:pPr/>
              <a:t>4/13/2020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322CFBF-A45D-46E7-BF48-3AEB4A932CBD}" type="slidenum">
              <a:rPr lang="en-US" smtClean="0"/>
              <a:pPr/>
              <a:t>‹#›</a:t>
            </a:fld>
            <a:endParaRPr lang="en-US"/>
          </a:p>
        </p:txBody>
      </p:sp>
    </p:spTree>
    <p:extLst>
      <p:ext uri="{BB962C8B-B14F-4D97-AF65-F5344CB8AC3E}">
        <p14:creationId xmlns:p14="http://schemas.microsoft.com/office/powerpoint/2010/main" val="243721003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443165" y="2365695"/>
            <a:ext cx="7810099" cy="1754326"/>
          </a:xfrm>
          <a:prstGeom prst="rect">
            <a:avLst/>
          </a:prstGeom>
        </p:spPr>
        <p:txBody>
          <a:bodyPr wrap="square">
            <a:spAutoFit/>
          </a:bodyPr>
          <a:lstStyle/>
          <a:p>
            <a:pPr algn="ctr">
              <a:defRPr/>
            </a:pPr>
            <a:r>
              <a:rPr lang="mn-MN" sz="3600" b="1" dirty="0">
                <a:solidFill>
                  <a:srgbClr val="002060"/>
                </a:solidFill>
                <a:latin typeface="Arial" pitchFamily="34" charset="0"/>
                <a:cs typeface="Arial" pitchFamily="34" charset="0"/>
              </a:rPr>
              <a:t>АЙМГИЙН 201</a:t>
            </a:r>
            <a:r>
              <a:rPr lang="en-US" sz="3600" b="1" dirty="0">
                <a:solidFill>
                  <a:srgbClr val="002060"/>
                </a:solidFill>
                <a:latin typeface="Arial" pitchFamily="34" charset="0"/>
                <a:cs typeface="Arial" pitchFamily="34" charset="0"/>
              </a:rPr>
              <a:t>9</a:t>
            </a:r>
            <a:r>
              <a:rPr lang="mn-MN" sz="3600" b="1" dirty="0">
                <a:solidFill>
                  <a:srgbClr val="002060"/>
                </a:solidFill>
                <a:latin typeface="Arial" pitchFamily="34" charset="0"/>
                <a:cs typeface="Arial" pitchFamily="34" charset="0"/>
              </a:rPr>
              <a:t> ОНЫ </a:t>
            </a:r>
            <a:r>
              <a:rPr lang="en-US" sz="3600" b="1" dirty="0">
                <a:solidFill>
                  <a:srgbClr val="002060"/>
                </a:solidFill>
                <a:latin typeface="Arial" pitchFamily="34" charset="0"/>
                <a:cs typeface="Arial" pitchFamily="34" charset="0"/>
              </a:rPr>
              <a:t>3</a:t>
            </a:r>
            <a:r>
              <a:rPr lang="mn-MN" sz="3600" b="1" dirty="0">
                <a:solidFill>
                  <a:srgbClr val="002060"/>
                </a:solidFill>
                <a:latin typeface="Arial" pitchFamily="34" charset="0"/>
                <a:cs typeface="Arial" pitchFamily="34" charset="0"/>
              </a:rPr>
              <a:t> САРЫН НИЙГЭМ ЭДИЙН ЗАСГИЙН</a:t>
            </a:r>
          </a:p>
          <a:p>
            <a:pPr algn="ctr">
              <a:defRPr/>
            </a:pPr>
            <a:r>
              <a:rPr lang="mn-MN" sz="3600" b="1" dirty="0">
                <a:solidFill>
                  <a:srgbClr val="002060"/>
                </a:solidFill>
                <a:latin typeface="Arial" pitchFamily="34" charset="0"/>
                <a:cs typeface="Arial" pitchFamily="34" charset="0"/>
              </a:rPr>
              <a:t>ТАНИЛЦУУЛГА</a:t>
            </a:r>
            <a:endParaRPr lang="en-US" sz="3600" b="1" dirty="0">
              <a:solidFill>
                <a:srgbClr val="FF9900"/>
              </a:solidFill>
              <a:latin typeface="Arial" panose="020B0604020202020204" pitchFamily="34" charset="0"/>
              <a:cs typeface="Arial" panose="020B0604020202020204" pitchFamily="34" charset="0"/>
            </a:endParaRPr>
          </a:p>
        </p:txBody>
      </p:sp>
      <p:cxnSp>
        <p:nvCxnSpPr>
          <p:cNvPr id="13" name="Straight Connector 12"/>
          <p:cNvCxnSpPr/>
          <p:nvPr/>
        </p:nvCxnSpPr>
        <p:spPr>
          <a:xfrm>
            <a:off x="2536030" y="989112"/>
            <a:ext cx="7677150" cy="0"/>
          </a:xfrm>
          <a:prstGeom prst="line">
            <a:avLst/>
          </a:prstGeom>
          <a:ln w="28575">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15" name="Rectangle 14"/>
          <p:cNvSpPr/>
          <p:nvPr/>
        </p:nvSpPr>
        <p:spPr>
          <a:xfrm>
            <a:off x="5616038" y="6031468"/>
            <a:ext cx="1338828" cy="369332"/>
          </a:xfrm>
          <a:prstGeom prst="rect">
            <a:avLst/>
          </a:prstGeom>
        </p:spPr>
        <p:txBody>
          <a:bodyPr wrap="none">
            <a:spAutoFit/>
          </a:bodyPr>
          <a:lstStyle/>
          <a:p>
            <a:pPr algn="ctr"/>
            <a:r>
              <a:rPr lang="mn-MN" dirty="0">
                <a:solidFill>
                  <a:srgbClr val="002060"/>
                </a:solidFill>
                <a:latin typeface="Arial" panose="020B0604020202020204" pitchFamily="34" charset="0"/>
                <a:ea typeface="Tahoma" pitchFamily="34" charset="0"/>
                <a:cs typeface="Arial" panose="020B0604020202020204" pitchFamily="34" charset="0"/>
              </a:rPr>
              <a:t>2018</a:t>
            </a:r>
            <a:r>
              <a:rPr lang="en-US" dirty="0">
                <a:solidFill>
                  <a:srgbClr val="002060"/>
                </a:solidFill>
                <a:latin typeface="Arial" panose="020B0604020202020204" pitchFamily="34" charset="0"/>
                <a:ea typeface="Tahoma" pitchFamily="34" charset="0"/>
                <a:cs typeface="Arial" panose="020B0604020202020204" pitchFamily="34" charset="0"/>
              </a:rPr>
              <a:t>.</a:t>
            </a:r>
            <a:r>
              <a:rPr lang="mn-MN" dirty="0">
                <a:solidFill>
                  <a:srgbClr val="002060"/>
                </a:solidFill>
                <a:latin typeface="Arial" panose="020B0604020202020204" pitchFamily="34" charset="0"/>
                <a:ea typeface="Tahoma" pitchFamily="34" charset="0"/>
                <a:cs typeface="Arial" panose="020B0604020202020204" pitchFamily="34" charset="0"/>
              </a:rPr>
              <a:t>01</a:t>
            </a:r>
            <a:r>
              <a:rPr lang="en-US" dirty="0">
                <a:solidFill>
                  <a:srgbClr val="002060"/>
                </a:solidFill>
                <a:latin typeface="Arial" panose="020B0604020202020204" pitchFamily="34" charset="0"/>
                <a:ea typeface="Tahoma" pitchFamily="34" charset="0"/>
                <a:cs typeface="Arial" panose="020B0604020202020204" pitchFamily="34" charset="0"/>
              </a:rPr>
              <a:t>.</a:t>
            </a:r>
            <a:r>
              <a:rPr lang="mn-MN" dirty="0">
                <a:solidFill>
                  <a:srgbClr val="002060"/>
                </a:solidFill>
                <a:latin typeface="Arial" panose="020B0604020202020204" pitchFamily="34" charset="0"/>
                <a:ea typeface="Tahoma" pitchFamily="34" charset="0"/>
                <a:cs typeface="Arial" panose="020B0604020202020204" pitchFamily="34" charset="0"/>
              </a:rPr>
              <a:t>1</a:t>
            </a:r>
            <a:r>
              <a:rPr lang="en-US" dirty="0">
                <a:solidFill>
                  <a:srgbClr val="002060"/>
                </a:solidFill>
                <a:latin typeface="Arial" panose="020B0604020202020204" pitchFamily="34" charset="0"/>
                <a:ea typeface="Tahoma" pitchFamily="34" charset="0"/>
                <a:cs typeface="Arial" panose="020B0604020202020204" pitchFamily="34" charset="0"/>
              </a:rPr>
              <a:t>2</a:t>
            </a:r>
          </a:p>
        </p:txBody>
      </p:sp>
      <p:sp>
        <p:nvSpPr>
          <p:cNvPr id="16" name="Rectangle 15"/>
          <p:cNvSpPr/>
          <p:nvPr/>
        </p:nvSpPr>
        <p:spPr>
          <a:xfrm>
            <a:off x="2958880" y="342782"/>
            <a:ext cx="7418185" cy="461665"/>
          </a:xfrm>
          <a:prstGeom prst="rect">
            <a:avLst/>
          </a:prstGeom>
          <a:noFill/>
          <a:ln>
            <a:noFill/>
          </a:ln>
        </p:spPr>
        <p:style>
          <a:lnRef idx="0">
            <a:scrgbClr r="0" g="0" b="0"/>
          </a:lnRef>
          <a:fillRef idx="0">
            <a:scrgbClr r="0" g="0" b="0"/>
          </a:fillRef>
          <a:effectRef idx="0">
            <a:scrgbClr r="0" g="0" b="0"/>
          </a:effectRef>
          <a:fontRef idx="minor">
            <a:schemeClr val="accent1"/>
          </a:fontRef>
        </p:style>
        <p:txBody>
          <a:bodyPr wrap="none">
            <a:spAutoFit/>
          </a:bodyPr>
          <a:lstStyle/>
          <a:p>
            <a:r>
              <a:rPr lang="mn-MN" sz="2400" b="1" dirty="0">
                <a:solidFill>
                  <a:srgbClr val="002060"/>
                </a:solidFill>
                <a:latin typeface="Arial" panose="020B0604020202020204" pitchFamily="34" charset="0"/>
                <a:ea typeface="Tahoma" pitchFamily="34" charset="0"/>
                <a:cs typeface="Arial" panose="020B0604020202020204" pitchFamily="34" charset="0"/>
              </a:rPr>
              <a:t>ДУНДГОВЬ АЙМГИЙН СТАТИСТИКИЙН ХЭЛТЭС</a:t>
            </a:r>
            <a:endParaRPr lang="en-US" sz="2400" b="1" dirty="0">
              <a:solidFill>
                <a:srgbClr val="002060"/>
              </a:solidFill>
              <a:latin typeface="Arial" panose="020B0604020202020204" pitchFamily="34" charset="0"/>
              <a:ea typeface="Tahoma" pitchFamily="34" charset="0"/>
              <a:cs typeface="Arial" panose="020B0604020202020204" pitchFamily="34"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268200" cy="6858000"/>
          </a:xfrm>
          <a:prstGeom prst="rect">
            <a:avLst/>
          </a:prstGeom>
        </p:spPr>
      </p:pic>
    </p:spTree>
    <p:extLst>
      <p:ext uri="{BB962C8B-B14F-4D97-AF65-F5344CB8AC3E}">
        <p14:creationId xmlns:p14="http://schemas.microsoft.com/office/powerpoint/2010/main" val="11904555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3351" y="0"/>
            <a:ext cx="12144374" cy="6858000"/>
          </a:xfrm>
          <a:prstGeom prst="rect">
            <a:avLst/>
          </a:prstGeom>
        </p:spPr>
      </p:pic>
    </p:spTree>
    <p:extLst>
      <p:ext uri="{BB962C8B-B14F-4D97-AF65-F5344CB8AC3E}">
        <p14:creationId xmlns:p14="http://schemas.microsoft.com/office/powerpoint/2010/main" val="27514716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775" y="0"/>
            <a:ext cx="12268200" cy="6858000"/>
          </a:xfrm>
          <a:prstGeom prst="rect">
            <a:avLst/>
          </a:prstGeom>
        </p:spPr>
      </p:pic>
    </p:spTree>
    <p:extLst>
      <p:ext uri="{BB962C8B-B14F-4D97-AF65-F5344CB8AC3E}">
        <p14:creationId xmlns:p14="http://schemas.microsoft.com/office/powerpoint/2010/main" val="88255856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1563703" cy="6858000"/>
          </a:xfrm>
          <a:prstGeom prst="rect">
            <a:avLst/>
          </a:prstGeom>
        </p:spPr>
      </p:pic>
      <p:sp>
        <p:nvSpPr>
          <p:cNvPr id="6" name="TextBox 5"/>
          <p:cNvSpPr txBox="1"/>
          <p:nvPr/>
        </p:nvSpPr>
        <p:spPr>
          <a:xfrm>
            <a:off x="1553378" y="4880474"/>
            <a:ext cx="9628742" cy="1323439"/>
          </a:xfrm>
          <a:prstGeom prst="rect">
            <a:avLst/>
          </a:prstGeom>
          <a:solidFill>
            <a:schemeClr val="accent5">
              <a:lumMod val="75000"/>
            </a:schemeClr>
          </a:solidFill>
        </p:spPr>
        <p:style>
          <a:lnRef idx="2">
            <a:schemeClr val="dk1"/>
          </a:lnRef>
          <a:fillRef idx="1">
            <a:schemeClr val="lt1"/>
          </a:fillRef>
          <a:effectRef idx="0">
            <a:schemeClr val="dk1"/>
          </a:effectRef>
          <a:fontRef idx="minor">
            <a:schemeClr val="dk1"/>
          </a:fontRef>
        </p:style>
        <p:txBody>
          <a:bodyPr wrap="square">
            <a:spAutoFit/>
          </a:bodyPr>
          <a:lstStyle/>
          <a:p>
            <a:pPr marL="285750" indent="-285750" algn="just">
              <a:buFont typeface="Wingdings" panose="05000000000000000000" pitchFamily="2" charset="2"/>
              <a:buChar char="Ø"/>
              <a:defRPr/>
            </a:pPr>
            <a:endParaRPr lang="en-US" sz="1200" dirty="0" smtClean="0"/>
          </a:p>
          <a:p>
            <a:pPr marL="285750" indent="-285750" algn="just">
              <a:buFont typeface="Wingdings" panose="05000000000000000000" pitchFamily="2" charset="2"/>
              <a:buChar char="Ø"/>
              <a:defRPr/>
            </a:pPr>
            <a:r>
              <a:rPr lang="mn-MN" sz="1400" dirty="0" smtClean="0">
                <a:solidFill>
                  <a:schemeClr val="bg1"/>
                </a:solidFill>
              </a:rPr>
              <a:t>Тус аймагт 2020 оны </a:t>
            </a:r>
            <a:r>
              <a:rPr lang="en-US" sz="1400" dirty="0">
                <a:solidFill>
                  <a:schemeClr val="bg1"/>
                </a:solidFill>
              </a:rPr>
              <a:t>2</a:t>
            </a:r>
            <a:r>
              <a:rPr lang="mn-MN" sz="1400" dirty="0" smtClean="0">
                <a:solidFill>
                  <a:schemeClr val="bg1"/>
                </a:solidFill>
              </a:rPr>
              <a:t> сарын байдлаар өмнөх оны 12 сартай харьцуулахад хэрэглээний үнийн индекс </a:t>
            </a:r>
            <a:r>
              <a:rPr lang="en-US" sz="1400" dirty="0" smtClean="0">
                <a:solidFill>
                  <a:schemeClr val="bg1"/>
                </a:solidFill>
              </a:rPr>
              <a:t>1.</a:t>
            </a:r>
            <a:r>
              <a:rPr lang="en-US" sz="1400" dirty="0">
                <a:solidFill>
                  <a:schemeClr val="bg1"/>
                </a:solidFill>
              </a:rPr>
              <a:t>6</a:t>
            </a:r>
            <a:r>
              <a:rPr lang="mn-MN" sz="1400" dirty="0" smtClean="0">
                <a:solidFill>
                  <a:schemeClr val="bg1"/>
                </a:solidFill>
              </a:rPr>
              <a:t> хувиар өсжээ. Хүнсний бараа согтууруулах бус ундааны бүлэг </a:t>
            </a:r>
            <a:r>
              <a:rPr lang="en-US" sz="1400" dirty="0" smtClean="0">
                <a:solidFill>
                  <a:schemeClr val="bg1"/>
                </a:solidFill>
              </a:rPr>
              <a:t>3.5 </a:t>
            </a:r>
            <a:r>
              <a:rPr lang="mn-MN" sz="1400" dirty="0" smtClean="0">
                <a:solidFill>
                  <a:schemeClr val="bg1"/>
                </a:solidFill>
              </a:rPr>
              <a:t>хувиар, хувцас бөс бараа гутал </a:t>
            </a:r>
            <a:r>
              <a:rPr lang="en-US" sz="1400" dirty="0" smtClean="0">
                <a:solidFill>
                  <a:schemeClr val="bg1"/>
                </a:solidFill>
              </a:rPr>
              <a:t>0.3</a:t>
            </a:r>
            <a:r>
              <a:rPr lang="mn-MN" sz="1400" dirty="0" smtClean="0">
                <a:solidFill>
                  <a:schemeClr val="bg1"/>
                </a:solidFill>
              </a:rPr>
              <a:t> хувь, орон сууц, ус цахилгаан, хийн болон бусад түлш </a:t>
            </a:r>
            <a:r>
              <a:rPr lang="en-US" sz="1400" dirty="0" smtClean="0">
                <a:solidFill>
                  <a:schemeClr val="bg1"/>
                </a:solidFill>
              </a:rPr>
              <a:t>0</a:t>
            </a:r>
            <a:r>
              <a:rPr lang="mn-MN" sz="1400" dirty="0" smtClean="0">
                <a:solidFill>
                  <a:schemeClr val="bg1"/>
                </a:solidFill>
              </a:rPr>
              <a:t>.</a:t>
            </a:r>
            <a:r>
              <a:rPr lang="en-US" sz="1400" dirty="0">
                <a:solidFill>
                  <a:schemeClr val="bg1"/>
                </a:solidFill>
              </a:rPr>
              <a:t>4</a:t>
            </a:r>
            <a:r>
              <a:rPr lang="mn-MN" sz="1400" dirty="0" smtClean="0">
                <a:solidFill>
                  <a:schemeClr val="bg1"/>
                </a:solidFill>
              </a:rPr>
              <a:t> хувь, гэр ахуйн тавилга,</a:t>
            </a:r>
            <a:r>
              <a:rPr lang="en-US" sz="1400" dirty="0" smtClean="0">
                <a:solidFill>
                  <a:schemeClr val="bg1"/>
                </a:solidFill>
              </a:rPr>
              <a:t> </a:t>
            </a:r>
            <a:r>
              <a:rPr lang="mn-MN" sz="1400" dirty="0" smtClean="0">
                <a:solidFill>
                  <a:schemeClr val="bg1"/>
                </a:solidFill>
              </a:rPr>
              <a:t> гэр ахуйн барааны бүлэг </a:t>
            </a:r>
            <a:r>
              <a:rPr lang="en-US" sz="1400" dirty="0">
                <a:solidFill>
                  <a:schemeClr val="bg1"/>
                </a:solidFill>
              </a:rPr>
              <a:t>2</a:t>
            </a:r>
            <a:r>
              <a:rPr lang="mn-MN" sz="1400" dirty="0" smtClean="0">
                <a:solidFill>
                  <a:schemeClr val="bg1"/>
                </a:solidFill>
              </a:rPr>
              <a:t>.</a:t>
            </a:r>
            <a:r>
              <a:rPr lang="en-US" sz="1400" dirty="0">
                <a:solidFill>
                  <a:schemeClr val="bg1"/>
                </a:solidFill>
              </a:rPr>
              <a:t>3</a:t>
            </a:r>
            <a:r>
              <a:rPr lang="mn-MN" sz="1400" dirty="0" smtClean="0">
                <a:solidFill>
                  <a:schemeClr val="bg1"/>
                </a:solidFill>
              </a:rPr>
              <a:t> хувиар, эм тариа эмчилгээний бүлэг</a:t>
            </a:r>
            <a:r>
              <a:rPr lang="en-US" sz="1400" dirty="0" smtClean="0">
                <a:solidFill>
                  <a:schemeClr val="bg1"/>
                </a:solidFill>
              </a:rPr>
              <a:t> 1.4</a:t>
            </a:r>
            <a:r>
              <a:rPr lang="mn-MN" sz="1400" dirty="0" smtClean="0">
                <a:solidFill>
                  <a:schemeClr val="bg1"/>
                </a:solidFill>
              </a:rPr>
              <a:t> хувиар өссөн нь нөлөөлсөн  байна.</a:t>
            </a:r>
            <a:endParaRPr lang="en-US" sz="1400" dirty="0" smtClean="0">
              <a:solidFill>
                <a:schemeClr val="bg1"/>
              </a:solidFill>
            </a:endParaRPr>
          </a:p>
          <a:p>
            <a:pPr marL="285750" indent="-285750" algn="just">
              <a:buFont typeface="Wingdings" panose="05000000000000000000" pitchFamily="2" charset="2"/>
              <a:buChar char="Ø"/>
              <a:defRPr/>
            </a:pPr>
            <a:endParaRPr lang="en-US" sz="1200" dirty="0" smtClean="0">
              <a:latin typeface="Arial" pitchFamily="34" charset="0"/>
              <a:cs typeface="Arial" pitchFamily="34" charset="0"/>
            </a:endParaRPr>
          </a:p>
        </p:txBody>
      </p:sp>
      <p:pic>
        <p:nvPicPr>
          <p:cNvPr id="3" name="Picture 2"/>
          <p:cNvPicPr>
            <a:picLocks noChangeAspect="1"/>
          </p:cNvPicPr>
          <p:nvPr/>
        </p:nvPicPr>
        <p:blipFill>
          <a:blip r:embed="rId3"/>
          <a:stretch>
            <a:fillRect/>
          </a:stretch>
        </p:blipFill>
        <p:spPr>
          <a:xfrm>
            <a:off x="1628776" y="1162051"/>
            <a:ext cx="9553344" cy="3533426"/>
          </a:xfrm>
          <a:prstGeom prst="rect">
            <a:avLst/>
          </a:prstGeom>
        </p:spPr>
      </p:pic>
    </p:spTree>
    <p:extLst>
      <p:ext uri="{BB962C8B-B14F-4D97-AF65-F5344CB8AC3E}">
        <p14:creationId xmlns:p14="http://schemas.microsoft.com/office/powerpoint/2010/main" val="142386456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5275" y="180975"/>
            <a:ext cx="11258550" cy="6677025"/>
          </a:xfrm>
          <a:prstGeom prst="rect">
            <a:avLst/>
          </a:prstGeom>
        </p:spPr>
      </p:pic>
      <p:sp>
        <p:nvSpPr>
          <p:cNvPr id="4" name="TextBox 3"/>
          <p:cNvSpPr txBox="1"/>
          <p:nvPr/>
        </p:nvSpPr>
        <p:spPr>
          <a:xfrm>
            <a:off x="1832683" y="4886975"/>
            <a:ext cx="9305370" cy="1384995"/>
          </a:xfrm>
          <a:prstGeom prst="rect">
            <a:avLst/>
          </a:prstGeom>
          <a:solidFill>
            <a:schemeClr val="accent5">
              <a:lumMod val="75000"/>
            </a:schemeClr>
          </a:solidFill>
        </p:spPr>
        <p:style>
          <a:lnRef idx="2">
            <a:schemeClr val="dk1"/>
          </a:lnRef>
          <a:fillRef idx="1">
            <a:schemeClr val="lt1"/>
          </a:fillRef>
          <a:effectRef idx="0">
            <a:schemeClr val="dk1"/>
          </a:effectRef>
          <a:fontRef idx="minor">
            <a:schemeClr val="dk1"/>
          </a:fontRef>
        </p:style>
        <p:txBody>
          <a:bodyPr wrap="square">
            <a:spAutoFit/>
          </a:bodyPr>
          <a:lstStyle/>
          <a:p>
            <a:pPr marL="285750" indent="-285750" algn="just">
              <a:buFont typeface="Wingdings" panose="05000000000000000000" pitchFamily="2" charset="2"/>
              <a:buChar char="Ø"/>
              <a:defRPr/>
            </a:pPr>
            <a:endParaRPr lang="en-US" sz="1200" dirty="0" smtClean="0">
              <a:latin typeface="Arial" panose="020B0604020202020204" pitchFamily="34" charset="0"/>
              <a:cs typeface="Arial" panose="020B0604020202020204" pitchFamily="34" charset="0"/>
            </a:endParaRPr>
          </a:p>
          <a:p>
            <a:r>
              <a:rPr lang="mn-MN" sz="1200" dirty="0" smtClean="0">
                <a:solidFill>
                  <a:schemeClr val="bg1"/>
                </a:solidFill>
                <a:latin typeface="Arial" panose="020B0604020202020204" pitchFamily="34" charset="0"/>
                <a:cs typeface="Arial" panose="020B0604020202020204" pitchFamily="34" charset="0"/>
              </a:rPr>
              <a:t>	Тус </a:t>
            </a:r>
            <a:r>
              <a:rPr lang="mn-MN" sz="1200" dirty="0">
                <a:solidFill>
                  <a:schemeClr val="bg1"/>
                </a:solidFill>
                <a:latin typeface="Arial" panose="020B0604020202020204" pitchFamily="34" charset="0"/>
                <a:cs typeface="Arial" panose="020B0604020202020204" pitchFamily="34" charset="0"/>
              </a:rPr>
              <a:t>аймагт </a:t>
            </a:r>
            <a:r>
              <a:rPr lang="mn-MN" sz="1200" dirty="0" smtClean="0">
                <a:solidFill>
                  <a:schemeClr val="bg1"/>
                </a:solidFill>
                <a:latin typeface="Arial" panose="020B0604020202020204" pitchFamily="34" charset="0"/>
                <a:cs typeface="Arial" panose="020B0604020202020204" pitchFamily="34" charset="0"/>
              </a:rPr>
              <a:t>20</a:t>
            </a:r>
            <a:r>
              <a:rPr lang="en-US" sz="1200" dirty="0" smtClean="0">
                <a:solidFill>
                  <a:schemeClr val="bg1"/>
                </a:solidFill>
                <a:latin typeface="Arial" panose="020B0604020202020204" pitchFamily="34" charset="0"/>
                <a:cs typeface="Arial" panose="020B0604020202020204" pitchFamily="34" charset="0"/>
              </a:rPr>
              <a:t>20</a:t>
            </a:r>
            <a:r>
              <a:rPr lang="mn-MN" sz="1200" dirty="0" smtClean="0">
                <a:solidFill>
                  <a:schemeClr val="bg1"/>
                </a:solidFill>
                <a:latin typeface="Arial" panose="020B0604020202020204" pitchFamily="34" charset="0"/>
                <a:cs typeface="Arial" panose="020B0604020202020204" pitchFamily="34" charset="0"/>
              </a:rPr>
              <a:t> </a:t>
            </a:r>
            <a:r>
              <a:rPr lang="mn-MN" sz="1200" dirty="0">
                <a:solidFill>
                  <a:schemeClr val="bg1"/>
                </a:solidFill>
                <a:latin typeface="Arial" panose="020B0604020202020204" pitchFamily="34" charset="0"/>
                <a:cs typeface="Arial" panose="020B0604020202020204" pitchFamily="34" charset="0"/>
              </a:rPr>
              <a:t>оны </a:t>
            </a:r>
            <a:r>
              <a:rPr lang="en-US" sz="1200" dirty="0" smtClean="0">
                <a:solidFill>
                  <a:schemeClr val="bg1"/>
                </a:solidFill>
                <a:latin typeface="Arial" panose="020B0604020202020204" pitchFamily="34" charset="0"/>
                <a:cs typeface="Arial" panose="020B0604020202020204" pitchFamily="34" charset="0"/>
              </a:rPr>
              <a:t>2</a:t>
            </a:r>
            <a:r>
              <a:rPr lang="mn-MN" sz="1200" dirty="0" smtClean="0">
                <a:solidFill>
                  <a:schemeClr val="bg1"/>
                </a:solidFill>
                <a:latin typeface="Arial" panose="020B0604020202020204" pitchFamily="34" charset="0"/>
                <a:cs typeface="Arial" panose="020B0604020202020204" pitchFamily="34" charset="0"/>
              </a:rPr>
              <a:t> </a:t>
            </a:r>
            <a:r>
              <a:rPr lang="mn-MN" sz="1200" dirty="0">
                <a:solidFill>
                  <a:schemeClr val="bg1"/>
                </a:solidFill>
                <a:latin typeface="Arial" panose="020B0604020202020204" pitchFamily="34" charset="0"/>
                <a:cs typeface="Arial" panose="020B0604020202020204" pitchFamily="34" charset="0"/>
              </a:rPr>
              <a:t>сарын байдлаар өмнөх оны </a:t>
            </a:r>
            <a:r>
              <a:rPr lang="mn-MN" sz="1200" dirty="0" smtClean="0">
                <a:solidFill>
                  <a:schemeClr val="bg1"/>
                </a:solidFill>
                <a:latin typeface="Arial" panose="020B0604020202020204" pitchFamily="34" charset="0"/>
                <a:cs typeface="Arial" panose="020B0604020202020204" pitchFamily="34" charset="0"/>
              </a:rPr>
              <a:t>мөн үетэй харьцуулахад хэрэглээний үнийн индекс </a:t>
            </a:r>
            <a:r>
              <a:rPr lang="en-US" sz="1200" dirty="0" smtClean="0">
                <a:solidFill>
                  <a:schemeClr val="bg1"/>
                </a:solidFill>
                <a:latin typeface="Arial" pitchFamily="34" charset="0"/>
                <a:cs typeface="Arial" pitchFamily="34" charset="0"/>
              </a:rPr>
              <a:t>7.</a:t>
            </a:r>
            <a:r>
              <a:rPr lang="mn-MN" sz="1200" dirty="0" smtClean="0">
                <a:solidFill>
                  <a:schemeClr val="bg1"/>
                </a:solidFill>
                <a:latin typeface="Arial" pitchFamily="34" charset="0"/>
                <a:cs typeface="Arial" pitchFamily="34" charset="0"/>
              </a:rPr>
              <a:t>7 хувиар өсжээ. Хэрэглээний үнийн индекс </a:t>
            </a:r>
            <a:r>
              <a:rPr lang="mn-MN" sz="1200" dirty="0">
                <a:solidFill>
                  <a:schemeClr val="bg1"/>
                </a:solidFill>
                <a:latin typeface="Arial" pitchFamily="34" charset="0"/>
                <a:cs typeface="Arial" pitchFamily="34" charset="0"/>
              </a:rPr>
              <a:t>7.7 хувиар өсөхөд хүнсний бараа согтууруулах бус ундааны бүлэг 11.9 хувиар, согтууруулах ундаа, тамхи мансууруулах бодис 2.5 хувиар,  хувцас бөс бараа гутлын бүлэг 10.1 хувь өссөн, орон сууц, ус, цахилгаан, хийн болон бусад түлшний бүлэг 5.5 хувиар өссөн, гэр ахуйн тавилга, гэр ахуйн барааны бүлэг 9.1 хувь, эм тариа эмчилгээний бүлэг 1.9 хувиар, тээврийн бүлэг 2.1 хувиар өссөн нь нөлөөлсөн байна. </a:t>
            </a:r>
            <a:endParaRPr lang="en-US" sz="1200" dirty="0">
              <a:latin typeface="Arial" pitchFamily="34" charset="0"/>
              <a:cs typeface="Arial" pitchFamily="34" charset="0"/>
            </a:endParaRPr>
          </a:p>
          <a:p>
            <a:pPr>
              <a:defRPr/>
            </a:pPr>
            <a:r>
              <a:rPr lang="mn-MN" sz="1200" dirty="0">
                <a:latin typeface="Arial" panose="020B0604020202020204" pitchFamily="34" charset="0"/>
                <a:cs typeface="Arial" panose="020B0604020202020204" pitchFamily="34" charset="0"/>
              </a:rPr>
              <a:t> </a:t>
            </a:r>
            <a:endParaRPr lang="en-US" sz="1200" dirty="0">
              <a:latin typeface="Arial" pitchFamily="34" charset="0"/>
              <a:cs typeface="Arial" pitchFamily="34" charset="0"/>
            </a:endParaRPr>
          </a:p>
        </p:txBody>
      </p:sp>
      <p:pic>
        <p:nvPicPr>
          <p:cNvPr id="3" name="Picture 2"/>
          <p:cNvPicPr>
            <a:picLocks noChangeAspect="1"/>
          </p:cNvPicPr>
          <p:nvPr/>
        </p:nvPicPr>
        <p:blipFill>
          <a:blip r:embed="rId3"/>
          <a:stretch>
            <a:fillRect/>
          </a:stretch>
        </p:blipFill>
        <p:spPr>
          <a:xfrm>
            <a:off x="1832683" y="1188732"/>
            <a:ext cx="9305370" cy="3645724"/>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582107189"/>
      </p:ext>
    </p:extLst>
  </p:cSld>
  <p:clrMapOvr>
    <a:masterClrMapping/>
  </p:clrMapOvr>
  <p:transition spd="med">
    <p:pull/>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724" y="1"/>
            <a:ext cx="12106275" cy="6858000"/>
          </a:xfrm>
          <a:prstGeom prst="rect">
            <a:avLst/>
          </a:prstGeom>
        </p:spPr>
      </p:pic>
    </p:spTree>
    <p:extLst>
      <p:ext uri="{BB962C8B-B14F-4D97-AF65-F5344CB8AC3E}">
        <p14:creationId xmlns:p14="http://schemas.microsoft.com/office/powerpoint/2010/main" val="6013767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629" y="-1"/>
            <a:ext cx="12078371" cy="6858001"/>
          </a:xfrm>
          <a:prstGeom prst="rect">
            <a:avLst/>
          </a:prstGeom>
        </p:spPr>
      </p:pic>
    </p:spTree>
    <p:extLst>
      <p:ext uri="{BB962C8B-B14F-4D97-AF65-F5344CB8AC3E}">
        <p14:creationId xmlns:p14="http://schemas.microsoft.com/office/powerpoint/2010/main" val="23396870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3825" y="0"/>
            <a:ext cx="12363450" cy="6858000"/>
          </a:xfrm>
          <a:prstGeom prst="rect">
            <a:avLst/>
          </a:prstGeom>
        </p:spPr>
      </p:pic>
    </p:spTree>
    <p:extLst>
      <p:ext uri="{BB962C8B-B14F-4D97-AF65-F5344CB8AC3E}">
        <p14:creationId xmlns:p14="http://schemas.microsoft.com/office/powerpoint/2010/main" val="6221778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 y="0"/>
            <a:ext cx="12458700" cy="6858000"/>
          </a:xfrm>
          <a:prstGeom prst="rect">
            <a:avLst/>
          </a:prstGeom>
        </p:spPr>
      </p:pic>
    </p:spTree>
    <p:extLst>
      <p:ext uri="{BB962C8B-B14F-4D97-AF65-F5344CB8AC3E}">
        <p14:creationId xmlns:p14="http://schemas.microsoft.com/office/powerpoint/2010/main" val="379843093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58378105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0975" y="0"/>
            <a:ext cx="12211050" cy="6858000"/>
          </a:xfrm>
          <a:prstGeom prst="rect">
            <a:avLst/>
          </a:prstGeom>
        </p:spPr>
      </p:pic>
    </p:spTree>
    <p:extLst>
      <p:ext uri="{BB962C8B-B14F-4D97-AF65-F5344CB8AC3E}">
        <p14:creationId xmlns:p14="http://schemas.microsoft.com/office/powerpoint/2010/main" val="16930558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2875" y="0"/>
            <a:ext cx="12306300" cy="6858000"/>
          </a:xfrm>
          <a:prstGeom prst="rect">
            <a:avLst/>
          </a:prstGeom>
        </p:spPr>
      </p:pic>
    </p:spTree>
    <p:extLst>
      <p:ext uri="{BB962C8B-B14F-4D97-AF65-F5344CB8AC3E}">
        <p14:creationId xmlns:p14="http://schemas.microsoft.com/office/powerpoint/2010/main" val="40955239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775" y="22034"/>
            <a:ext cx="12382500" cy="6858000"/>
          </a:xfrm>
          <a:prstGeom prst="rect">
            <a:avLst/>
          </a:prstGeom>
        </p:spPr>
      </p:pic>
    </p:spTree>
    <p:extLst>
      <p:ext uri="{BB962C8B-B14F-4D97-AF65-F5344CB8AC3E}">
        <p14:creationId xmlns:p14="http://schemas.microsoft.com/office/powerpoint/2010/main" val="1983564971"/>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2042</TotalTime>
  <Words>96</Words>
  <Application>Microsoft Office PowerPoint</Application>
  <PresentationFormat>Widescreen</PresentationFormat>
  <Paragraphs>11</Paragraphs>
  <Slides>14</Slides>
  <Notes>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14</vt:i4>
      </vt:variant>
    </vt:vector>
  </HeadingPairs>
  <TitlesOfParts>
    <vt:vector size="20" baseType="lpstr">
      <vt:lpstr>Arial</vt:lpstr>
      <vt:lpstr>Calibri</vt:lpstr>
      <vt:lpstr>Calibri Light</vt:lpstr>
      <vt:lpstr>Tahoma</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Dorjkhand</dc:creator>
  <cp:lastModifiedBy>Byambasuren</cp:lastModifiedBy>
  <cp:revision>76</cp:revision>
  <cp:lastPrinted>2019-05-17T02:37:53Z</cp:lastPrinted>
  <dcterms:created xsi:type="dcterms:W3CDTF">2019-04-08T08:36:02Z</dcterms:created>
  <dcterms:modified xsi:type="dcterms:W3CDTF">2020-04-13T07:42:43Z</dcterms:modified>
</cp:coreProperties>
</file>