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20" r:id="rId2"/>
    <p:sldId id="361" r:id="rId3"/>
    <p:sldId id="362" r:id="rId4"/>
    <p:sldId id="321" r:id="rId5"/>
    <p:sldId id="353" r:id="rId6"/>
    <p:sldId id="363" r:id="rId7"/>
    <p:sldId id="365" r:id="rId8"/>
    <p:sldId id="356" r:id="rId9"/>
    <p:sldId id="357" r:id="rId10"/>
    <p:sldId id="358" r:id="rId11"/>
    <p:sldId id="359" r:id="rId12"/>
    <p:sldId id="360" r:id="rId13"/>
    <p:sldId id="355" r:id="rId14"/>
    <p:sldId id="364" r:id="rId15"/>
    <p:sldId id="330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00"/>
    <a:srgbClr val="00CC00"/>
    <a:srgbClr val="66FF66"/>
    <a:srgbClr val="FFFFFF"/>
    <a:srgbClr val="00CC66"/>
    <a:srgbClr val="009900"/>
    <a:srgbClr val="00FF00"/>
    <a:srgbClr val="008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88979" autoAdjust="0"/>
  </p:normalViewPr>
  <p:slideViewPr>
    <p:cSldViewPr>
      <p:cViewPr varScale="1">
        <p:scale>
          <a:sx n="66" d="100"/>
          <a:sy n="66" d="100"/>
        </p:scale>
        <p:origin x="102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uvshinjargal\Desktop\2018-12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uvshinjargal\Desktop\2018-1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mn-MN" b="0"/>
              <a:t>Малын</a:t>
            </a:r>
            <a:r>
              <a:rPr lang="mn-MN" b="0" baseline="0"/>
              <a:t> тооны өсөлт, сумдаар, хувиар</a:t>
            </a:r>
            <a:endParaRPr lang="en-US" b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'25'!$C$32</c:f>
              <c:strCache>
                <c:ptCount val="1"/>
                <c:pt idx="0">
                  <c:v>Хувиар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'25'!$B$33:$B$47</c:f>
              <c:strCache>
                <c:ptCount val="15"/>
                <c:pt idx="0">
                  <c:v>Өл</c:v>
                </c:pt>
                <c:pt idx="1">
                  <c:v>Бж</c:v>
                </c:pt>
                <c:pt idx="2">
                  <c:v>Дх</c:v>
                </c:pt>
                <c:pt idx="3">
                  <c:v>Өш</c:v>
                </c:pt>
                <c:pt idx="4">
                  <c:v>Хд</c:v>
                </c:pt>
                <c:pt idx="5">
                  <c:v>Лс</c:v>
                </c:pt>
                <c:pt idx="6">
                  <c:v>Гс</c:v>
                </c:pt>
                <c:pt idx="7">
                  <c:v>Со</c:v>
                </c:pt>
                <c:pt idx="8">
                  <c:v>Дн</c:v>
                </c:pt>
                <c:pt idx="9">
                  <c:v>Цд</c:v>
                </c:pt>
                <c:pt idx="10">
                  <c:v>Сц</c:v>
                </c:pt>
                <c:pt idx="11">
                  <c:v>Ад</c:v>
                </c:pt>
                <c:pt idx="12">
                  <c:v>Эд</c:v>
                </c:pt>
                <c:pt idx="13">
                  <c:v>Дц</c:v>
                </c:pt>
                <c:pt idx="14">
                  <c:v>Гу</c:v>
                </c:pt>
              </c:strCache>
            </c:strRef>
          </c:cat>
          <c:val>
            <c:numRef>
              <c:f>'25'!$C$33:$C$47</c:f>
              <c:numCache>
                <c:formatCode>0.0</c:formatCode>
                <c:ptCount val="15"/>
                <c:pt idx="0">
                  <c:v>116.66302023417154</c:v>
                </c:pt>
                <c:pt idx="1">
                  <c:v>113.2513705782535</c:v>
                </c:pt>
                <c:pt idx="2">
                  <c:v>112.56627179439872</c:v>
                </c:pt>
                <c:pt idx="3">
                  <c:v>110.01131550871295</c:v>
                </c:pt>
                <c:pt idx="4">
                  <c:v>109.88702792201211</c:v>
                </c:pt>
                <c:pt idx="5">
                  <c:v>109.09541940694589</c:v>
                </c:pt>
                <c:pt idx="6">
                  <c:v>108.70390152289353</c:v>
                </c:pt>
                <c:pt idx="7">
                  <c:v>106.63532338570683</c:v>
                </c:pt>
                <c:pt idx="8">
                  <c:v>105.67514921459431</c:v>
                </c:pt>
                <c:pt idx="9">
                  <c:v>105.39629267079972</c:v>
                </c:pt>
                <c:pt idx="10">
                  <c:v>104.00403935757471</c:v>
                </c:pt>
                <c:pt idx="11">
                  <c:v>103.1034687470535</c:v>
                </c:pt>
                <c:pt idx="12">
                  <c:v>101.21813231819279</c:v>
                </c:pt>
                <c:pt idx="13">
                  <c:v>101.13124387855044</c:v>
                </c:pt>
                <c:pt idx="14">
                  <c:v>100.02241051800311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2998672"/>
        <c:axId val="152993576"/>
      </c:barChart>
      <c:catAx>
        <c:axId val="152998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2993576"/>
        <c:crosses val="autoZero"/>
        <c:auto val="1"/>
        <c:lblAlgn val="ctr"/>
        <c:lblOffset val="100"/>
        <c:noMultiLvlLbl val="0"/>
      </c:catAx>
      <c:valAx>
        <c:axId val="1529935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2998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800" dirty="0"/>
              <a:t>малын </a:t>
            </a:r>
            <a:r>
              <a:rPr lang="mn-MN" sz="1800" dirty="0" smtClean="0"/>
              <a:t>тоо, </a:t>
            </a:r>
            <a:r>
              <a:rPr lang="mn-MN" sz="1800" dirty="0"/>
              <a:t>мянган толгой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102564102564103E-2"/>
          <c:y val="0.1873699967191601"/>
          <c:w val="0.97179487179487178"/>
          <c:h val="0.691805692257218"/>
        </c:manualLayout>
      </c:layout>
      <c:lineChart>
        <c:grouping val="stack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малын тоо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348545831767624E-2"/>
                  <c:y val="-9.1363332459566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449515277255874E-3"/>
                  <c:y val="7.4232707623397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108158053572325E-2"/>
                  <c:y val="-5.1391874508506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418254998121147E-2"/>
                  <c:y val="5.7102082787228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658642776316571E-2"/>
                  <c:y val="-6.85224993446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Sheet5!$A$2:$A$8</c:f>
              <c:numCache>
                <c:formatCode>General</c:formatCode>
                <c:ptCount val="7"/>
                <c:pt idx="0">
                  <c:v>1980</c:v>
                </c:pt>
                <c:pt idx="1">
                  <c:v>1990</c:v>
                </c:pt>
                <c:pt idx="2">
                  <c:v>1998</c:v>
                </c:pt>
                <c:pt idx="3">
                  <c:v>2000</c:v>
                </c:pt>
                <c:pt idx="4">
                  <c:v>2009</c:v>
                </c:pt>
                <c:pt idx="5">
                  <c:v>2010</c:v>
                </c:pt>
                <c:pt idx="6">
                  <c:v>2018</c:v>
                </c:pt>
              </c:numCache>
            </c:numRef>
          </c:cat>
          <c:val>
            <c:numRef>
              <c:f>Sheet5!$B$2:$B$8</c:f>
              <c:numCache>
                <c:formatCode>General</c:formatCode>
                <c:ptCount val="7"/>
                <c:pt idx="0">
                  <c:v>1351.9</c:v>
                </c:pt>
                <c:pt idx="1">
                  <c:v>1505.5</c:v>
                </c:pt>
                <c:pt idx="2">
                  <c:v>2212.8000000000002</c:v>
                </c:pt>
                <c:pt idx="3">
                  <c:v>1282.8</c:v>
                </c:pt>
                <c:pt idx="4">
                  <c:v>2147</c:v>
                </c:pt>
                <c:pt idx="5">
                  <c:v>1111.5</c:v>
                </c:pt>
                <c:pt idx="6">
                  <c:v>3825.9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2995536"/>
        <c:axId val="152996712"/>
      </c:lineChart>
      <c:catAx>
        <c:axId val="15299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96712"/>
        <c:crosses val="autoZero"/>
        <c:auto val="1"/>
        <c:lblAlgn val="ctr"/>
        <c:lblOffset val="100"/>
        <c:noMultiLvlLbl val="0"/>
      </c:catAx>
      <c:valAx>
        <c:axId val="152996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99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</dgm:ptLst>
  <dgm:cxnLst>
    <dgm:cxn modelId="{B730F4E8-AE1A-4DF9-942E-1A1E30ED3AC3}" type="presOf" srcId="{A0E90193-D3B5-4517-92F5-A7D6798999FB}" destId="{6252CB48-6C5F-46E9-943E-6E025E15A46D}" srcOrd="0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EC592E08-09AA-4F12-804B-39D90CE5CE94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160.2</a:t>
          </a:r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mn-MN" sz="1200" b="1" i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162</a:t>
          </a:r>
          <a:r>
            <a:rPr lang="en-US" sz="1200" b="1" i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.</a:t>
          </a:r>
          <a:r>
            <a:rPr lang="mn-MN" sz="1200" b="1" i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9</a:t>
          </a:r>
          <a:endParaRPr lang="en-US" sz="1200" b="1" i="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ScaleX="142857" custLinFactNeighborX="-44643" custLinFactNeighborY="-7143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E202EDEA-CF2B-40F3-875A-B6E1CE071879}" type="pres">
      <dgm:prSet presAssocID="{A0E90193-D3B5-4517-92F5-A7D6798999FB}" presName="arrowDiagram2" presStyleCnt="0"/>
      <dgm:spPr/>
    </dgm:pt>
    <dgm:pt modelId="{0F4F2D77-C207-4DBD-9225-AEB187478B26}" type="pres">
      <dgm:prSet presAssocID="{EC592E08-09AA-4F12-804B-39D90CE5CE94}" presName="bullet2a" presStyleLbl="node1" presStyleIdx="0" presStyleCnt="2"/>
      <dgm:spPr/>
    </dgm:pt>
    <dgm:pt modelId="{D1912CF3-2905-4969-A915-32B7AD1E3BBA}" type="pres">
      <dgm:prSet presAssocID="{EC592E08-09AA-4F12-804B-39D90CE5CE94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C55F0-F885-494C-B800-482FFE1F9977}" type="pres">
      <dgm:prSet presAssocID="{0DAA601A-C80C-437B-B111-FA120CE45348}" presName="bullet2b" presStyleLbl="node1" presStyleIdx="1" presStyleCnt="2" custLinFactNeighborX="-39583" custLinFactNeighborY="10417"/>
      <dgm:spPr>
        <a:solidFill>
          <a:schemeClr val="accent3">
            <a:lumMod val="50000"/>
          </a:schemeClr>
        </a:solidFill>
      </dgm:spPr>
    </dgm:pt>
    <dgm:pt modelId="{AD21D87E-9D30-4CBE-AC19-207F985D9D09}" type="pres">
      <dgm:prSet presAssocID="{0DAA601A-C80C-437B-B111-FA120CE45348}" presName="textBox2b" presStyleLbl="revTx" presStyleIdx="1" presStyleCnt="2" custLinFactNeighborX="-2606" custLinFactNeighborY="9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2931A5-D807-448B-ABF1-FF297E243280}" type="presOf" srcId="{EC592E08-09AA-4F12-804B-39D90CE5CE94}" destId="{D1912CF3-2905-4969-A915-32B7AD1E3BBA}" srcOrd="0" destOrd="0" presId="urn:microsoft.com/office/officeart/2005/8/layout/arrow2"/>
    <dgm:cxn modelId="{FD737254-B5B7-41D6-A618-BAAEC93DA142}" type="presOf" srcId="{0DAA601A-C80C-437B-B111-FA120CE45348}" destId="{AD21D87E-9D30-4CBE-AC19-207F985D9D09}" srcOrd="0" destOrd="0" presId="urn:microsoft.com/office/officeart/2005/8/layout/arrow2"/>
    <dgm:cxn modelId="{A8541787-675A-4DFD-9E3E-9AC0F0C677E0}" type="presOf" srcId="{A0E90193-D3B5-4517-92F5-A7D6798999FB}" destId="{6252CB48-6C5F-46E9-943E-6E025E15A46D}" srcOrd="0" destOrd="0" presId="urn:microsoft.com/office/officeart/2005/8/layout/arrow2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7FE3DDE3-DBE4-413F-B832-9A02CE4BE8CA}" type="presParOf" srcId="{6252CB48-6C5F-46E9-943E-6E025E15A46D}" destId="{101DB3A2-F7E0-4FF1-975D-A36B85664807}" srcOrd="0" destOrd="0" presId="urn:microsoft.com/office/officeart/2005/8/layout/arrow2"/>
    <dgm:cxn modelId="{4D592347-5EBF-45BA-ABFF-223A1A010BCE}" type="presParOf" srcId="{6252CB48-6C5F-46E9-943E-6E025E15A46D}" destId="{E202EDEA-CF2B-40F3-875A-B6E1CE071879}" srcOrd="1" destOrd="0" presId="urn:microsoft.com/office/officeart/2005/8/layout/arrow2"/>
    <dgm:cxn modelId="{B60E7363-1EB7-4235-BD3D-2AFB088E7083}" type="presParOf" srcId="{E202EDEA-CF2B-40F3-875A-B6E1CE071879}" destId="{0F4F2D77-C207-4DBD-9225-AEB187478B26}" srcOrd="0" destOrd="0" presId="urn:microsoft.com/office/officeart/2005/8/layout/arrow2"/>
    <dgm:cxn modelId="{A4142BCE-E607-45EE-BFD6-9F89953B5F34}" type="presParOf" srcId="{E202EDEA-CF2B-40F3-875A-B6E1CE071879}" destId="{D1912CF3-2905-4969-A915-32B7AD1E3BBA}" srcOrd="1" destOrd="0" presId="urn:microsoft.com/office/officeart/2005/8/layout/arrow2"/>
    <dgm:cxn modelId="{C4E7D104-250D-4CE4-8A8D-294B8BB33F7D}" type="presParOf" srcId="{E202EDEA-CF2B-40F3-875A-B6E1CE071879}" destId="{AE3C55F0-F885-494C-B800-482FFE1F9977}" srcOrd="2" destOrd="0" presId="urn:microsoft.com/office/officeart/2005/8/layout/arrow2"/>
    <dgm:cxn modelId="{A9637DF1-F906-4164-B002-5FF053C047CA}" type="presParOf" srcId="{E202EDEA-CF2B-40F3-875A-B6E1CE071879}" destId="{AD21D87E-9D30-4CBE-AC19-207F985D9D0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EC592E08-09AA-4F12-804B-39D90CE5CE94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75.3</a:t>
          </a:r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76.1</a:t>
          </a:r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ScaleX="140625" custLinFactNeighborX="-9077" custLinFactNeighborY="-714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E202EDEA-CF2B-40F3-875A-B6E1CE071879}" type="pres">
      <dgm:prSet presAssocID="{A0E90193-D3B5-4517-92F5-A7D6798999FB}" presName="arrowDiagram2" presStyleCnt="0"/>
      <dgm:spPr/>
    </dgm:pt>
    <dgm:pt modelId="{0F4F2D77-C207-4DBD-9225-AEB187478B26}" type="pres">
      <dgm:prSet presAssocID="{EC592E08-09AA-4F12-804B-39D90CE5CE94}" presName="bullet2a" presStyleLbl="node1" presStyleIdx="0" presStyleCnt="2"/>
      <dgm:spPr/>
    </dgm:pt>
    <dgm:pt modelId="{D1912CF3-2905-4969-A915-32B7AD1E3BBA}" type="pres">
      <dgm:prSet presAssocID="{EC592E08-09AA-4F12-804B-39D90CE5CE94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C55F0-F885-494C-B800-482FFE1F9977}" type="pres">
      <dgm:prSet presAssocID="{0DAA601A-C80C-437B-B111-FA120CE45348}" presName="bullet2b" presStyleLbl="node1" presStyleIdx="1" presStyleCnt="2" custLinFactNeighborX="-39583" custLinFactNeighborY="10417"/>
      <dgm:spPr>
        <a:solidFill>
          <a:schemeClr val="accent3">
            <a:lumMod val="50000"/>
          </a:schemeClr>
        </a:solidFill>
      </dgm:spPr>
    </dgm:pt>
    <dgm:pt modelId="{AD21D87E-9D30-4CBE-AC19-207F985D9D09}" type="pres">
      <dgm:prSet presAssocID="{0DAA601A-C80C-437B-B111-FA120CE45348}" presName="textBox2b" presStyleLbl="revTx" presStyleIdx="1" presStyleCnt="2" custScaleX="148173" custLinFactNeighborX="15962" custLinFactNeighborY="15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322446-326D-4EE5-9406-B44388F9F0E8}" type="presOf" srcId="{0DAA601A-C80C-437B-B111-FA120CE45348}" destId="{AD21D87E-9D30-4CBE-AC19-207F985D9D09}" srcOrd="0" destOrd="0" presId="urn:microsoft.com/office/officeart/2005/8/layout/arrow2"/>
    <dgm:cxn modelId="{4522B937-2C95-4601-B1BF-93B525886A83}" type="presOf" srcId="{EC592E08-09AA-4F12-804B-39D90CE5CE94}" destId="{D1912CF3-2905-4969-A915-32B7AD1E3BBA}" srcOrd="0" destOrd="0" presId="urn:microsoft.com/office/officeart/2005/8/layout/arrow2"/>
    <dgm:cxn modelId="{8E3F0BAE-FFB7-4F6B-91CC-A39E24D226E9}" type="presOf" srcId="{A0E90193-D3B5-4517-92F5-A7D6798999FB}" destId="{6252CB48-6C5F-46E9-943E-6E025E15A46D}" srcOrd="0" destOrd="0" presId="urn:microsoft.com/office/officeart/2005/8/layout/arrow2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430213B0-CF4B-4A43-B5F4-A78D02E56F6C}" type="presParOf" srcId="{6252CB48-6C5F-46E9-943E-6E025E15A46D}" destId="{101DB3A2-F7E0-4FF1-975D-A36B85664807}" srcOrd="0" destOrd="0" presId="urn:microsoft.com/office/officeart/2005/8/layout/arrow2"/>
    <dgm:cxn modelId="{A11F4A1F-A6C4-4379-8F99-E97124791CEE}" type="presParOf" srcId="{6252CB48-6C5F-46E9-943E-6E025E15A46D}" destId="{E202EDEA-CF2B-40F3-875A-B6E1CE071879}" srcOrd="1" destOrd="0" presId="urn:microsoft.com/office/officeart/2005/8/layout/arrow2"/>
    <dgm:cxn modelId="{AAA89D95-79B1-4FA6-8950-015F268253F1}" type="presParOf" srcId="{E202EDEA-CF2B-40F3-875A-B6E1CE071879}" destId="{0F4F2D77-C207-4DBD-9225-AEB187478B26}" srcOrd="0" destOrd="0" presId="urn:microsoft.com/office/officeart/2005/8/layout/arrow2"/>
    <dgm:cxn modelId="{F8791405-FFC1-4DD7-B219-47F7E75EB160}" type="presParOf" srcId="{E202EDEA-CF2B-40F3-875A-B6E1CE071879}" destId="{D1912CF3-2905-4969-A915-32B7AD1E3BBA}" srcOrd="1" destOrd="0" presId="urn:microsoft.com/office/officeart/2005/8/layout/arrow2"/>
    <dgm:cxn modelId="{DE1EC657-96C7-4561-8181-469574949097}" type="presParOf" srcId="{E202EDEA-CF2B-40F3-875A-B6E1CE071879}" destId="{AE3C55F0-F885-494C-B800-482FFE1F9977}" srcOrd="2" destOrd="0" presId="urn:microsoft.com/office/officeart/2005/8/layout/arrow2"/>
    <dgm:cxn modelId="{DAC5E9E0-9763-45E7-BAF4-15156E633374}" type="presParOf" srcId="{E202EDEA-CF2B-40F3-875A-B6E1CE071879}" destId="{AD21D87E-9D30-4CBE-AC19-207F985D9D0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EC592E08-09AA-4F12-804B-39D90CE5CE94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36.8</a:t>
          </a:r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39.3</a:t>
          </a:r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ScaleX="140625" custLinFactNeighborY="3214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E202EDEA-CF2B-40F3-875A-B6E1CE071879}" type="pres">
      <dgm:prSet presAssocID="{A0E90193-D3B5-4517-92F5-A7D6798999FB}" presName="arrowDiagram2" presStyleCnt="0"/>
      <dgm:spPr/>
    </dgm:pt>
    <dgm:pt modelId="{0F4F2D77-C207-4DBD-9225-AEB187478B26}" type="pres">
      <dgm:prSet presAssocID="{EC592E08-09AA-4F12-804B-39D90CE5CE94}" presName="bullet2a" presStyleLbl="node1" presStyleIdx="0" presStyleCnt="2"/>
      <dgm:spPr/>
    </dgm:pt>
    <dgm:pt modelId="{D1912CF3-2905-4969-A915-32B7AD1E3BBA}" type="pres">
      <dgm:prSet presAssocID="{EC592E08-09AA-4F12-804B-39D90CE5CE94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C55F0-F885-494C-B800-482FFE1F9977}" type="pres">
      <dgm:prSet presAssocID="{0DAA601A-C80C-437B-B111-FA120CE45348}" presName="bullet2b" presStyleLbl="node1" presStyleIdx="1" presStyleCnt="2" custLinFactNeighborX="-39583" custLinFactNeighborY="10417"/>
      <dgm:spPr>
        <a:solidFill>
          <a:schemeClr val="accent3">
            <a:lumMod val="50000"/>
          </a:schemeClr>
        </a:solidFill>
      </dgm:spPr>
    </dgm:pt>
    <dgm:pt modelId="{AD21D87E-9D30-4CBE-AC19-207F985D9D09}" type="pres">
      <dgm:prSet presAssocID="{0DAA601A-C80C-437B-B111-FA120CE45348}" presName="textBox2b" presStyleLbl="revTx" presStyleIdx="1" presStyleCnt="2" custLinFactNeighborX="9904" custLinFactNeighborY="15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C33AA3-D0AA-4656-8D52-5964755DA1F5}" type="presOf" srcId="{EC592E08-09AA-4F12-804B-39D90CE5CE94}" destId="{D1912CF3-2905-4969-A915-32B7AD1E3BBA}" srcOrd="0" destOrd="0" presId="urn:microsoft.com/office/officeart/2005/8/layout/arrow2"/>
    <dgm:cxn modelId="{8CCFBF4A-F82B-4964-AED0-41BB7AEB4ED5}" type="presOf" srcId="{0DAA601A-C80C-437B-B111-FA120CE45348}" destId="{AD21D87E-9D30-4CBE-AC19-207F985D9D09}" srcOrd="0" destOrd="0" presId="urn:microsoft.com/office/officeart/2005/8/layout/arrow2"/>
    <dgm:cxn modelId="{0B578210-EB65-4714-A60E-33294CEE323F}" type="presOf" srcId="{A0E90193-D3B5-4517-92F5-A7D6798999FB}" destId="{6252CB48-6C5F-46E9-943E-6E025E15A46D}" srcOrd="0" destOrd="0" presId="urn:microsoft.com/office/officeart/2005/8/layout/arrow2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F0F4ECB6-75FB-4FB9-936F-ABFCCB83A487}" type="presParOf" srcId="{6252CB48-6C5F-46E9-943E-6E025E15A46D}" destId="{101DB3A2-F7E0-4FF1-975D-A36B85664807}" srcOrd="0" destOrd="0" presId="urn:microsoft.com/office/officeart/2005/8/layout/arrow2"/>
    <dgm:cxn modelId="{2AD4D0F0-8910-4BA9-A146-CF179A60146C}" type="presParOf" srcId="{6252CB48-6C5F-46E9-943E-6E025E15A46D}" destId="{E202EDEA-CF2B-40F3-875A-B6E1CE071879}" srcOrd="1" destOrd="0" presId="urn:microsoft.com/office/officeart/2005/8/layout/arrow2"/>
    <dgm:cxn modelId="{3A79F7C6-1253-479B-B16F-B43305D77094}" type="presParOf" srcId="{E202EDEA-CF2B-40F3-875A-B6E1CE071879}" destId="{0F4F2D77-C207-4DBD-9225-AEB187478B26}" srcOrd="0" destOrd="0" presId="urn:microsoft.com/office/officeart/2005/8/layout/arrow2"/>
    <dgm:cxn modelId="{74AEDBBA-A529-40DF-8A36-3EBB1DA62F73}" type="presParOf" srcId="{E202EDEA-CF2B-40F3-875A-B6E1CE071879}" destId="{D1912CF3-2905-4969-A915-32B7AD1E3BBA}" srcOrd="1" destOrd="0" presId="urn:microsoft.com/office/officeart/2005/8/layout/arrow2"/>
    <dgm:cxn modelId="{EEA07400-CDCF-41F8-9970-570898D272D7}" type="presParOf" srcId="{E202EDEA-CF2B-40F3-875A-B6E1CE071879}" destId="{AE3C55F0-F885-494C-B800-482FFE1F9977}" srcOrd="2" destOrd="0" presId="urn:microsoft.com/office/officeart/2005/8/layout/arrow2"/>
    <dgm:cxn modelId="{86BFEED5-B752-4593-847D-B25D8CC4E854}" type="presParOf" srcId="{E202EDEA-CF2B-40F3-875A-B6E1CE071879}" destId="{AD21D87E-9D30-4CBE-AC19-207F985D9D0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EC592E08-09AA-4F12-804B-39D90CE5CE94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1686.2</a:t>
          </a:r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1831.1</a:t>
          </a:r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ScaleX="162500" custLinFactNeighborX="-5000" custLinFactNeighborY="2286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E202EDEA-CF2B-40F3-875A-B6E1CE071879}" type="pres">
      <dgm:prSet presAssocID="{A0E90193-D3B5-4517-92F5-A7D6798999FB}" presName="arrowDiagram2" presStyleCnt="0"/>
      <dgm:spPr/>
    </dgm:pt>
    <dgm:pt modelId="{0F4F2D77-C207-4DBD-9225-AEB187478B26}" type="pres">
      <dgm:prSet presAssocID="{EC592E08-09AA-4F12-804B-39D90CE5CE94}" presName="bullet2a" presStyleLbl="node1" presStyleIdx="0" presStyleCnt="2"/>
      <dgm:spPr/>
    </dgm:pt>
    <dgm:pt modelId="{D1912CF3-2905-4969-A915-32B7AD1E3BBA}" type="pres">
      <dgm:prSet presAssocID="{EC592E08-09AA-4F12-804B-39D90CE5CE94}" presName="textBox2a" presStyleLbl="revTx" presStyleIdx="0" presStyleCnt="2" custScaleX="156411" custLinFactNeighborX="-82" custLinFactNeighborY="19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C55F0-F885-494C-B800-482FFE1F9977}" type="pres">
      <dgm:prSet presAssocID="{0DAA601A-C80C-437B-B111-FA120CE45348}" presName="bullet2b" presStyleLbl="node1" presStyleIdx="1" presStyleCnt="2" custLinFactNeighborX="-39583" custLinFactNeighborY="10417"/>
      <dgm:spPr>
        <a:solidFill>
          <a:schemeClr val="accent3">
            <a:lumMod val="50000"/>
          </a:schemeClr>
        </a:solidFill>
      </dgm:spPr>
    </dgm:pt>
    <dgm:pt modelId="{AD21D87E-9D30-4CBE-AC19-207F985D9D09}" type="pres">
      <dgm:prSet presAssocID="{0DAA601A-C80C-437B-B111-FA120CE45348}" presName="textBox2b" presStyleLbl="revTx" presStyleIdx="1" presStyleCnt="2" custScaleX="155385" custLinFactNeighborX="40000" custLinFactNeighborY="-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7F6BA9-78BC-4F54-A524-5B638E5DEE68}" type="presOf" srcId="{EC592E08-09AA-4F12-804B-39D90CE5CE94}" destId="{D1912CF3-2905-4969-A915-32B7AD1E3BBA}" srcOrd="0" destOrd="0" presId="urn:microsoft.com/office/officeart/2005/8/layout/arrow2"/>
    <dgm:cxn modelId="{580516DB-A227-4C85-8A24-8D1B26E5B279}" type="presOf" srcId="{0DAA601A-C80C-437B-B111-FA120CE45348}" destId="{AD21D87E-9D30-4CBE-AC19-207F985D9D09}" srcOrd="0" destOrd="0" presId="urn:microsoft.com/office/officeart/2005/8/layout/arrow2"/>
    <dgm:cxn modelId="{D652F039-FF36-4CBF-974D-FD6C6CBE3044}" type="presOf" srcId="{A0E90193-D3B5-4517-92F5-A7D6798999FB}" destId="{6252CB48-6C5F-46E9-943E-6E025E15A46D}" srcOrd="0" destOrd="0" presId="urn:microsoft.com/office/officeart/2005/8/layout/arrow2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3C9A6C9E-5A12-42C9-AB52-4D1AF2D1A2AB}" type="presParOf" srcId="{6252CB48-6C5F-46E9-943E-6E025E15A46D}" destId="{101DB3A2-F7E0-4FF1-975D-A36B85664807}" srcOrd="0" destOrd="0" presId="urn:microsoft.com/office/officeart/2005/8/layout/arrow2"/>
    <dgm:cxn modelId="{A3564DA1-4B1D-4285-93CC-2C870942EE70}" type="presParOf" srcId="{6252CB48-6C5F-46E9-943E-6E025E15A46D}" destId="{E202EDEA-CF2B-40F3-875A-B6E1CE071879}" srcOrd="1" destOrd="0" presId="urn:microsoft.com/office/officeart/2005/8/layout/arrow2"/>
    <dgm:cxn modelId="{39D043BB-CC5C-49B5-A94C-1063DA8BBB33}" type="presParOf" srcId="{E202EDEA-CF2B-40F3-875A-B6E1CE071879}" destId="{0F4F2D77-C207-4DBD-9225-AEB187478B26}" srcOrd="0" destOrd="0" presId="urn:microsoft.com/office/officeart/2005/8/layout/arrow2"/>
    <dgm:cxn modelId="{CAACDAD2-ADFC-46A8-A04B-4BA6C8B11766}" type="presParOf" srcId="{E202EDEA-CF2B-40F3-875A-B6E1CE071879}" destId="{D1912CF3-2905-4969-A915-32B7AD1E3BBA}" srcOrd="1" destOrd="0" presId="urn:microsoft.com/office/officeart/2005/8/layout/arrow2"/>
    <dgm:cxn modelId="{025D247C-E7E8-44E3-B2D6-D591C8095E9B}" type="presParOf" srcId="{E202EDEA-CF2B-40F3-875A-B6E1CE071879}" destId="{AE3C55F0-F885-494C-B800-482FFE1F9977}" srcOrd="2" destOrd="0" presId="urn:microsoft.com/office/officeart/2005/8/layout/arrow2"/>
    <dgm:cxn modelId="{414259E6-BC8A-4537-8446-12AA7C2A2345}" type="presParOf" srcId="{E202EDEA-CF2B-40F3-875A-B6E1CE071879}" destId="{AD21D87E-9D30-4CBE-AC19-207F985D9D0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EC592E08-09AA-4F12-804B-39D90CE5CE94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1634.5</a:t>
          </a:r>
          <a:endParaRPr lang="en-US" sz="1200" b="1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1716.6</a:t>
          </a:r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ScaleX="140624" custLinFactNeighborX="-5859" custLinFactNeighborY="-6250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E202EDEA-CF2B-40F3-875A-B6E1CE071879}" type="pres">
      <dgm:prSet presAssocID="{A0E90193-D3B5-4517-92F5-A7D6798999FB}" presName="arrowDiagram2" presStyleCnt="0"/>
      <dgm:spPr/>
    </dgm:pt>
    <dgm:pt modelId="{0F4F2D77-C207-4DBD-9225-AEB187478B26}" type="pres">
      <dgm:prSet presAssocID="{EC592E08-09AA-4F12-804B-39D90CE5CE94}" presName="bullet2a" presStyleLbl="node1" presStyleIdx="0" presStyleCnt="2"/>
      <dgm:spPr/>
    </dgm:pt>
    <dgm:pt modelId="{D1912CF3-2905-4969-A915-32B7AD1E3BBA}" type="pres">
      <dgm:prSet presAssocID="{EC592E08-09AA-4F12-804B-39D90CE5CE94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C55F0-F885-494C-B800-482FFE1F9977}" type="pres">
      <dgm:prSet presAssocID="{0DAA601A-C80C-437B-B111-FA120CE45348}" presName="bullet2b" presStyleLbl="node1" presStyleIdx="1" presStyleCnt="2" custLinFactNeighborX="-39583" custLinFactNeighborY="10417"/>
      <dgm:spPr>
        <a:solidFill>
          <a:schemeClr val="accent3">
            <a:lumMod val="50000"/>
          </a:schemeClr>
        </a:solidFill>
      </dgm:spPr>
    </dgm:pt>
    <dgm:pt modelId="{AD21D87E-9D30-4CBE-AC19-207F985D9D09}" type="pres">
      <dgm:prSet presAssocID="{0DAA601A-C80C-437B-B111-FA120CE45348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8D5EBB-8582-4FAB-A8EC-82876472F09A}" type="presOf" srcId="{0DAA601A-C80C-437B-B111-FA120CE45348}" destId="{AD21D87E-9D30-4CBE-AC19-207F985D9D09}" srcOrd="0" destOrd="0" presId="urn:microsoft.com/office/officeart/2005/8/layout/arrow2"/>
    <dgm:cxn modelId="{6233F46C-A58B-40A1-83CD-4C013551BBAB}" type="presOf" srcId="{EC592E08-09AA-4F12-804B-39D90CE5CE94}" destId="{D1912CF3-2905-4969-A915-32B7AD1E3BBA}" srcOrd="0" destOrd="0" presId="urn:microsoft.com/office/officeart/2005/8/layout/arrow2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A38ED318-B366-411F-92DF-C823D3D186BF}" type="presOf" srcId="{A0E90193-D3B5-4517-92F5-A7D6798999FB}" destId="{6252CB48-6C5F-46E9-943E-6E025E15A46D}" srcOrd="0" destOrd="0" presId="urn:microsoft.com/office/officeart/2005/8/layout/arrow2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5527192D-F7CC-4289-A175-E66560F7E48E}" type="presParOf" srcId="{6252CB48-6C5F-46E9-943E-6E025E15A46D}" destId="{101DB3A2-F7E0-4FF1-975D-A36B85664807}" srcOrd="0" destOrd="0" presId="urn:microsoft.com/office/officeart/2005/8/layout/arrow2"/>
    <dgm:cxn modelId="{ED68F871-95C1-4E5D-9D4F-1AF01D0BD273}" type="presParOf" srcId="{6252CB48-6C5F-46E9-943E-6E025E15A46D}" destId="{E202EDEA-CF2B-40F3-875A-B6E1CE071879}" srcOrd="1" destOrd="0" presId="urn:microsoft.com/office/officeart/2005/8/layout/arrow2"/>
    <dgm:cxn modelId="{8A77337F-8B2D-44BF-A29D-656A5A4A039E}" type="presParOf" srcId="{E202EDEA-CF2B-40F3-875A-B6E1CE071879}" destId="{0F4F2D77-C207-4DBD-9225-AEB187478B26}" srcOrd="0" destOrd="0" presId="urn:microsoft.com/office/officeart/2005/8/layout/arrow2"/>
    <dgm:cxn modelId="{BFBF09EC-B7A1-44AE-A679-E31DAC3AA8F2}" type="presParOf" srcId="{E202EDEA-CF2B-40F3-875A-B6E1CE071879}" destId="{D1912CF3-2905-4969-A915-32B7AD1E3BBA}" srcOrd="1" destOrd="0" presId="urn:microsoft.com/office/officeart/2005/8/layout/arrow2"/>
    <dgm:cxn modelId="{DB568B5A-0A0D-4BAF-921E-077389CF4457}" type="presParOf" srcId="{E202EDEA-CF2B-40F3-875A-B6E1CE071879}" destId="{AE3C55F0-F885-494C-B800-482FFE1F9977}" srcOrd="2" destOrd="0" presId="urn:microsoft.com/office/officeart/2005/8/layout/arrow2"/>
    <dgm:cxn modelId="{4D2BDCD4-CB10-4C68-AE85-150981D6F95B}" type="presParOf" srcId="{E202EDEA-CF2B-40F3-875A-B6E1CE071879}" destId="{AD21D87E-9D30-4CBE-AC19-207F985D9D0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>
          <a:off x="0" y="0"/>
          <a:ext cx="2438397" cy="1066800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0F4F2D77-C207-4DBD-9225-AEB187478B26}">
      <dsp:nvSpPr>
        <dsp:cNvPr id="0" name=""/>
        <dsp:cNvSpPr/>
      </dsp:nvSpPr>
      <dsp:spPr>
        <a:xfrm>
          <a:off x="1372209" y="581405"/>
          <a:ext cx="59740" cy="59740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12CF3-2905-4969-A915-32B7AD1E3BBA}">
      <dsp:nvSpPr>
        <dsp:cNvPr id="0" name=""/>
        <dsp:cNvSpPr/>
      </dsp:nvSpPr>
      <dsp:spPr>
        <a:xfrm>
          <a:off x="1402080" y="611276"/>
          <a:ext cx="554736" cy="45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5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160.2</a:t>
          </a:r>
          <a:endParaRPr lang="en-US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402080" y="611276"/>
        <a:ext cx="554736" cy="455523"/>
      </dsp:txXfrm>
    </dsp:sp>
    <dsp:sp modelId="{AE3C55F0-F885-494C-B800-482FFE1F9977}">
      <dsp:nvSpPr>
        <dsp:cNvPr id="0" name=""/>
        <dsp:cNvSpPr/>
      </dsp:nvSpPr>
      <dsp:spPr>
        <a:xfrm>
          <a:off x="1882140" y="320040"/>
          <a:ext cx="102412" cy="102412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1D87E-9D30-4CBE-AC19-207F985D9D09}">
      <dsp:nvSpPr>
        <dsp:cNvPr id="0" name=""/>
        <dsp:cNvSpPr/>
      </dsp:nvSpPr>
      <dsp:spPr>
        <a:xfrm>
          <a:off x="1959428" y="360578"/>
          <a:ext cx="554736" cy="706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6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i="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162</a:t>
          </a:r>
          <a:r>
            <a:rPr lang="en-US" sz="1200" b="1" i="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.</a:t>
          </a:r>
          <a:r>
            <a:rPr lang="mn-MN" sz="1200" b="1" i="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9</a:t>
          </a:r>
          <a:endParaRPr lang="en-US" sz="1200" b="1" i="0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959428" y="360578"/>
        <a:ext cx="554736" cy="706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>
          <a:off x="330933" y="0"/>
          <a:ext cx="2743200" cy="1219200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0F4F2D77-C207-4DBD-9225-AEB187478B26}">
      <dsp:nvSpPr>
        <dsp:cNvPr id="0" name=""/>
        <dsp:cNvSpPr/>
      </dsp:nvSpPr>
      <dsp:spPr>
        <a:xfrm>
          <a:off x="1357782" y="664464"/>
          <a:ext cx="68275" cy="68275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12CF3-2905-4969-A915-32B7AD1E3BBA}">
      <dsp:nvSpPr>
        <dsp:cNvPr id="0" name=""/>
        <dsp:cNvSpPr/>
      </dsp:nvSpPr>
      <dsp:spPr>
        <a:xfrm>
          <a:off x="1391919" y="698601"/>
          <a:ext cx="633984" cy="520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7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75.3</a:t>
          </a:r>
          <a:endParaRPr lang="en-US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391919" y="698601"/>
        <a:ext cx="633984" cy="520598"/>
      </dsp:txXfrm>
    </dsp:sp>
    <dsp:sp modelId="{AE3C55F0-F885-494C-B800-482FFE1F9977}">
      <dsp:nvSpPr>
        <dsp:cNvPr id="0" name=""/>
        <dsp:cNvSpPr/>
      </dsp:nvSpPr>
      <dsp:spPr>
        <a:xfrm>
          <a:off x="1940560" y="365760"/>
          <a:ext cx="117043" cy="117043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1D87E-9D30-4CBE-AC19-207F985D9D09}">
      <dsp:nvSpPr>
        <dsp:cNvPr id="0" name=""/>
        <dsp:cNvSpPr/>
      </dsp:nvSpPr>
      <dsp:spPr>
        <a:xfrm>
          <a:off x="1993903" y="412089"/>
          <a:ext cx="939393" cy="807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1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76.1</a:t>
          </a:r>
          <a:endParaRPr lang="en-US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993903" y="412089"/>
        <a:ext cx="939393" cy="807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>
          <a:off x="457199" y="0"/>
          <a:ext cx="2743200" cy="1219200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0F4F2D77-C207-4DBD-9225-AEB187478B26}">
      <dsp:nvSpPr>
        <dsp:cNvPr id="0" name=""/>
        <dsp:cNvSpPr/>
      </dsp:nvSpPr>
      <dsp:spPr>
        <a:xfrm>
          <a:off x="1306982" y="664464"/>
          <a:ext cx="68275" cy="68275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12CF3-2905-4969-A915-32B7AD1E3BBA}">
      <dsp:nvSpPr>
        <dsp:cNvPr id="0" name=""/>
        <dsp:cNvSpPr/>
      </dsp:nvSpPr>
      <dsp:spPr>
        <a:xfrm>
          <a:off x="1341119" y="698601"/>
          <a:ext cx="633984" cy="520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7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36.8</a:t>
          </a:r>
          <a:endParaRPr lang="en-US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341119" y="698601"/>
        <a:ext cx="633984" cy="520598"/>
      </dsp:txXfrm>
    </dsp:sp>
    <dsp:sp modelId="{AE3C55F0-F885-494C-B800-482FFE1F9977}">
      <dsp:nvSpPr>
        <dsp:cNvPr id="0" name=""/>
        <dsp:cNvSpPr/>
      </dsp:nvSpPr>
      <dsp:spPr>
        <a:xfrm>
          <a:off x="1889760" y="365760"/>
          <a:ext cx="117043" cy="117043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1D87E-9D30-4CBE-AC19-207F985D9D09}">
      <dsp:nvSpPr>
        <dsp:cNvPr id="0" name=""/>
        <dsp:cNvSpPr/>
      </dsp:nvSpPr>
      <dsp:spPr>
        <a:xfrm>
          <a:off x="2057400" y="412089"/>
          <a:ext cx="633984" cy="807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1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39.3</a:t>
          </a:r>
          <a:endParaRPr lang="en-US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2057400" y="412089"/>
        <a:ext cx="633984" cy="8071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>
          <a:off x="403859" y="0"/>
          <a:ext cx="2971800" cy="1143000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0F4F2D77-C207-4DBD-9225-AEB187478B26}">
      <dsp:nvSpPr>
        <dsp:cNvPr id="0" name=""/>
        <dsp:cNvSpPr/>
      </dsp:nvSpPr>
      <dsp:spPr>
        <a:xfrm>
          <a:off x="1491996" y="622935"/>
          <a:ext cx="64008" cy="64008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12CF3-2905-4969-A915-32B7AD1E3BBA}">
      <dsp:nvSpPr>
        <dsp:cNvPr id="0" name=""/>
        <dsp:cNvSpPr/>
      </dsp:nvSpPr>
      <dsp:spPr>
        <a:xfrm>
          <a:off x="1355870" y="654939"/>
          <a:ext cx="929644" cy="48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1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1686.2</a:t>
          </a:r>
          <a:endParaRPr lang="en-US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355870" y="654939"/>
        <a:ext cx="929644" cy="488061"/>
      </dsp:txXfrm>
    </dsp:sp>
    <dsp:sp modelId="{AE3C55F0-F885-494C-B800-482FFE1F9977}">
      <dsp:nvSpPr>
        <dsp:cNvPr id="0" name=""/>
        <dsp:cNvSpPr/>
      </dsp:nvSpPr>
      <dsp:spPr>
        <a:xfrm>
          <a:off x="2038350" y="342900"/>
          <a:ext cx="109728" cy="109728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1D87E-9D30-4CBE-AC19-207F985D9D09}">
      <dsp:nvSpPr>
        <dsp:cNvPr id="0" name=""/>
        <dsp:cNvSpPr/>
      </dsp:nvSpPr>
      <dsp:spPr>
        <a:xfrm>
          <a:off x="2209798" y="380999"/>
          <a:ext cx="923546" cy="75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4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1831.1</a:t>
          </a:r>
          <a:endParaRPr lang="en-US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2209798" y="380999"/>
        <a:ext cx="923546" cy="7566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>
          <a:off x="393717" y="0"/>
          <a:ext cx="2743180" cy="1219200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0F4F2D77-C207-4DBD-9225-AEB187478B26}">
      <dsp:nvSpPr>
        <dsp:cNvPr id="0" name=""/>
        <dsp:cNvSpPr/>
      </dsp:nvSpPr>
      <dsp:spPr>
        <a:xfrm>
          <a:off x="1357782" y="664464"/>
          <a:ext cx="68275" cy="68275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12CF3-2905-4969-A915-32B7AD1E3BBA}">
      <dsp:nvSpPr>
        <dsp:cNvPr id="0" name=""/>
        <dsp:cNvSpPr/>
      </dsp:nvSpPr>
      <dsp:spPr>
        <a:xfrm>
          <a:off x="1391919" y="698601"/>
          <a:ext cx="633984" cy="520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7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1634.5</a:t>
          </a:r>
          <a:endParaRPr lang="en-US" sz="1200" b="1" kern="1200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391919" y="698601"/>
        <a:ext cx="633984" cy="520598"/>
      </dsp:txXfrm>
    </dsp:sp>
    <dsp:sp modelId="{AE3C55F0-F885-494C-B800-482FFE1F9977}">
      <dsp:nvSpPr>
        <dsp:cNvPr id="0" name=""/>
        <dsp:cNvSpPr/>
      </dsp:nvSpPr>
      <dsp:spPr>
        <a:xfrm>
          <a:off x="1940560" y="365760"/>
          <a:ext cx="117043" cy="117043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1D87E-9D30-4CBE-AC19-207F985D9D09}">
      <dsp:nvSpPr>
        <dsp:cNvPr id="0" name=""/>
        <dsp:cNvSpPr/>
      </dsp:nvSpPr>
      <dsp:spPr>
        <a:xfrm>
          <a:off x="2045411" y="412089"/>
          <a:ext cx="633984" cy="807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1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1716.6</a:t>
          </a:r>
          <a:endParaRPr lang="en-US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2045411" y="412089"/>
        <a:ext cx="633984" cy="807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094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28" y="0"/>
            <a:ext cx="2946351" cy="496094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>
              <a:defRPr sz="1200"/>
            </a:lvl1pPr>
          </a:lstStyle>
          <a:p>
            <a:fld id="{E54337B1-6564-4439-B2B2-0FB23B596DF1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960"/>
            <a:ext cx="2946351" cy="496094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28" y="9428960"/>
            <a:ext cx="2946351" cy="496094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>
              <a:defRPr sz="1200"/>
            </a:lvl1pPr>
          </a:lstStyle>
          <a:p>
            <a:fld id="{F9CA62D5-94B3-4420-9B2A-E51B73A28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4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>
              <a:defRPr sz="1200"/>
            </a:lvl1pPr>
          </a:lstStyle>
          <a:p>
            <a:fld id="{0D2FC9C5-A699-4116-97A7-7C97CCF99BB7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8" tIns="45409" rIns="90818" bIns="454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818" tIns="45409" rIns="90818" bIns="454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>
              <a:defRPr sz="1200"/>
            </a:lvl1pPr>
          </a:lstStyle>
          <a:p>
            <a:fld id="{C7D46D40-2E12-450A-AB9B-1C1AA5EF8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0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6D40-2E12-450A-AB9B-1C1AA5EF86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4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9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6D40-2E12-450A-AB9B-1C1AA5EF86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8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7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3888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332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5845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6521"/>
            <a:ext cx="10820400" cy="646908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3200" b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10820400" cy="5354437"/>
          </a:xfrm>
        </p:spPr>
        <p:txBody>
          <a:bodyPr>
            <a:normAutofit/>
          </a:bodyPr>
          <a:lstStyle>
            <a:lvl1pPr algn="just">
              <a:defRPr sz="27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just">
              <a:defRPr sz="24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algn="just">
              <a:defRPr sz="21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algn="just">
              <a:defRPr sz="18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algn="just">
              <a:defRPr sz="18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431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315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228600"/>
            <a:ext cx="10134600" cy="579439"/>
          </a:xfrm>
          <a:noFill/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7049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016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0463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6846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9214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1808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905671"/>
            <a:ext cx="10972800" cy="579439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57748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F8D-B663-4D04-84C4-625A5C92BD6C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5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18" Type="http://schemas.openxmlformats.org/officeDocument/2006/relationships/diagramQuickStyle" Target="../diagrams/quickStyle4.xml"/><Relationship Id="rId26" Type="http://schemas.openxmlformats.org/officeDocument/2006/relationships/diagramData" Target="../diagrams/data6.xml"/><Relationship Id="rId3" Type="http://schemas.openxmlformats.org/officeDocument/2006/relationships/image" Target="../media/image5.jpeg"/><Relationship Id="rId21" Type="http://schemas.openxmlformats.org/officeDocument/2006/relationships/diagramData" Target="../diagrams/data5.xml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17" Type="http://schemas.openxmlformats.org/officeDocument/2006/relationships/diagramLayout" Target="../diagrams/layout4.xml"/><Relationship Id="rId25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29" Type="http://schemas.openxmlformats.org/officeDocument/2006/relationships/diagramColors" Target="../diagrams/colors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24" Type="http://schemas.openxmlformats.org/officeDocument/2006/relationships/diagramColors" Target="../diagrams/colors5.xml"/><Relationship Id="rId32" Type="http://schemas.openxmlformats.org/officeDocument/2006/relationships/image" Target="../media/image9.jpeg"/><Relationship Id="rId5" Type="http://schemas.openxmlformats.org/officeDocument/2006/relationships/diagramLayout" Target="../diagrams/layout2.xml"/><Relationship Id="rId15" Type="http://schemas.openxmlformats.org/officeDocument/2006/relationships/image" Target="../media/image7.jpeg"/><Relationship Id="rId23" Type="http://schemas.openxmlformats.org/officeDocument/2006/relationships/diagramQuickStyle" Target="../diagrams/quickStyle5.xml"/><Relationship Id="rId28" Type="http://schemas.openxmlformats.org/officeDocument/2006/relationships/diagramQuickStyle" Target="../diagrams/quickStyle6.xml"/><Relationship Id="rId10" Type="http://schemas.openxmlformats.org/officeDocument/2006/relationships/diagramData" Target="../diagrams/data3.xml"/><Relationship Id="rId19" Type="http://schemas.openxmlformats.org/officeDocument/2006/relationships/diagramColors" Target="../diagrams/colors4.xml"/><Relationship Id="rId31" Type="http://schemas.openxmlformats.org/officeDocument/2006/relationships/image" Target="../media/image8.jpeg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Relationship Id="rId14" Type="http://schemas.microsoft.com/office/2007/relationships/diagramDrawing" Target="../diagrams/drawing3.xml"/><Relationship Id="rId22" Type="http://schemas.openxmlformats.org/officeDocument/2006/relationships/diagramLayout" Target="../diagrams/layout5.xml"/><Relationship Id="rId27" Type="http://schemas.openxmlformats.org/officeDocument/2006/relationships/diagramLayout" Target="../diagrams/layout6.xml"/><Relationship Id="rId30" Type="http://schemas.microsoft.com/office/2007/relationships/diagramDrawing" Target="../diagrams/drawin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85146" y="2365695"/>
            <a:ext cx="81734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4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</a:t>
            </a:r>
            <a:r>
              <a:rPr lang="mn-MN" sz="4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ТООЛЛОГО 201</a:t>
            </a:r>
            <a:r>
              <a:rPr lang="en-US" sz="4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4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US" sz="4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4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УРЬДЧИЛСАН ДҮН</a:t>
            </a:r>
            <a:endParaRPr lang="en-US" sz="4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14499" y="989112"/>
            <a:ext cx="94488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659755" y="603146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2018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12.27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C:\Users\oyunjargal\Documents\My Received Files\18.jpg"/>
          <p:cNvPicPr/>
          <p:nvPr/>
        </p:nvPicPr>
        <p:blipFill>
          <a:blip r:embed="rId3" cstate="print"/>
          <a:srcRect l="5405" t="7207" r="5405" b="13514"/>
          <a:stretch>
            <a:fillRect/>
          </a:stretch>
        </p:blipFill>
        <p:spPr bwMode="auto">
          <a:xfrm>
            <a:off x="1752600" y="2311847"/>
            <a:ext cx="1905000" cy="158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581400" y="381000"/>
            <a:ext cx="629947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mn-M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ДУНДГОВЬ АЙМАГ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16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2.png"/>
          <p:cNvPicPr/>
          <p:nvPr/>
        </p:nvPicPr>
        <p:blipFill rotWithShape="1">
          <a:blip r:embed="rId2" cstate="print"/>
          <a:srcRect l="19445" t="7436" r="18203" b="3911"/>
          <a:stretch/>
        </p:blipFill>
        <p:spPr bwMode="auto">
          <a:xfrm>
            <a:off x="1371600" y="685801"/>
            <a:ext cx="10515600" cy="617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48600" y="6211092"/>
            <a:ext cx="4267200" cy="646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mn-MN" sz="2000" dirty="0" smtClean="0"/>
              <a:t>2018 оны мал тооллогын дүн</a:t>
            </a: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136521"/>
            <a:ext cx="10820400" cy="646908"/>
          </a:xfrm>
        </p:spPr>
        <p:txBody>
          <a:bodyPr/>
          <a:lstStyle/>
          <a:p>
            <a:pPr algn="ctr"/>
            <a:r>
              <a:rPr lang="mn-MN" sz="2000" dirty="0" smtClean="0"/>
              <a:t>ҮХЭР СҮРЭГ сумдаар, мянган толгой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3962400" y="2514600"/>
            <a:ext cx="449943" cy="44994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334000" y="1988457"/>
            <a:ext cx="449943" cy="44994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629400" y="3290432"/>
            <a:ext cx="449943" cy="44994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99828" y="2213428"/>
            <a:ext cx="449943" cy="44994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4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848600" y="3740375"/>
            <a:ext cx="449943" cy="44994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9105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2.png"/>
          <p:cNvPicPr/>
          <p:nvPr/>
        </p:nvPicPr>
        <p:blipFill rotWithShape="1">
          <a:blip r:embed="rId2" cstate="print"/>
          <a:srcRect l="19370" t="7144" r="18128" b="4495"/>
          <a:stretch/>
        </p:blipFill>
        <p:spPr bwMode="auto">
          <a:xfrm>
            <a:off x="1447800" y="783428"/>
            <a:ext cx="10515600" cy="6089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136521"/>
            <a:ext cx="10820400" cy="646908"/>
          </a:xfrm>
        </p:spPr>
        <p:txBody>
          <a:bodyPr/>
          <a:lstStyle/>
          <a:p>
            <a:pPr algn="ctr"/>
            <a:r>
              <a:rPr lang="mn-MN" sz="2000" dirty="0" smtClean="0"/>
              <a:t>ТЭМЭЭН СҮРЭГ сумдаар, мянган толгой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10439400" y="4626428"/>
            <a:ext cx="449943" cy="4499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4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52800" y="4876800"/>
            <a:ext cx="449943" cy="4499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05400" y="4876800"/>
            <a:ext cx="449943" cy="4499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162800" y="5562600"/>
            <a:ext cx="449943" cy="4499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001000" y="3831599"/>
            <a:ext cx="449943" cy="4499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5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48600" y="6211092"/>
            <a:ext cx="4267200" cy="646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mn-MN" sz="2000" dirty="0" smtClean="0"/>
              <a:t>2018 оны мал тооллогын дүн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186720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62400" y="2514600"/>
            <a:ext cx="449943" cy="4499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1</a:t>
            </a:r>
            <a:endParaRPr lang="en-US" dirty="0"/>
          </a:p>
        </p:txBody>
      </p:sp>
      <p:pic>
        <p:nvPicPr>
          <p:cNvPr id="5" name="img2.png"/>
          <p:cNvPicPr/>
          <p:nvPr/>
        </p:nvPicPr>
        <p:blipFill rotWithShape="1">
          <a:blip r:embed="rId2" cstate="print"/>
          <a:srcRect l="18552" t="7143" r="19681" b="4634"/>
          <a:stretch/>
        </p:blipFill>
        <p:spPr bwMode="auto">
          <a:xfrm>
            <a:off x="1143000" y="783429"/>
            <a:ext cx="10820400" cy="6074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136521"/>
            <a:ext cx="10820400" cy="646908"/>
          </a:xfrm>
        </p:spPr>
        <p:txBody>
          <a:bodyPr/>
          <a:lstStyle/>
          <a:p>
            <a:pPr algn="ctr"/>
            <a:r>
              <a:rPr lang="mn-MN" sz="2000" dirty="0" smtClean="0"/>
              <a:t>ХОНИН СҮРЭГ сумдаар, мянган толгой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4038600" y="2667000"/>
            <a:ext cx="449943" cy="4499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05400" y="4876800"/>
            <a:ext cx="449943" cy="4499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/>
              <a:t>5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01000" y="3853371"/>
            <a:ext cx="449943" cy="4499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57999" y="3421743"/>
            <a:ext cx="449943" cy="4499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858000" y="5410200"/>
            <a:ext cx="449943" cy="4499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4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48600" y="6211092"/>
            <a:ext cx="4267200" cy="646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mn-MN" sz="2000" dirty="0" smtClean="0"/>
              <a:t>2018 оны мал тооллогын дүн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736123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sz="2000" dirty="0" smtClean="0"/>
              <a:t>ЯМААН СҮРЭГ сумдаар, мянган толгой</a:t>
            </a:r>
            <a:endParaRPr lang="en-US" sz="2000" dirty="0"/>
          </a:p>
        </p:txBody>
      </p:sp>
      <p:pic>
        <p:nvPicPr>
          <p:cNvPr id="5" name="img2.png"/>
          <p:cNvPicPr/>
          <p:nvPr/>
        </p:nvPicPr>
        <p:blipFill rotWithShape="1">
          <a:blip r:embed="rId2" cstate="print"/>
          <a:srcRect l="18977" t="7873" r="15482" b="5079"/>
          <a:stretch/>
        </p:blipFill>
        <p:spPr bwMode="auto">
          <a:xfrm>
            <a:off x="1371600" y="783429"/>
            <a:ext cx="10058400" cy="6074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3733800" y="2590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19157" y="33344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776357" y="465355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953000" y="203269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/>
              <a:t>4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495800" y="398088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5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96200" y="6211092"/>
            <a:ext cx="4419600" cy="646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mn-MN" sz="2000" dirty="0" smtClean="0"/>
              <a:t>2018 оны мал тооллогын дүн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057678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2.png"/>
          <p:cNvPicPr/>
          <p:nvPr/>
        </p:nvPicPr>
        <p:blipFill rotWithShape="1">
          <a:blip r:embed="rId2" cstate="print"/>
          <a:srcRect l="18849" t="8311" r="18874" b="4202"/>
          <a:stretch/>
        </p:blipFill>
        <p:spPr bwMode="auto">
          <a:xfrm>
            <a:off x="1328646" y="783429"/>
            <a:ext cx="10634754" cy="6067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4114800" y="2514600"/>
            <a:ext cx="457200" cy="457200"/>
          </a:xfrm>
          <a:prstGeom prst="ellips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775132" y="3327229"/>
            <a:ext cx="457200" cy="457200"/>
          </a:xfrm>
          <a:prstGeom prst="ellips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5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29200" y="4800600"/>
            <a:ext cx="457200" cy="457200"/>
          </a:xfrm>
          <a:prstGeom prst="ellips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934200" y="5410200"/>
            <a:ext cx="457200" cy="457200"/>
          </a:xfrm>
          <a:prstGeom prst="ellips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848600" y="3817086"/>
            <a:ext cx="457200" cy="457200"/>
          </a:xfrm>
          <a:prstGeom prst="ellips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000" y="136521"/>
            <a:ext cx="10820400" cy="646908"/>
          </a:xfrm>
        </p:spPr>
        <p:txBody>
          <a:bodyPr/>
          <a:lstStyle/>
          <a:p>
            <a:pPr algn="ctr"/>
            <a:r>
              <a:rPr lang="en-US" sz="2000" dirty="0" smtClean="0"/>
              <a:t>1000 </a:t>
            </a:r>
            <a:r>
              <a:rPr lang="mn-MN" sz="2000" dirty="0" smtClean="0"/>
              <a:t>дээш малтай өрхийн тоо, сумдаар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215530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F2349C-38AE-4009-8670-F2A96DFA5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483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249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813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34238" y="227067"/>
            <a:ext cx="82909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малын </a:t>
            </a:r>
            <a:r>
              <a:rPr lang="mn-M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 </a:t>
            </a:r>
            <a:r>
              <a:rPr lang="mn-M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онд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3825.9</a:t>
            </a:r>
            <a:r>
              <a:rPr lang="mn-M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мянган</a:t>
            </a:r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толгой буюу 6.5 хувиар өсч, </a:t>
            </a:r>
            <a:r>
              <a:rPr lang="mn-M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дээд хэмжээндээ хүрлээ.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xmlns="" id="{2719F24E-4B15-4A21-9ACE-06D73FC5C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851938"/>
              </p:ext>
            </p:extLst>
          </p:nvPr>
        </p:nvGraphicFramePr>
        <p:xfrm>
          <a:off x="8047024" y="4617227"/>
          <a:ext cx="2743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938869"/>
              </p:ext>
            </p:extLst>
          </p:nvPr>
        </p:nvGraphicFramePr>
        <p:xfrm>
          <a:off x="1295400" y="4038600"/>
          <a:ext cx="9829800" cy="217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7924800" y="6211092"/>
            <a:ext cx="4267200" cy="646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mn-MN" sz="2000" dirty="0" smtClean="0"/>
              <a:t>2018 оны мал тооллогын дүн</a:t>
            </a:r>
            <a:endParaRPr lang="en-US" sz="20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751583"/>
              </p:ext>
            </p:extLst>
          </p:nvPr>
        </p:nvGraphicFramePr>
        <p:xfrm>
          <a:off x="1447800" y="1371600"/>
          <a:ext cx="9906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0677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2.gstatic.com/images?q=tbn:ANd9GcSBnF4o2p1xHNpuys8eVxcYb-Ukv--AyMXxp5wgTQjSi-huLm1o"/>
          <p:cNvPicPr>
            <a:picLocks noChangeAspect="1" noChangeArrowheads="1"/>
          </p:cNvPicPr>
          <p:nvPr/>
        </p:nvPicPr>
        <p:blipFill>
          <a:blip r:embed="rId3" cstate="print"/>
          <a:srcRect b="5598"/>
          <a:stretch>
            <a:fillRect/>
          </a:stretch>
        </p:blipFill>
        <p:spPr bwMode="auto">
          <a:xfrm>
            <a:off x="1598681" y="1199607"/>
            <a:ext cx="1993464" cy="1043453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3419364"/>
              </p:ext>
            </p:extLst>
          </p:nvPr>
        </p:nvGraphicFramePr>
        <p:xfrm>
          <a:off x="3910148" y="1293223"/>
          <a:ext cx="3657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94103" y="114953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mn-MN" sz="1200" b="1" dirty="0">
                <a:latin typeface="Arial" pitchFamily="34" charset="0"/>
                <a:cs typeface="Arial" pitchFamily="34" charset="0"/>
              </a:rPr>
              <a:t>8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2720" y="1404259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2017</a:t>
            </a:r>
            <a:endParaRPr lang="mn-MN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9713" y="1356362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2.7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мянган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толгой буюу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1.7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https://encrypted-tbn1.gstatic.com/images?q=tbn:ANd9GcSpR_INJN_11CPqMTI0m3xaQzansiqWQwAcyJVbom5kUwbxjEu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6097" y="2221324"/>
            <a:ext cx="1993464" cy="1046569"/>
          </a:xfrm>
          <a:prstGeom prst="rect">
            <a:avLst/>
          </a:prstGeom>
          <a:noFill/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126494041"/>
              </p:ext>
            </p:extLst>
          </p:nvPr>
        </p:nvGraphicFramePr>
        <p:xfrm>
          <a:off x="3747589" y="2312126"/>
          <a:ext cx="3759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866673" y="214013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6285" y="2562499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2017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4880" y="2425339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0.8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мянган толгой буюу 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1.1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https://encrypted-tbn3.gstatic.com/images?q=tbn:ANd9GcT4PMqbHqbubERrROL9APYy1teut4OkUUswW-jHYkvh4-9RQQh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6098" y="3322402"/>
            <a:ext cx="1990047" cy="1046558"/>
          </a:xfrm>
          <a:prstGeom prst="rect">
            <a:avLst/>
          </a:prstGeom>
          <a:noFill/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321279520"/>
              </p:ext>
            </p:extLst>
          </p:nvPr>
        </p:nvGraphicFramePr>
        <p:xfrm>
          <a:off x="3869509" y="3298371"/>
          <a:ext cx="3657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849257" y="3180808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5624" y="352262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2017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0" y="333706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мянган толгой буюу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6.8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691124018"/>
              </p:ext>
            </p:extLst>
          </p:nvPr>
        </p:nvGraphicFramePr>
        <p:xfrm>
          <a:off x="3947885" y="4391297"/>
          <a:ext cx="396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006011" y="432598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85623" y="465691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mn-MN" sz="1200" b="1" dirty="0">
                <a:latin typeface="Arial" pitchFamily="34" charset="0"/>
                <a:cs typeface="Arial" pitchFamily="34" charset="0"/>
              </a:rPr>
              <a:t>7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987673407"/>
              </p:ext>
            </p:extLst>
          </p:nvPr>
        </p:nvGraphicFramePr>
        <p:xfrm>
          <a:off x="3976915" y="5381897"/>
          <a:ext cx="3759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371771" y="5275219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7543" y="559308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irc_mi" descr="http://www.bolod.mn/Upload/news/%D1%8F%D0%BC%D0%B0%D0%B0.jpeg"/>
          <p:cNvPicPr/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668347" y="5615521"/>
            <a:ext cx="1990047" cy="9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 descr="http://www.medee.mn/pic/3224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633515" y="4433716"/>
            <a:ext cx="1990047" cy="995024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820297" y="4465322"/>
            <a:ext cx="467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144.9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мянган толгой буюу 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8.6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50629" y="5390608"/>
            <a:ext cx="467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82.1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мянган толгой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буюу 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5.0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360217" y="216137"/>
            <a:ext cx="9782172" cy="66774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mn-MN" sz="2000" dirty="0" smtClean="0">
                <a:solidFill>
                  <a:schemeClr val="tx2"/>
                </a:solidFill>
              </a:rPr>
              <a:t>МАЛЫН ТОО , мянган толгой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7924800" y="6211092"/>
            <a:ext cx="4267200" cy="646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mn-MN" sz="2000" dirty="0" smtClean="0"/>
              <a:t>2018 оны мал тооллогын дүн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4813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2"/>
          <a:stretch/>
        </p:blipFill>
        <p:spPr>
          <a:xfrm>
            <a:off x="1524000" y="1247546"/>
            <a:ext cx="9297704" cy="446314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96200" y="6211092"/>
            <a:ext cx="4419600" cy="646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mn-MN" sz="2000" dirty="0" smtClean="0"/>
              <a:t>2018 оны мал тооллогын дүн</a:t>
            </a: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136521"/>
            <a:ext cx="10820400" cy="646908"/>
          </a:xfrm>
        </p:spPr>
        <p:txBody>
          <a:bodyPr/>
          <a:lstStyle/>
          <a:p>
            <a:pPr algn="ctr"/>
            <a:r>
              <a:rPr lang="mn-MN" sz="2000" dirty="0" smtClean="0"/>
              <a:t>МАЛ СҮРГИЙН БҮТЭЦ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47506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83213"/>
              </p:ext>
            </p:extLst>
          </p:nvPr>
        </p:nvGraphicFramePr>
        <p:xfrm>
          <a:off x="2209800" y="990601"/>
          <a:ext cx="8308103" cy="4013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529"/>
                <a:gridCol w="1708529"/>
                <a:gridCol w="2073759"/>
                <a:gridCol w="1443383"/>
                <a:gridCol w="1373903"/>
              </a:tblGrid>
              <a:tr h="30523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Бүлэглэлт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Малтай өрхийн тоо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Нийт дүнд эзлэх хувь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2017 </a:t>
                      </a:r>
                      <a:r>
                        <a:rPr lang="en-US" sz="17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2018 </a:t>
                      </a:r>
                      <a:r>
                        <a:rPr lang="en-US" sz="17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2017 </a:t>
                      </a:r>
                      <a:r>
                        <a:rPr lang="en-US" sz="17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2018 </a:t>
                      </a:r>
                      <a:r>
                        <a:rPr lang="en-US" sz="17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</a:tr>
              <a:tr h="351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Бүгд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8283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8466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100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</a:tr>
              <a:tr h="305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10 хүртэлх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42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</a:tr>
              <a:tr h="305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11-30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251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236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</a:tr>
              <a:tr h="305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31-50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347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4.2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</a:tr>
              <a:tr h="305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51-100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798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767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9.6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</a:tr>
              <a:tr h="305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101-200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1 422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1403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17.2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16.6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</a:tr>
              <a:tr h="305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201-500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2 800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2853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33.8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33.7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</a:tr>
              <a:tr h="305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501-999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1 825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1944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22.0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23.0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</a:tr>
              <a:tr h="305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1000-1499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587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679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8.0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</a:tr>
              <a:tr h="305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1500-2000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137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159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</a:tr>
              <a:tr h="305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2001-с дээш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0.8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00" marR="95000" marT="0" marB="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136521"/>
            <a:ext cx="10820400" cy="646908"/>
          </a:xfrm>
        </p:spPr>
        <p:txBody>
          <a:bodyPr/>
          <a:lstStyle/>
          <a:p>
            <a:pPr algn="ctr"/>
            <a:r>
              <a:rPr lang="mn-MN" sz="2000" dirty="0" smtClean="0"/>
              <a:t>МАЛ</a:t>
            </a:r>
            <a:r>
              <a:rPr lang="mn-MN" sz="2000" dirty="0" smtClean="0"/>
              <a:t>ТАЙ</a:t>
            </a:r>
            <a:r>
              <a:rPr lang="mn-MN" sz="2000" dirty="0" smtClean="0"/>
              <a:t> </a:t>
            </a:r>
            <a:r>
              <a:rPr lang="mn-MN" sz="2000" dirty="0" smtClean="0"/>
              <a:t>ӨРХИЙН ТОО, малын бүлэглэлтээр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5334000"/>
            <a:ext cx="10820400" cy="7993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mn-MN" sz="2000" b="0" dirty="0" smtClean="0"/>
              <a:t>Малтай өрхийг малын тоогоор нь бүлэглэн үзвэл 201-999, малтай өрх 1.1 пунктээр өссөн байхад, 1000-аас дээш малтай өрхийн тоо 1.1 пунктээр өссөн байна. Эндээс харахад 200 хүртэл малтай өрхийн тоо буурч, 201 дээш малтай өрхийн тоо өсч байна. 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7254499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6521"/>
            <a:ext cx="10820400" cy="646908"/>
          </a:xfrm>
        </p:spPr>
        <p:txBody>
          <a:bodyPr/>
          <a:lstStyle/>
          <a:p>
            <a:pPr algn="ctr"/>
            <a:r>
              <a:rPr lang="mn-MN" sz="2000" dirty="0" smtClean="0"/>
              <a:t>МАЛЫН ТОО сумдаар, мянган толгой</a:t>
            </a:r>
            <a:endParaRPr lang="en-US" sz="2000" dirty="0"/>
          </a:p>
        </p:txBody>
      </p:sp>
      <p:pic>
        <p:nvPicPr>
          <p:cNvPr id="5" name="img2.png"/>
          <p:cNvPicPr/>
          <p:nvPr/>
        </p:nvPicPr>
        <p:blipFill rotWithShape="1">
          <a:blip r:embed="rId2" cstate="print"/>
          <a:srcRect l="19071" t="6416" r="17309" b="3477"/>
          <a:stretch/>
        </p:blipFill>
        <p:spPr bwMode="auto">
          <a:xfrm>
            <a:off x="1524000" y="783429"/>
            <a:ext cx="10228943" cy="5991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48600" y="6211092"/>
            <a:ext cx="4267200" cy="646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mn-MN" sz="2000" dirty="0" smtClean="0"/>
              <a:t>2018 оны мал тооллогын дүн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4038600" y="2667000"/>
            <a:ext cx="449943" cy="4499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638471" y="3362123"/>
            <a:ext cx="449943" cy="4499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389585" y="4648200"/>
            <a:ext cx="449943" cy="4499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029200" y="4800600"/>
            <a:ext cx="449943" cy="4499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/>
              <a:t>5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254171" y="2117100"/>
            <a:ext cx="449943" cy="4499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73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2.png"/>
          <p:cNvPicPr/>
          <p:nvPr/>
        </p:nvPicPr>
        <p:blipFill rotWithShape="1">
          <a:blip r:embed="rId2" cstate="print"/>
          <a:srcRect l="19818" t="6852" r="18501" b="4050"/>
          <a:stretch/>
        </p:blipFill>
        <p:spPr bwMode="auto">
          <a:xfrm>
            <a:off x="1371600" y="819715"/>
            <a:ext cx="10134600" cy="6038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48600" y="6211092"/>
            <a:ext cx="4267200" cy="646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mn-MN" sz="2000" dirty="0" smtClean="0"/>
              <a:t>2018 оны мал тооллогын дүн</a:t>
            </a: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136521"/>
            <a:ext cx="10820400" cy="646908"/>
          </a:xfrm>
        </p:spPr>
        <p:txBody>
          <a:bodyPr/>
          <a:lstStyle/>
          <a:p>
            <a:pPr algn="ctr"/>
            <a:r>
              <a:rPr lang="mn-MN" sz="2000" dirty="0" smtClean="0"/>
              <a:t>АДУУН СҮРЭГ сумдаар, мянган толгой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4038600" y="2667000"/>
            <a:ext cx="449943" cy="4499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162800" y="4651828"/>
            <a:ext cx="449943" cy="4499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5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796971" y="4876800"/>
            <a:ext cx="449943" cy="4499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4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181600" y="2217057"/>
            <a:ext cx="449943" cy="4499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3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486072" y="3374571"/>
            <a:ext cx="449943" cy="4499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8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. Information Dissemination Schedule_2017_last_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2. Information Dissemination Schedule_2017_last_ok</Template>
  <TotalTime>13886</TotalTime>
  <Words>360</Words>
  <Application>Microsoft Office PowerPoint</Application>
  <PresentationFormat>Widescreen</PresentationFormat>
  <Paragraphs>156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2. Information Dissemination Schedule_2017_last_ok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МАЛ СҮРГИЙН БҮТЭЦ</vt:lpstr>
      <vt:lpstr>МАЛТАЙ ӨРХИЙН ТОО, малын бүлэглэлтээр</vt:lpstr>
      <vt:lpstr>МАЛЫН ТОО сумдаар, мянган толгой</vt:lpstr>
      <vt:lpstr>АДУУН СҮРЭГ сумдаар, мянган толгой</vt:lpstr>
      <vt:lpstr>ҮХЭР СҮРЭГ сумдаар, мянган толгой</vt:lpstr>
      <vt:lpstr>ТЭМЭЭН СҮРЭГ сумдаар, мянган толгой</vt:lpstr>
      <vt:lpstr>ХОНИН СҮРЭГ сумдаар, мянган толгой</vt:lpstr>
      <vt:lpstr>ЯМААН СҮРЭГ сумдаар, мянган толгой</vt:lpstr>
      <vt:lpstr>1000 дээш малтай өрхийн тоо, сумдаар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Lhagvadulam</dc:creator>
  <cp:lastModifiedBy>Tuvshinjargal</cp:lastModifiedBy>
  <cp:revision>779</cp:revision>
  <cp:lastPrinted>2017-12-28T01:47:37Z</cp:lastPrinted>
  <dcterms:created xsi:type="dcterms:W3CDTF">2011-11-16T04:07:02Z</dcterms:created>
  <dcterms:modified xsi:type="dcterms:W3CDTF">2018-12-27T09:07:01Z</dcterms:modified>
</cp:coreProperties>
</file>