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5.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charts/chart13.xml" ContentType="application/vnd.openxmlformats-officedocument.drawingml.chart+xml"/>
  <Override PartName="/ppt/theme/themeOverride11.xml" ContentType="application/vnd.openxmlformats-officedocument.themeOverride+xml"/>
  <Override PartName="/ppt/charts/chart14.xml" ContentType="application/vnd.openxmlformats-officedocument.drawingml.chart+xml"/>
  <Override PartName="/ppt/theme/themeOverride12.xml" ContentType="application/vnd.openxmlformats-officedocument.themeOverride+xml"/>
  <Override PartName="/ppt/charts/chart15.xml" ContentType="application/vnd.openxmlformats-officedocument.drawingml.chart+xml"/>
  <Override PartName="/ppt/theme/themeOverride13.xml" ContentType="application/vnd.openxmlformats-officedocument.themeOverride+xml"/>
  <Override PartName="/ppt/charts/chart16.xml" ContentType="application/vnd.openxmlformats-officedocument.drawingml.chart+xml"/>
  <Override PartName="/ppt/notesSlides/notesSlide6.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7.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handoutMasterIdLst>
    <p:handoutMasterId r:id="rId20"/>
  </p:handoutMasterIdLst>
  <p:sldIdLst>
    <p:sldId id="581" r:id="rId2"/>
    <p:sldId id="604" r:id="rId3"/>
    <p:sldId id="605" r:id="rId4"/>
    <p:sldId id="603" r:id="rId5"/>
    <p:sldId id="588" r:id="rId6"/>
    <p:sldId id="590" r:id="rId7"/>
    <p:sldId id="591" r:id="rId8"/>
    <p:sldId id="592" r:id="rId9"/>
    <p:sldId id="593" r:id="rId10"/>
    <p:sldId id="594" r:id="rId11"/>
    <p:sldId id="600" r:id="rId12"/>
    <p:sldId id="587" r:id="rId13"/>
    <p:sldId id="595" r:id="rId14"/>
    <p:sldId id="596" r:id="rId15"/>
    <p:sldId id="599" r:id="rId16"/>
    <p:sldId id="601" r:id="rId17"/>
    <p:sldId id="602" r:id="rId18"/>
  </p:sldIdLst>
  <p:sldSz cx="9144000" cy="6858000" type="screen4x3"/>
  <p:notesSz cx="6888163" cy="100203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670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1753" autoAdjust="0"/>
  </p:normalViewPr>
  <p:slideViewPr>
    <p:cSldViewPr>
      <p:cViewPr varScale="1">
        <p:scale>
          <a:sx n="103" d="100"/>
          <a:sy n="103" d="100"/>
        </p:scale>
        <p:origin x="126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7" d="100"/>
          <a:sy n="87" d="100"/>
        </p:scale>
        <p:origin x="-3822" y="-78"/>
      </p:cViewPr>
      <p:guideLst>
        <p:guide orient="horz" pos="3156"/>
        <p:guide pos="217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yanga.j\Desktop\grafik-eruul%20mend14.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D:\TANILTSUULGA\2019%20on\2019.01%20sar\dundgovi-graphic-une%202019,01.xlsx" TargetMode="External"/><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uyanga.j\Desktop\grafik-eruul%20mend14.xls" TargetMode="External"/><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oleObject" Target="file:///D:\TANILTSUULGA\2019%20on\2019.01%20sar\dundgovi-graphic-une%202019,01.xlsx" TargetMode="External"/><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uyanga.j\Desktop\grafik-eruul%20mend14.xls" TargetMode="External"/><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oleObject" Target="file:///D:\tuvshin\taniltsuulga\2019\1\nd-grafik-2017.XLS" TargetMode="External"/><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oleObject" Target="file:///D:\tuvshin\taniltsuulga\2019\1\nd-grafik-2017.XLS" TargetMode="External"/><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1" Type="http://schemas.openxmlformats.org/officeDocument/2006/relationships/oleObject" Target="file:///G:\2018%20on\tsaniltsuulga\GEMT-2019.01-sar.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G:\2018%20on\tsaniltsuulga\GEMT-2019.01-sar.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G:\2018%20on\tsaniltsuulga\GEMT-2019.01-sar.xlsx" TargetMode="Externa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4.xml"/></Relationships>
</file>

<file path=ppt/charts/_rels/chart3.xml.rels><?xml version="1.0" encoding="UTF-8" standalone="yes"?>
<Relationships xmlns="http://schemas.openxmlformats.org/package/2006/relationships"><Relationship Id="rId2" Type="http://schemas.openxmlformats.org/officeDocument/2006/relationships/oleObject" Target="file:///D:\bymbaa\year-2019\Intro\1-r%20sar\tusuw2019.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file:///C:\Users\uyanga.j\Desktop\grafik-eruul%20mend14.xls"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file:///C:\Users\uyanga.j\Desktop\grafik-eruul%20mend14.xls"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oleObject" Target="file:///C:\Users\uyanga.j\Desktop\grafik-eruul%20mend14.xls"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mn-MN"/>
              <a:t>Эндсэн хүүхдийн тоо, жил бүрийн эхний 10 сарын байдлаар</a:t>
            </a:r>
            <a:endParaRPr lang="en-US"/>
          </a:p>
        </c:rich>
      </c:tx>
      <c:layout/>
      <c:overlay val="0"/>
    </c:title>
    <c:autoTitleDeleted val="0"/>
    <c:plotArea>
      <c:layout>
        <c:manualLayout>
          <c:layoutTarget val="inner"/>
          <c:xMode val="edge"/>
          <c:yMode val="edge"/>
          <c:x val="4.3209876543209756E-2"/>
          <c:y val="0.45561276750518542"/>
          <c:w val="0.9320987654320988"/>
          <c:h val="0.45094537340135854"/>
        </c:manualLayout>
      </c:layout>
      <c:barChart>
        <c:barDir val="col"/>
        <c:grouping val="clustered"/>
        <c:varyColors val="0"/>
        <c:ser>
          <c:idx val="0"/>
          <c:order val="0"/>
          <c:tx>
            <c:strRef>
              <c:f>'10 sar'!$A$22</c:f>
              <c:strCache>
                <c:ptCount val="1"/>
                <c:pt idx="0">
                  <c:v>0-1 насны хүүхдийн эндэгдэл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sar'!$B$22:$E$22</c:f>
              <c:numCache>
                <c:formatCode>General</c:formatCode>
                <c:ptCount val="4"/>
                <c:pt idx="0">
                  <c:v>9</c:v>
                </c:pt>
                <c:pt idx="1">
                  <c:v>8</c:v>
                </c:pt>
                <c:pt idx="2">
                  <c:v>8</c:v>
                </c:pt>
                <c:pt idx="3">
                  <c:v>15</c:v>
                </c:pt>
              </c:numCache>
            </c:numRef>
          </c:val>
        </c:ser>
        <c:ser>
          <c:idx val="1"/>
          <c:order val="1"/>
          <c:tx>
            <c:strRef>
              <c:f>'10 sar'!$A$23</c:f>
              <c:strCache>
                <c:ptCount val="1"/>
                <c:pt idx="0">
                  <c:v>1-5 насны хүүхдийн эндэгдэл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sar'!$B$23:$E$23</c:f>
              <c:numCache>
                <c:formatCode>General</c:formatCode>
                <c:ptCount val="4"/>
                <c:pt idx="0">
                  <c:v>2</c:v>
                </c:pt>
                <c:pt idx="1">
                  <c:v>1</c:v>
                </c:pt>
                <c:pt idx="2">
                  <c:v>3</c:v>
                </c:pt>
                <c:pt idx="3">
                  <c:v>3</c:v>
                </c:pt>
              </c:numCache>
            </c:numRef>
          </c:val>
        </c:ser>
        <c:dLbls>
          <c:showLegendKey val="0"/>
          <c:showVal val="0"/>
          <c:showCatName val="0"/>
          <c:showSerName val="0"/>
          <c:showPercent val="0"/>
          <c:showBubbleSize val="0"/>
        </c:dLbls>
        <c:gapWidth val="150"/>
        <c:overlap val="-25"/>
        <c:axId val="9018336"/>
        <c:axId val="158059904"/>
      </c:barChart>
      <c:catAx>
        <c:axId val="9018336"/>
        <c:scaling>
          <c:orientation val="minMax"/>
        </c:scaling>
        <c:delete val="0"/>
        <c:axPos val="b"/>
        <c:numFmt formatCode="General" sourceLinked="1"/>
        <c:majorTickMark val="none"/>
        <c:minorTickMark val="none"/>
        <c:tickLblPos val="nextTo"/>
        <c:crossAx val="158059904"/>
        <c:crosses val="autoZero"/>
        <c:auto val="1"/>
        <c:lblAlgn val="ctr"/>
        <c:lblOffset val="100"/>
        <c:noMultiLvlLbl val="0"/>
      </c:catAx>
      <c:valAx>
        <c:axId val="158059904"/>
        <c:scaling>
          <c:orientation val="minMax"/>
        </c:scaling>
        <c:delete val="1"/>
        <c:axPos val="l"/>
        <c:numFmt formatCode="General" sourceLinked="1"/>
        <c:majorTickMark val="out"/>
        <c:minorTickMark val="none"/>
        <c:tickLblPos val="none"/>
        <c:crossAx val="9018336"/>
        <c:crosses val="autoZero"/>
        <c:crossBetween val="between"/>
      </c:valAx>
    </c:plotArea>
    <c:legend>
      <c:legendPos val="t"/>
      <c:layout/>
      <c:overlay val="0"/>
    </c:legend>
    <c:plotVisOnly val="1"/>
    <c:dispBlanksAs val="gap"/>
    <c:showDLblsOverMax val="0"/>
  </c:chart>
  <c:txPr>
    <a:bodyPr/>
    <a:lstStyle/>
    <a:p>
      <a:pPr>
        <a:defRPr sz="1000">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mn-MN"/>
              <a:t>Дундговь аймгийн хэрэглээний үнийн  индекс</a:t>
            </a:r>
            <a:r>
              <a:rPr lang="en-US"/>
              <a:t/>
            </a:r>
            <a:br>
              <a:rPr lang="en-US"/>
            </a:br>
            <a:r>
              <a:rPr lang="en-US"/>
              <a:t> (</a:t>
            </a:r>
            <a:r>
              <a:rPr lang="mn-MN"/>
              <a:t>өмнөх оны</a:t>
            </a:r>
            <a:r>
              <a:rPr lang="en-US"/>
              <a:t> 12 </a:t>
            </a:r>
            <a:r>
              <a:rPr lang="mn-MN"/>
              <a:t>сар</a:t>
            </a:r>
            <a:r>
              <a:rPr lang="en-US"/>
              <a:t> =100)</a:t>
            </a:r>
          </a:p>
        </c:rich>
      </c:tx>
      <c:layout/>
      <c:overlay val="0"/>
      <c:spPr>
        <a:noFill/>
        <a:ln>
          <a:noFill/>
        </a:ln>
        <a:effectLst/>
      </c:spPr>
    </c:title>
    <c:autoTitleDeleted val="0"/>
    <c:plotArea>
      <c:layout/>
      <c:lineChart>
        <c:grouping val="standard"/>
        <c:varyColors val="0"/>
        <c:ser>
          <c:idx val="0"/>
          <c:order val="0"/>
          <c:tx>
            <c:strRef>
              <c:f>graphic!$O$7</c:f>
              <c:strCache>
                <c:ptCount val="1"/>
                <c:pt idx="0">
                  <c:v>2017</c:v>
                </c:pt>
              </c:strCache>
            </c:strRef>
          </c:tx>
          <c:spPr>
            <a:ln w="38100" cap="rnd">
              <a:solidFill>
                <a:schemeClr val="accent1"/>
              </a:solidFill>
              <a:round/>
            </a:ln>
            <a:effectLst/>
          </c:spPr>
          <c:marker>
            <c:symbol val="circle"/>
            <c:size val="8"/>
            <c:spPr>
              <a:solidFill>
                <a:schemeClr val="accent1"/>
              </a:solidFill>
              <a:ln>
                <a:noFill/>
              </a:ln>
              <a:effectLst/>
            </c:spPr>
          </c:marker>
          <c:dLbls>
            <c:dLbl>
              <c:idx val="0"/>
              <c:layout>
                <c:manualLayout>
                  <c:x val="-2.9411764705882366E-2"/>
                  <c:y val="-5.06329113924051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3137254901960811E-2"/>
                  <c:y val="-5.400843881856671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7058823529411813E-2"/>
                  <c:y val="-4.725738396624479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0980392156862793E-2"/>
                  <c:y val="-6.41350210970475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2941176470588207E-2"/>
                  <c:y val="-6.07594936708861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8823529411764768E-2"/>
                  <c:y val="-4.050632911392407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0784313725490313E-2"/>
                  <c:y val="-4.72573839662447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5098039215686933E-2"/>
                  <c:y val="-4.050632911392407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5.6862745098039222E-2"/>
                  <c:y val="-4.050632911392407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4.1176470588235294E-2"/>
                  <c:y val="-4.388185654008435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4.7058823529411813E-2"/>
                  <c:y val="-5.063291139240513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3554258572556478E-2"/>
                  <c:y val="-9.551720940546976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graphic!$P$6:$AA$6</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graphic!$P$7:$AA$7</c:f>
              <c:numCache>
                <c:formatCode>0.0</c:formatCode>
                <c:ptCount val="12"/>
                <c:pt idx="0">
                  <c:v>101.2</c:v>
                </c:pt>
                <c:pt idx="1">
                  <c:v>102.4</c:v>
                </c:pt>
                <c:pt idx="2">
                  <c:v>102.7</c:v>
                </c:pt>
                <c:pt idx="3">
                  <c:v>103.8</c:v>
                </c:pt>
                <c:pt idx="4">
                  <c:v>102.8</c:v>
                </c:pt>
                <c:pt idx="5">
                  <c:v>102.5</c:v>
                </c:pt>
                <c:pt idx="6">
                  <c:v>102.2</c:v>
                </c:pt>
                <c:pt idx="7">
                  <c:v>103.5</c:v>
                </c:pt>
                <c:pt idx="8">
                  <c:v>103.4</c:v>
                </c:pt>
                <c:pt idx="9">
                  <c:v>103.5</c:v>
                </c:pt>
                <c:pt idx="10">
                  <c:v>103.2</c:v>
                </c:pt>
                <c:pt idx="11">
                  <c:v>105</c:v>
                </c:pt>
              </c:numCache>
            </c:numRef>
          </c:val>
          <c:smooth val="0"/>
        </c:ser>
        <c:ser>
          <c:idx val="2"/>
          <c:order val="2"/>
          <c:tx>
            <c:strRef>
              <c:f>graphic!$O$9</c:f>
              <c:strCache>
                <c:ptCount val="1"/>
                <c:pt idx="0">
                  <c:v>2019</c:v>
                </c:pt>
              </c:strCache>
            </c:strRef>
          </c:tx>
          <c:spPr>
            <a:ln w="38100" cap="rnd">
              <a:solidFill>
                <a:schemeClr val="accent3"/>
              </a:solidFill>
              <a:round/>
            </a:ln>
            <a:effectLst/>
          </c:spPr>
          <c:marker>
            <c:symbol val="circle"/>
            <c:size val="8"/>
            <c:spPr>
              <a:solidFill>
                <a:schemeClr val="accent3"/>
              </a:solidFill>
              <a:ln>
                <a:noFill/>
              </a:ln>
              <a:effectLst/>
            </c:spPr>
          </c:marker>
          <c:dLbls>
            <c:dLbl>
              <c:idx val="0"/>
              <c:layout>
                <c:manualLayout>
                  <c:x val="-1.0218853332472021E-3"/>
                  <c:y val="2.15860100416643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292784759339461E-2"/>
                  <c:y val="7.607983094379557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5314722437535807E-2"/>
                  <c:y val="7.128638206624393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3007344068703695E-2"/>
                  <c:y val="6.6416743774676448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8583440690035766E-2"/>
                  <c:y val="4.117470459581029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1922379678719056E-2"/>
                  <c:y val="4.9409645514972352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3.6205691540712001E-2"/>
                  <c:y val="6.587952735329651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3.2394716159681952E-2"/>
                  <c:y val="7.8231938732039555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9055627126690511E-2"/>
                  <c:y val="6.176205689371584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3.0980848644604812E-2"/>
                  <c:y val="5.8396754266120933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477231526469769E-2"/>
                  <c:y val="4.1174704595810296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9.5278135633452728E-3"/>
                  <c:y val="7.411446827245853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graphic!$P$6:$AA$6</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graphic!$P$9:$AA$9</c:f>
              <c:numCache>
                <c:formatCode>General</c:formatCode>
                <c:ptCount val="12"/>
                <c:pt idx="0" formatCode="0.0">
                  <c:v>100.7</c:v>
                </c:pt>
              </c:numCache>
            </c:numRef>
          </c:val>
          <c:smooth val="0"/>
        </c:ser>
        <c:dLbls>
          <c:showLegendKey val="0"/>
          <c:showVal val="0"/>
          <c:showCatName val="0"/>
          <c:showSerName val="0"/>
          <c:showPercent val="0"/>
          <c:showBubbleSize val="0"/>
        </c:dLbls>
        <c:marker val="1"/>
        <c:smooth val="0"/>
        <c:axId val="156172104"/>
        <c:axId val="245145696"/>
      </c:lineChart>
      <c:lineChart>
        <c:grouping val="standard"/>
        <c:varyColors val="0"/>
        <c:ser>
          <c:idx val="1"/>
          <c:order val="1"/>
          <c:tx>
            <c:strRef>
              <c:f>graphic!$O$8</c:f>
              <c:strCache>
                <c:ptCount val="1"/>
                <c:pt idx="0">
                  <c:v>2018</c:v>
                </c:pt>
              </c:strCache>
            </c:strRef>
          </c:tx>
          <c:spPr>
            <a:ln w="38100" cap="rnd">
              <a:solidFill>
                <a:schemeClr val="accent2"/>
              </a:solidFill>
              <a:round/>
            </a:ln>
            <a:effectLst/>
          </c:spPr>
          <c:marker>
            <c:symbol val="circle"/>
            <c:size val="8"/>
            <c:spPr>
              <a:solidFill>
                <a:schemeClr val="accent2"/>
              </a:solidFill>
              <a:ln>
                <a:noFill/>
              </a:ln>
              <a:effectLst/>
            </c:spPr>
          </c:marker>
          <c:dLbls>
            <c:dLbl>
              <c:idx val="0"/>
              <c:layout>
                <c:manualLayout>
                  <c:x val="-5.2422030225526148E-2"/>
                  <c:y val="-3.29397636766482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8138718363532751E-2"/>
                  <c:y val="-4.529217505539133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385540650153991E-2"/>
                  <c:y val="-3.70572341362294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1949843788870237E-2"/>
                  <c:y val="-2.88222932170672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8138718363532751E-2"/>
                  <c:y val="-3.29397636766482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385540650153991E-2"/>
                  <c:y val="-3.705723413622941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6233155650863675E-2"/>
                  <c:y val="-4.529217505539133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9449352393761845E-2"/>
                  <c:y val="-3.70572341362294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5.3260627863408475E-2"/>
                  <c:y val="-4.11750288060826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6.5760969214209014E-2"/>
                  <c:y val="-3.70572341362294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6.957209463954761E-2"/>
                  <c:y val="-2.470482275748617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6.0044281076201834E-2"/>
                  <c:y val="-2.88222932170672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graphic!$P$6:$AA$6</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graphic!$P$8:$AA$8</c:f>
              <c:numCache>
                <c:formatCode>0.0</c:formatCode>
                <c:ptCount val="12"/>
                <c:pt idx="0">
                  <c:v>101.6</c:v>
                </c:pt>
                <c:pt idx="1">
                  <c:v>102.1</c:v>
                </c:pt>
                <c:pt idx="2">
                  <c:v>102.6</c:v>
                </c:pt>
                <c:pt idx="3">
                  <c:v>102.7</c:v>
                </c:pt>
                <c:pt idx="4">
                  <c:v>103.3</c:v>
                </c:pt>
                <c:pt idx="5">
                  <c:v>103.3</c:v>
                </c:pt>
                <c:pt idx="6">
                  <c:v>105.4</c:v>
                </c:pt>
                <c:pt idx="7">
                  <c:v>105.4</c:v>
                </c:pt>
                <c:pt idx="8">
                  <c:v>101.9</c:v>
                </c:pt>
                <c:pt idx="9">
                  <c:v>102.8</c:v>
                </c:pt>
                <c:pt idx="10">
                  <c:v>104.7</c:v>
                </c:pt>
                <c:pt idx="11">
                  <c:v>105.3</c:v>
                </c:pt>
              </c:numCache>
            </c:numRef>
          </c:val>
          <c:smooth val="0"/>
        </c:ser>
        <c:dLbls>
          <c:showLegendKey val="0"/>
          <c:showVal val="0"/>
          <c:showCatName val="0"/>
          <c:showSerName val="0"/>
          <c:showPercent val="0"/>
          <c:showBubbleSize val="0"/>
        </c:dLbls>
        <c:marker val="1"/>
        <c:smooth val="0"/>
        <c:axId val="245146480"/>
        <c:axId val="245146088"/>
      </c:lineChart>
      <c:catAx>
        <c:axId val="1561721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245145696"/>
        <c:crosses val="autoZero"/>
        <c:auto val="1"/>
        <c:lblAlgn val="ctr"/>
        <c:lblOffset val="100"/>
        <c:noMultiLvlLbl val="0"/>
      </c:catAx>
      <c:valAx>
        <c:axId val="245145696"/>
        <c:scaling>
          <c:orientation val="minMax"/>
          <c:max val="115"/>
          <c:min val="1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172104"/>
        <c:crosses val="autoZero"/>
        <c:crossBetween val="between"/>
      </c:valAx>
      <c:valAx>
        <c:axId val="245146088"/>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5146480"/>
        <c:crosses val="max"/>
        <c:crossBetween val="between"/>
      </c:valAx>
      <c:catAx>
        <c:axId val="245146480"/>
        <c:scaling>
          <c:orientation val="minMax"/>
        </c:scaling>
        <c:delete val="1"/>
        <c:axPos val="b"/>
        <c:numFmt formatCode="General" sourceLinked="1"/>
        <c:majorTickMark val="out"/>
        <c:minorTickMark val="none"/>
        <c:tickLblPos val="none"/>
        <c:crossAx val="245146088"/>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mn-MN"/>
              <a:t>Эндсэн хүүхдийн тоо, жил бүрийн эхний 10 сарын байдлаар</a:t>
            </a:r>
            <a:endParaRPr lang="en-US"/>
          </a:p>
        </c:rich>
      </c:tx>
      <c:layout/>
      <c:overlay val="0"/>
    </c:title>
    <c:autoTitleDeleted val="0"/>
    <c:plotArea>
      <c:layout>
        <c:manualLayout>
          <c:layoutTarget val="inner"/>
          <c:xMode val="edge"/>
          <c:yMode val="edge"/>
          <c:x val="4.3209876543209756E-2"/>
          <c:y val="0.45561276750518542"/>
          <c:w val="0.9320987654320988"/>
          <c:h val="0.45094537340135854"/>
        </c:manualLayout>
      </c:layout>
      <c:barChart>
        <c:barDir val="col"/>
        <c:grouping val="clustered"/>
        <c:varyColors val="0"/>
        <c:ser>
          <c:idx val="0"/>
          <c:order val="0"/>
          <c:tx>
            <c:strRef>
              <c:f>'10 sar'!$A$22</c:f>
              <c:strCache>
                <c:ptCount val="1"/>
                <c:pt idx="0">
                  <c:v>0-1 насны хүүхдийн эндэгдэл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sar'!$B$22:$E$22</c:f>
              <c:numCache>
                <c:formatCode>General</c:formatCode>
                <c:ptCount val="4"/>
                <c:pt idx="0">
                  <c:v>9</c:v>
                </c:pt>
                <c:pt idx="1">
                  <c:v>8</c:v>
                </c:pt>
                <c:pt idx="2">
                  <c:v>8</c:v>
                </c:pt>
                <c:pt idx="3">
                  <c:v>15</c:v>
                </c:pt>
              </c:numCache>
            </c:numRef>
          </c:val>
        </c:ser>
        <c:ser>
          <c:idx val="1"/>
          <c:order val="1"/>
          <c:tx>
            <c:strRef>
              <c:f>'10 sar'!$A$23</c:f>
              <c:strCache>
                <c:ptCount val="1"/>
                <c:pt idx="0">
                  <c:v>1-5 насны хүүхдийн эндэгдэл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sar'!$B$23:$E$23</c:f>
              <c:numCache>
                <c:formatCode>General</c:formatCode>
                <c:ptCount val="4"/>
                <c:pt idx="0">
                  <c:v>2</c:v>
                </c:pt>
                <c:pt idx="1">
                  <c:v>1</c:v>
                </c:pt>
                <c:pt idx="2">
                  <c:v>3</c:v>
                </c:pt>
                <c:pt idx="3">
                  <c:v>3</c:v>
                </c:pt>
              </c:numCache>
            </c:numRef>
          </c:val>
        </c:ser>
        <c:dLbls>
          <c:showLegendKey val="0"/>
          <c:showVal val="0"/>
          <c:showCatName val="0"/>
          <c:showSerName val="0"/>
          <c:showPercent val="0"/>
          <c:showBubbleSize val="0"/>
        </c:dLbls>
        <c:gapWidth val="150"/>
        <c:overlap val="-25"/>
        <c:axId val="245147656"/>
        <c:axId val="245148048"/>
      </c:barChart>
      <c:catAx>
        <c:axId val="245147656"/>
        <c:scaling>
          <c:orientation val="minMax"/>
        </c:scaling>
        <c:delete val="0"/>
        <c:axPos val="b"/>
        <c:numFmt formatCode="General" sourceLinked="1"/>
        <c:majorTickMark val="none"/>
        <c:minorTickMark val="none"/>
        <c:tickLblPos val="nextTo"/>
        <c:crossAx val="245148048"/>
        <c:crosses val="autoZero"/>
        <c:auto val="1"/>
        <c:lblAlgn val="ctr"/>
        <c:lblOffset val="100"/>
        <c:noMultiLvlLbl val="0"/>
      </c:catAx>
      <c:valAx>
        <c:axId val="245148048"/>
        <c:scaling>
          <c:orientation val="minMax"/>
        </c:scaling>
        <c:delete val="1"/>
        <c:axPos val="l"/>
        <c:numFmt formatCode="General" sourceLinked="1"/>
        <c:majorTickMark val="out"/>
        <c:minorTickMark val="none"/>
        <c:tickLblPos val="none"/>
        <c:crossAx val="245147656"/>
        <c:crosses val="autoZero"/>
        <c:crossBetween val="between"/>
      </c:valAx>
    </c:plotArea>
    <c:legend>
      <c:legendPos val="t"/>
      <c:layout/>
      <c:overlay val="0"/>
    </c:legend>
    <c:plotVisOnly val="1"/>
    <c:dispBlanksAs val="gap"/>
    <c:showDLblsOverMax val="0"/>
  </c:chart>
  <c:txPr>
    <a:bodyPr/>
    <a:lstStyle/>
    <a:p>
      <a:pPr>
        <a:defRPr sz="1000">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mn-MN"/>
              <a:t>Дундговь аймгийн хэрэглээний үнийн индекс,  /өмнөх оны мөн үетэй харьцуулсанаар/</a:t>
            </a:r>
            <a:endParaRPr lang="en-US"/>
          </a:p>
        </c:rich>
      </c:tx>
      <c:layout>
        <c:manualLayout>
          <c:xMode val="edge"/>
          <c:yMode val="edge"/>
          <c:x val="0.10903774105494307"/>
          <c:y val="5.6591555487211259E-2"/>
        </c:manualLayout>
      </c:layout>
      <c:overlay val="0"/>
      <c:spPr>
        <a:noFill/>
        <a:ln>
          <a:noFill/>
        </a:ln>
        <a:effectLst/>
      </c:spPr>
    </c:title>
    <c:autoTitleDeleted val="0"/>
    <c:plotArea>
      <c:layout>
        <c:manualLayout>
          <c:layoutTarget val="inner"/>
          <c:xMode val="edge"/>
          <c:yMode val="edge"/>
          <c:x val="5.6774206988246534E-2"/>
          <c:y val="0.23478356889796778"/>
          <c:w val="0.91462431921947762"/>
          <c:h val="0.65116089960154933"/>
        </c:manualLayout>
      </c:layout>
      <c:lineChart>
        <c:grouping val="standard"/>
        <c:varyColors val="0"/>
        <c:ser>
          <c:idx val="0"/>
          <c:order val="0"/>
          <c:tx>
            <c:strRef>
              <c:f>graphic!$O$12</c:f>
              <c:strCache>
                <c:ptCount val="1"/>
                <c:pt idx="0">
                  <c:v>2017</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graphic!$P$11:$AA$11</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graphic!$P$12:$AA$12</c:f>
              <c:numCache>
                <c:formatCode>0.0</c:formatCode>
                <c:ptCount val="12"/>
                <c:pt idx="0">
                  <c:v>107</c:v>
                </c:pt>
                <c:pt idx="1">
                  <c:v>106.2</c:v>
                </c:pt>
                <c:pt idx="2">
                  <c:v>106.1</c:v>
                </c:pt>
                <c:pt idx="3">
                  <c:v>107.6</c:v>
                </c:pt>
                <c:pt idx="4">
                  <c:v>106.9</c:v>
                </c:pt>
                <c:pt idx="5">
                  <c:v>107.1</c:v>
                </c:pt>
                <c:pt idx="6">
                  <c:v>107.3</c:v>
                </c:pt>
                <c:pt idx="7">
                  <c:v>109.8</c:v>
                </c:pt>
                <c:pt idx="8">
                  <c:v>110.1</c:v>
                </c:pt>
                <c:pt idx="9">
                  <c:v>108.6</c:v>
                </c:pt>
                <c:pt idx="10">
                  <c:v>105.9</c:v>
                </c:pt>
                <c:pt idx="11">
                  <c:v>105</c:v>
                </c:pt>
              </c:numCache>
            </c:numRef>
          </c:val>
          <c:smooth val="0"/>
        </c:ser>
        <c:ser>
          <c:idx val="1"/>
          <c:order val="1"/>
          <c:tx>
            <c:strRef>
              <c:f>graphic!$O$13</c:f>
              <c:strCache>
                <c:ptCount val="1"/>
                <c:pt idx="0">
                  <c:v>2018</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graphic!$P$11:$AA$11</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graphic!$P$13:$AA$13</c:f>
              <c:numCache>
                <c:formatCode>0.0</c:formatCode>
                <c:ptCount val="12"/>
                <c:pt idx="0">
                  <c:v>105.9</c:v>
                </c:pt>
                <c:pt idx="1">
                  <c:v>105.2</c:v>
                </c:pt>
                <c:pt idx="2">
                  <c:v>104.8</c:v>
                </c:pt>
                <c:pt idx="3">
                  <c:v>104.7</c:v>
                </c:pt>
                <c:pt idx="4">
                  <c:v>105.5</c:v>
                </c:pt>
                <c:pt idx="5">
                  <c:v>105.9</c:v>
                </c:pt>
                <c:pt idx="6">
                  <c:v>105.5</c:v>
                </c:pt>
                <c:pt idx="7">
                  <c:v>105.5</c:v>
                </c:pt>
                <c:pt idx="8">
                  <c:v>103.5</c:v>
                </c:pt>
                <c:pt idx="9">
                  <c:v>104.3</c:v>
                </c:pt>
                <c:pt idx="10">
                  <c:v>106.5</c:v>
                </c:pt>
                <c:pt idx="11">
                  <c:v>105.3</c:v>
                </c:pt>
              </c:numCache>
            </c:numRef>
          </c:val>
          <c:smooth val="0"/>
        </c:ser>
        <c:ser>
          <c:idx val="2"/>
          <c:order val="2"/>
          <c:tx>
            <c:strRef>
              <c:f>graphic!$O$14</c:f>
              <c:strCache>
                <c:ptCount val="1"/>
                <c:pt idx="0">
                  <c:v>2019</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graphic!$P$11:$AA$11</c:f>
              <c:strCache>
                <c:ptCount val="12"/>
                <c:pt idx="0">
                  <c:v>I    </c:v>
                </c:pt>
                <c:pt idx="1">
                  <c:v>II    </c:v>
                </c:pt>
                <c:pt idx="2">
                  <c:v>III</c:v>
                </c:pt>
                <c:pt idx="3">
                  <c:v>IV</c:v>
                </c:pt>
                <c:pt idx="4">
                  <c:v>V</c:v>
                </c:pt>
                <c:pt idx="5">
                  <c:v>VI</c:v>
                </c:pt>
                <c:pt idx="6">
                  <c:v>VII</c:v>
                </c:pt>
                <c:pt idx="7">
                  <c:v>VIII</c:v>
                </c:pt>
                <c:pt idx="8">
                  <c:v>IX</c:v>
                </c:pt>
                <c:pt idx="9">
                  <c:v>X</c:v>
                </c:pt>
                <c:pt idx="10">
                  <c:v>XI</c:v>
                </c:pt>
                <c:pt idx="11">
                  <c:v>XII</c:v>
                </c:pt>
              </c:strCache>
            </c:strRef>
          </c:cat>
          <c:val>
            <c:numRef>
              <c:f>graphic!$P$14:$AA$14</c:f>
              <c:numCache>
                <c:formatCode>General</c:formatCode>
                <c:ptCount val="12"/>
                <c:pt idx="0" formatCode="0.0">
                  <c:v>104.2</c:v>
                </c:pt>
              </c:numCache>
            </c:numRef>
          </c:val>
          <c:smooth val="0"/>
        </c:ser>
        <c:dLbls>
          <c:showLegendKey val="0"/>
          <c:showVal val="1"/>
          <c:showCatName val="0"/>
          <c:showSerName val="0"/>
          <c:showPercent val="0"/>
          <c:showBubbleSize val="0"/>
        </c:dLbls>
        <c:marker val="1"/>
        <c:smooth val="0"/>
        <c:axId val="245148832"/>
        <c:axId val="245149224"/>
      </c:lineChart>
      <c:catAx>
        <c:axId val="24514883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US"/>
          </a:p>
        </c:txPr>
        <c:crossAx val="245149224"/>
        <c:crosses val="autoZero"/>
        <c:auto val="1"/>
        <c:lblAlgn val="ctr"/>
        <c:lblOffset val="100"/>
        <c:noMultiLvlLbl val="0"/>
      </c:catAx>
      <c:valAx>
        <c:axId val="245149224"/>
        <c:scaling>
          <c:orientation val="minMax"/>
        </c:scaling>
        <c:delete val="1"/>
        <c:axPos val="l"/>
        <c:numFmt formatCode="0.0" sourceLinked="1"/>
        <c:majorTickMark val="none"/>
        <c:minorTickMark val="none"/>
        <c:tickLblPos val="none"/>
        <c:crossAx val="245148832"/>
        <c:crosses val="autoZero"/>
        <c:crossBetween val="between"/>
      </c:valAx>
      <c:spPr>
        <a:noFill/>
        <a:ln>
          <a:noFill/>
        </a:ln>
        <a:effectLst/>
      </c:spPr>
    </c:plotArea>
    <c:legend>
      <c:legendPos val="b"/>
      <c:layout>
        <c:manualLayout>
          <c:xMode val="edge"/>
          <c:yMode val="edge"/>
          <c:x val="0.18576600782691652"/>
          <c:y val="0.24026308669678983"/>
          <c:w val="0.29309379276977082"/>
          <c:h val="6.518448315244819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mn-MN"/>
              <a:t>Эндсэн хүүхдийн тоо, жил бүрийн эхний 10 сарын байдлаар</a:t>
            </a:r>
            <a:endParaRPr lang="en-US"/>
          </a:p>
        </c:rich>
      </c:tx>
      <c:layout/>
      <c:overlay val="0"/>
    </c:title>
    <c:autoTitleDeleted val="0"/>
    <c:plotArea>
      <c:layout>
        <c:manualLayout>
          <c:layoutTarget val="inner"/>
          <c:xMode val="edge"/>
          <c:yMode val="edge"/>
          <c:x val="4.320987654320977E-2"/>
          <c:y val="0.45561276750518542"/>
          <c:w val="0.9320987654320988"/>
          <c:h val="0.45094537340135854"/>
        </c:manualLayout>
      </c:layout>
      <c:barChart>
        <c:barDir val="col"/>
        <c:grouping val="clustered"/>
        <c:varyColors val="0"/>
        <c:ser>
          <c:idx val="0"/>
          <c:order val="0"/>
          <c:tx>
            <c:strRef>
              <c:f>'10 sar'!$A$22</c:f>
              <c:strCache>
                <c:ptCount val="1"/>
                <c:pt idx="0">
                  <c:v>0-1 насны хүүхдийн эндэгдэл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sar'!$B$22:$E$22</c:f>
              <c:numCache>
                <c:formatCode>General</c:formatCode>
                <c:ptCount val="4"/>
                <c:pt idx="0">
                  <c:v>9</c:v>
                </c:pt>
                <c:pt idx="1">
                  <c:v>8</c:v>
                </c:pt>
                <c:pt idx="2">
                  <c:v>8</c:v>
                </c:pt>
                <c:pt idx="3">
                  <c:v>15</c:v>
                </c:pt>
              </c:numCache>
            </c:numRef>
          </c:val>
        </c:ser>
        <c:ser>
          <c:idx val="1"/>
          <c:order val="1"/>
          <c:tx>
            <c:strRef>
              <c:f>'10 sar'!$A$23</c:f>
              <c:strCache>
                <c:ptCount val="1"/>
                <c:pt idx="0">
                  <c:v>1-5 насны хүүхдийн эндэгдэл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sar'!$B$23:$E$23</c:f>
              <c:numCache>
                <c:formatCode>General</c:formatCode>
                <c:ptCount val="4"/>
                <c:pt idx="0">
                  <c:v>2</c:v>
                </c:pt>
                <c:pt idx="1">
                  <c:v>1</c:v>
                </c:pt>
                <c:pt idx="2">
                  <c:v>3</c:v>
                </c:pt>
                <c:pt idx="3">
                  <c:v>3</c:v>
                </c:pt>
              </c:numCache>
            </c:numRef>
          </c:val>
        </c:ser>
        <c:dLbls>
          <c:showLegendKey val="0"/>
          <c:showVal val="0"/>
          <c:showCatName val="0"/>
          <c:showSerName val="0"/>
          <c:showPercent val="0"/>
          <c:showBubbleSize val="0"/>
        </c:dLbls>
        <c:gapWidth val="150"/>
        <c:overlap val="-25"/>
        <c:axId val="245336200"/>
        <c:axId val="245336592"/>
      </c:barChart>
      <c:catAx>
        <c:axId val="245336200"/>
        <c:scaling>
          <c:orientation val="minMax"/>
        </c:scaling>
        <c:delete val="0"/>
        <c:axPos val="b"/>
        <c:numFmt formatCode="General" sourceLinked="1"/>
        <c:majorTickMark val="none"/>
        <c:minorTickMark val="none"/>
        <c:tickLblPos val="nextTo"/>
        <c:crossAx val="245336592"/>
        <c:crosses val="autoZero"/>
        <c:auto val="1"/>
        <c:lblAlgn val="ctr"/>
        <c:lblOffset val="100"/>
        <c:noMultiLvlLbl val="0"/>
      </c:catAx>
      <c:valAx>
        <c:axId val="245336592"/>
        <c:scaling>
          <c:orientation val="minMax"/>
        </c:scaling>
        <c:delete val="1"/>
        <c:axPos val="l"/>
        <c:numFmt formatCode="General" sourceLinked="1"/>
        <c:majorTickMark val="out"/>
        <c:minorTickMark val="none"/>
        <c:tickLblPos val="none"/>
        <c:crossAx val="245336200"/>
        <c:crosses val="autoZero"/>
        <c:crossBetween val="between"/>
      </c:valAx>
    </c:plotArea>
    <c:legend>
      <c:legendPos val="t"/>
      <c:layout/>
      <c:overlay val="0"/>
    </c:legend>
    <c:plotVisOnly val="1"/>
    <c:dispBlanksAs val="gap"/>
    <c:showDLblsOverMax val="0"/>
  </c:chart>
  <c:txPr>
    <a:bodyPr/>
    <a:lstStyle/>
    <a:p>
      <a:pPr>
        <a:defRPr sz="1000">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Arial"/>
                <a:ea typeface="Arial"/>
                <a:cs typeface="Arial"/>
              </a:defRPr>
            </a:pPr>
            <a:r>
              <a:rPr lang="mn-MN"/>
              <a:t>Аймгийн нийгмийн даатгалын сангийн орлого, жил бүрийн  нэгдүгээр  сарын байдлаар,  /сая төгрөг/</a:t>
            </a:r>
          </a:p>
        </c:rich>
      </c:tx>
      <c:layout/>
      <c:overlay val="0"/>
    </c:title>
    <c:autoTitleDeleted val="0"/>
    <c:plotArea>
      <c:layout>
        <c:manualLayout>
          <c:layoutTarget val="inner"/>
          <c:xMode val="edge"/>
          <c:yMode val="edge"/>
          <c:x val="2.1139900533465859E-3"/>
          <c:y val="0.18796989859662425"/>
          <c:w val="0.99788595452117235"/>
          <c:h val="0.53043631538677549"/>
        </c:manualLayout>
      </c:layout>
      <c:barChart>
        <c:barDir val="col"/>
        <c:grouping val="clustered"/>
        <c:varyColors val="0"/>
        <c:ser>
          <c:idx val="0"/>
          <c:order val="0"/>
          <c:tx>
            <c:strRef>
              <c:f>grafic!$A$3</c:f>
              <c:strCache>
                <c:ptCount val="1"/>
                <c:pt idx="0">
                  <c:v>НД-ын сангийн орлого бүгд</c:v>
                </c:pt>
              </c:strCache>
            </c:strRef>
          </c:tx>
          <c:invertIfNegative val="0"/>
          <c:dLbls>
            <c:spPr>
              <a:noFill/>
              <a:ln>
                <a:noFill/>
              </a:ln>
              <a:effectLst/>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grafic!$B$2:$C$2</c:f>
              <c:strCache>
                <c:ptCount val="2"/>
                <c:pt idx="0">
                  <c:v>2018- I</c:v>
                </c:pt>
                <c:pt idx="1">
                  <c:v>2019- I</c:v>
                </c:pt>
              </c:strCache>
            </c:strRef>
          </c:cat>
          <c:val>
            <c:numRef>
              <c:f>grafic!$B$3:$C$3</c:f>
              <c:numCache>
                <c:formatCode>0.0</c:formatCode>
                <c:ptCount val="2"/>
                <c:pt idx="0">
                  <c:v>1636.5</c:v>
                </c:pt>
                <c:pt idx="1">
                  <c:v>4646.7000000000007</c:v>
                </c:pt>
              </c:numCache>
            </c:numRef>
          </c:val>
        </c:ser>
        <c:ser>
          <c:idx val="1"/>
          <c:order val="1"/>
          <c:tx>
            <c:strRef>
              <c:f>grafic!$A$4</c:f>
              <c:strCache>
                <c:ptCount val="1"/>
                <c:pt idx="0">
                  <c:v>Тэтгэврийн даатгалын сангийн</c:v>
                </c:pt>
              </c:strCache>
            </c:strRef>
          </c:tx>
          <c:invertIfNegative val="0"/>
          <c:dLbls>
            <c:dLbl>
              <c:idx val="0"/>
              <c:layout>
                <c:manualLayout>
                  <c:x val="1.5296367112810707E-2"/>
                  <c:y val="0"/>
                </c:manualLayout>
              </c:layout>
              <c:spPr/>
              <c:txPr>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746972594008922E-2"/>
                  <c:y val="-9.5238095238095247E-3"/>
                </c:manualLayout>
              </c:layout>
              <c:spPr/>
              <c:txPr>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grafic!$B$2:$C$2</c:f>
              <c:strCache>
                <c:ptCount val="2"/>
                <c:pt idx="0">
                  <c:v>2018- I</c:v>
                </c:pt>
                <c:pt idx="1">
                  <c:v>2019- I</c:v>
                </c:pt>
              </c:strCache>
            </c:strRef>
          </c:cat>
          <c:val>
            <c:numRef>
              <c:f>grafic!$B$4:$C$4</c:f>
              <c:numCache>
                <c:formatCode>0.0</c:formatCode>
                <c:ptCount val="2"/>
                <c:pt idx="0">
                  <c:v>1519.6</c:v>
                </c:pt>
                <c:pt idx="1">
                  <c:v>4233.2</c:v>
                </c:pt>
              </c:numCache>
            </c:numRef>
          </c:val>
        </c:ser>
        <c:ser>
          <c:idx val="2"/>
          <c:order val="2"/>
          <c:tx>
            <c:strRef>
              <c:f>grafic!$A$5</c:f>
              <c:strCache>
                <c:ptCount val="1"/>
                <c:pt idx="0">
                  <c:v>Тэтгэмжийн даатгалын сангийн</c:v>
                </c:pt>
              </c:strCache>
            </c:strRef>
          </c:tx>
          <c:invertIfNegative val="0"/>
          <c:dLbls>
            <c:spPr>
              <a:noFill/>
              <a:ln>
                <a:noFill/>
              </a:ln>
              <a:effectLst/>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grafic!$B$2:$C$2</c:f>
              <c:strCache>
                <c:ptCount val="2"/>
                <c:pt idx="0">
                  <c:v>2018- I</c:v>
                </c:pt>
                <c:pt idx="1">
                  <c:v>2019- I</c:v>
                </c:pt>
              </c:strCache>
            </c:strRef>
          </c:cat>
          <c:val>
            <c:numRef>
              <c:f>grafic!$B$5:$C$5</c:f>
              <c:numCache>
                <c:formatCode>0.0</c:formatCode>
                <c:ptCount val="2"/>
                <c:pt idx="0">
                  <c:v>22.6</c:v>
                </c:pt>
                <c:pt idx="1">
                  <c:v>158.19999999999999</c:v>
                </c:pt>
              </c:numCache>
            </c:numRef>
          </c:val>
        </c:ser>
        <c:ser>
          <c:idx val="3"/>
          <c:order val="3"/>
          <c:tx>
            <c:strRef>
              <c:f>grafic!$A$6</c:f>
              <c:strCache>
                <c:ptCount val="1"/>
                <c:pt idx="0">
                  <c:v>Эрүүл мэндийн даатгалын сангийн</c:v>
                </c:pt>
              </c:strCache>
            </c:strRef>
          </c:tx>
          <c:invertIfNegative val="0"/>
          <c:dLbls>
            <c:spPr>
              <a:noFill/>
              <a:ln>
                <a:noFill/>
              </a:ln>
              <a:effectLst/>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grafic!$B$2:$C$2</c:f>
              <c:strCache>
                <c:ptCount val="2"/>
                <c:pt idx="0">
                  <c:v>2018- I</c:v>
                </c:pt>
                <c:pt idx="1">
                  <c:v>2019- I</c:v>
                </c:pt>
              </c:strCache>
            </c:strRef>
          </c:cat>
          <c:val>
            <c:numRef>
              <c:f>grafic!$B$6:$C$6</c:f>
              <c:numCache>
                <c:formatCode>0.0</c:formatCode>
                <c:ptCount val="2"/>
                <c:pt idx="0">
                  <c:v>58</c:v>
                </c:pt>
                <c:pt idx="1">
                  <c:v>184.2</c:v>
                </c:pt>
              </c:numCache>
            </c:numRef>
          </c:val>
        </c:ser>
        <c:ser>
          <c:idx val="4"/>
          <c:order val="4"/>
          <c:tx>
            <c:strRef>
              <c:f>grafic!$A$7</c:f>
              <c:strCache>
                <c:ptCount val="1"/>
                <c:pt idx="0">
                  <c:v>ҮОМШӨ-ний даатгалын сангийн</c:v>
                </c:pt>
              </c:strCache>
            </c:strRef>
          </c:tx>
          <c:invertIfNegative val="0"/>
          <c:dLbls>
            <c:spPr>
              <a:noFill/>
              <a:ln>
                <a:noFill/>
              </a:ln>
              <a:effectLst/>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grafic!$B$2:$C$2</c:f>
              <c:strCache>
                <c:ptCount val="2"/>
                <c:pt idx="0">
                  <c:v>2018- I</c:v>
                </c:pt>
                <c:pt idx="1">
                  <c:v>2019- I</c:v>
                </c:pt>
              </c:strCache>
            </c:strRef>
          </c:cat>
          <c:val>
            <c:numRef>
              <c:f>grafic!$B$7:$C$7</c:f>
              <c:numCache>
                <c:formatCode>0.0</c:formatCode>
                <c:ptCount val="2"/>
                <c:pt idx="0">
                  <c:v>18.8</c:v>
                </c:pt>
                <c:pt idx="1">
                  <c:v>61.2</c:v>
                </c:pt>
              </c:numCache>
            </c:numRef>
          </c:val>
        </c:ser>
        <c:ser>
          <c:idx val="5"/>
          <c:order val="5"/>
          <c:tx>
            <c:strRef>
              <c:f>grafic!$A$8</c:f>
              <c:strCache>
                <c:ptCount val="1"/>
                <c:pt idx="0">
                  <c:v>Ажилгүйдлийн сангийн</c:v>
                </c:pt>
              </c:strCache>
            </c:strRef>
          </c:tx>
          <c:invertIfNegative val="0"/>
          <c:dLbls>
            <c:spPr>
              <a:noFill/>
              <a:ln>
                <a:noFill/>
              </a:ln>
              <a:effectLst/>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grafic!$B$2:$C$2</c:f>
              <c:strCache>
                <c:ptCount val="2"/>
                <c:pt idx="0">
                  <c:v>2018- I</c:v>
                </c:pt>
                <c:pt idx="1">
                  <c:v>2019- I</c:v>
                </c:pt>
              </c:strCache>
            </c:strRef>
          </c:cat>
          <c:val>
            <c:numRef>
              <c:f>grafic!$B$8:$C$8</c:f>
              <c:numCache>
                <c:formatCode>0.0</c:formatCode>
                <c:ptCount val="2"/>
                <c:pt idx="0">
                  <c:v>17.5</c:v>
                </c:pt>
                <c:pt idx="1">
                  <c:v>9.9</c:v>
                </c:pt>
              </c:numCache>
            </c:numRef>
          </c:val>
        </c:ser>
        <c:dLbls>
          <c:showLegendKey val="0"/>
          <c:showVal val="0"/>
          <c:showCatName val="0"/>
          <c:showSerName val="0"/>
          <c:showPercent val="0"/>
          <c:showBubbleSize val="0"/>
        </c:dLbls>
        <c:gapWidth val="150"/>
        <c:axId val="245337376"/>
        <c:axId val="245337768"/>
      </c:barChart>
      <c:catAx>
        <c:axId val="245337376"/>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245337768"/>
        <c:crosses val="autoZero"/>
        <c:auto val="1"/>
        <c:lblAlgn val="ctr"/>
        <c:lblOffset val="100"/>
        <c:noMultiLvlLbl val="0"/>
      </c:catAx>
      <c:valAx>
        <c:axId val="245337768"/>
        <c:scaling>
          <c:orientation val="minMax"/>
        </c:scaling>
        <c:delete val="1"/>
        <c:axPos val="l"/>
        <c:numFmt formatCode="0.0" sourceLinked="1"/>
        <c:majorTickMark val="out"/>
        <c:minorTickMark val="none"/>
        <c:tickLblPos val="none"/>
        <c:crossAx val="245337376"/>
        <c:crosses val="autoZero"/>
        <c:crossBetween val="between"/>
      </c:valAx>
    </c:plotArea>
    <c:legend>
      <c:legendPos val="b"/>
      <c:layout>
        <c:manualLayout>
          <c:xMode val="edge"/>
          <c:yMode val="edge"/>
          <c:x val="4.3268465315709406E-3"/>
          <c:y val="0.80782222976844853"/>
          <c:w val="0.99567315346842977"/>
          <c:h val="0.16440011036356306"/>
        </c:manualLayout>
      </c:layout>
      <c:overlay val="0"/>
      <c:txPr>
        <a:bodyPr/>
        <a:lstStyle/>
        <a:p>
          <a:pPr>
            <a:defRPr sz="650" b="0" i="0" u="none" strike="noStrike" baseline="0">
              <a:solidFill>
                <a:srgbClr val="000000"/>
              </a:solidFill>
              <a:latin typeface="Arial"/>
              <a:ea typeface="Arial"/>
              <a:cs typeface="Arial"/>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Arial"/>
                <a:ea typeface="Arial"/>
                <a:cs typeface="Arial"/>
              </a:defRPr>
            </a:pPr>
            <a:r>
              <a:rPr lang="mn-MN"/>
              <a:t>Аймгийн нийгмийн даатгалын сангийн зарлага, жил бүрийн нэгдүгээр сарын байдлаар, /сая төгрөг/</a:t>
            </a:r>
          </a:p>
        </c:rich>
      </c:tx>
      <c:layout/>
      <c:overlay val="0"/>
    </c:title>
    <c:autoTitleDeleted val="0"/>
    <c:plotArea>
      <c:layout>
        <c:manualLayout>
          <c:layoutTarget val="inner"/>
          <c:xMode val="edge"/>
          <c:yMode val="edge"/>
          <c:x val="4.0115624313480723E-2"/>
          <c:y val="0.18948898166252745"/>
          <c:w val="0.93385139740968026"/>
          <c:h val="0.54093853652908874"/>
        </c:manualLayout>
      </c:layout>
      <c:barChart>
        <c:barDir val="col"/>
        <c:grouping val="clustered"/>
        <c:varyColors val="0"/>
        <c:ser>
          <c:idx val="0"/>
          <c:order val="0"/>
          <c:tx>
            <c:strRef>
              <c:f>grafic!$A$10</c:f>
              <c:strCache>
                <c:ptCount val="1"/>
                <c:pt idx="0">
                  <c:v>НД-ын сангийн зарлага бүгд</c:v>
                </c:pt>
              </c:strCache>
            </c:strRef>
          </c:tx>
          <c:invertIfNegative val="0"/>
          <c:dLbls>
            <c:spPr>
              <a:noFill/>
              <a:ln>
                <a:noFill/>
              </a:ln>
              <a:effectLst/>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grafic!$B$9:$C$9</c:f>
              <c:strCache>
                <c:ptCount val="2"/>
                <c:pt idx="0">
                  <c:v>2018- I</c:v>
                </c:pt>
                <c:pt idx="1">
                  <c:v>2019- I</c:v>
                </c:pt>
              </c:strCache>
            </c:strRef>
          </c:cat>
          <c:val>
            <c:numRef>
              <c:f>grafic!$B$10:$C$10</c:f>
              <c:numCache>
                <c:formatCode>0.0</c:formatCode>
                <c:ptCount val="2"/>
                <c:pt idx="0">
                  <c:v>2091.3000000000002</c:v>
                </c:pt>
                <c:pt idx="1">
                  <c:v>2574.4999999999995</c:v>
                </c:pt>
              </c:numCache>
            </c:numRef>
          </c:val>
        </c:ser>
        <c:ser>
          <c:idx val="1"/>
          <c:order val="1"/>
          <c:tx>
            <c:strRef>
              <c:f>grafic!$A$11</c:f>
              <c:strCache>
                <c:ptCount val="1"/>
                <c:pt idx="0">
                  <c:v>Тэтгэврийн даатгалын сангийн</c:v>
                </c:pt>
              </c:strCache>
            </c:strRef>
          </c:tx>
          <c:invertIfNegative val="0"/>
          <c:dLbls>
            <c:dLbl>
              <c:idx val="0"/>
              <c:layout>
                <c:manualLayout>
                  <c:x val="1.6359918200408999E-2"/>
                  <c:y val="0"/>
                </c:manualLayout>
              </c:layout>
              <c:spPr/>
              <c:txPr>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9086571233810544E-2"/>
                  <c:y val="0"/>
                </c:manualLayout>
              </c:layout>
              <c:spPr/>
              <c:txPr>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grafic!$B$9:$C$9</c:f>
              <c:strCache>
                <c:ptCount val="2"/>
                <c:pt idx="0">
                  <c:v>2018- I</c:v>
                </c:pt>
                <c:pt idx="1">
                  <c:v>2019- I</c:v>
                </c:pt>
              </c:strCache>
            </c:strRef>
          </c:cat>
          <c:val>
            <c:numRef>
              <c:f>grafic!$B$11:$C$11</c:f>
              <c:numCache>
                <c:formatCode>0.0</c:formatCode>
                <c:ptCount val="2"/>
                <c:pt idx="0">
                  <c:v>1883.7</c:v>
                </c:pt>
                <c:pt idx="1">
                  <c:v>2226.1999999999998</c:v>
                </c:pt>
              </c:numCache>
            </c:numRef>
          </c:val>
        </c:ser>
        <c:ser>
          <c:idx val="2"/>
          <c:order val="2"/>
          <c:tx>
            <c:strRef>
              <c:f>grafic!$A$12</c:f>
              <c:strCache>
                <c:ptCount val="1"/>
                <c:pt idx="0">
                  <c:v>Тэтгэмжийн даатгалын сангийн</c:v>
                </c:pt>
              </c:strCache>
            </c:strRef>
          </c:tx>
          <c:invertIfNegative val="0"/>
          <c:dLbls>
            <c:spPr>
              <a:noFill/>
              <a:ln>
                <a:noFill/>
              </a:ln>
              <a:effectLst/>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grafic!$B$9:$C$9</c:f>
              <c:strCache>
                <c:ptCount val="2"/>
                <c:pt idx="0">
                  <c:v>2018- I</c:v>
                </c:pt>
                <c:pt idx="1">
                  <c:v>2019- I</c:v>
                </c:pt>
              </c:strCache>
            </c:strRef>
          </c:cat>
          <c:val>
            <c:numRef>
              <c:f>grafic!$B$12:$C$12</c:f>
              <c:numCache>
                <c:formatCode>0.0</c:formatCode>
                <c:ptCount val="2"/>
                <c:pt idx="0">
                  <c:v>51.2</c:v>
                </c:pt>
                <c:pt idx="1">
                  <c:v>88.1</c:v>
                </c:pt>
              </c:numCache>
            </c:numRef>
          </c:val>
        </c:ser>
        <c:ser>
          <c:idx val="3"/>
          <c:order val="3"/>
          <c:tx>
            <c:strRef>
              <c:f>grafic!$A$13</c:f>
              <c:strCache>
                <c:ptCount val="1"/>
                <c:pt idx="0">
                  <c:v>Эрүүл мэндийн даатгалын сангийн</c:v>
                </c:pt>
              </c:strCache>
            </c:strRef>
          </c:tx>
          <c:invertIfNegative val="0"/>
          <c:dLbls>
            <c:spPr>
              <a:noFill/>
              <a:ln>
                <a:noFill/>
              </a:ln>
              <a:effectLst/>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grafic!$B$9:$C$9</c:f>
              <c:strCache>
                <c:ptCount val="2"/>
                <c:pt idx="0">
                  <c:v>2018- I</c:v>
                </c:pt>
                <c:pt idx="1">
                  <c:v>2019- I</c:v>
                </c:pt>
              </c:strCache>
            </c:strRef>
          </c:cat>
          <c:val>
            <c:numRef>
              <c:f>grafic!$B$13:$C$13</c:f>
              <c:numCache>
                <c:formatCode>0.0</c:formatCode>
                <c:ptCount val="2"/>
                <c:pt idx="0">
                  <c:v>134.4</c:v>
                </c:pt>
                <c:pt idx="1">
                  <c:v>166.7</c:v>
                </c:pt>
              </c:numCache>
            </c:numRef>
          </c:val>
        </c:ser>
        <c:ser>
          <c:idx val="4"/>
          <c:order val="4"/>
          <c:tx>
            <c:strRef>
              <c:f>grafic!$A$14</c:f>
              <c:strCache>
                <c:ptCount val="1"/>
                <c:pt idx="0">
                  <c:v>ҮОМШӨ-ний даатгалын сангийн</c:v>
                </c:pt>
              </c:strCache>
            </c:strRef>
          </c:tx>
          <c:invertIfNegative val="0"/>
          <c:dLbls>
            <c:spPr>
              <a:noFill/>
              <a:ln>
                <a:noFill/>
              </a:ln>
              <a:effectLst/>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grafic!$B$9:$C$9</c:f>
              <c:strCache>
                <c:ptCount val="2"/>
                <c:pt idx="0">
                  <c:v>2018- I</c:v>
                </c:pt>
                <c:pt idx="1">
                  <c:v>2019- I</c:v>
                </c:pt>
              </c:strCache>
            </c:strRef>
          </c:cat>
          <c:val>
            <c:numRef>
              <c:f>grafic!$B$14:$C$14</c:f>
              <c:numCache>
                <c:formatCode>0.0</c:formatCode>
                <c:ptCount val="2"/>
                <c:pt idx="0">
                  <c:v>7.4</c:v>
                </c:pt>
                <c:pt idx="1">
                  <c:v>59.4</c:v>
                </c:pt>
              </c:numCache>
            </c:numRef>
          </c:val>
        </c:ser>
        <c:ser>
          <c:idx val="5"/>
          <c:order val="5"/>
          <c:tx>
            <c:strRef>
              <c:f>grafic!$A$15</c:f>
              <c:strCache>
                <c:ptCount val="1"/>
                <c:pt idx="0">
                  <c:v>Ажилгүйдлийн сангийн</c:v>
                </c:pt>
              </c:strCache>
            </c:strRef>
          </c:tx>
          <c:invertIfNegative val="0"/>
          <c:dLbls>
            <c:spPr>
              <a:noFill/>
              <a:ln>
                <a:noFill/>
              </a:ln>
              <a:effectLst/>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grafic!$B$9:$C$9</c:f>
              <c:strCache>
                <c:ptCount val="2"/>
                <c:pt idx="0">
                  <c:v>2018- I</c:v>
                </c:pt>
                <c:pt idx="1">
                  <c:v>2019- I</c:v>
                </c:pt>
              </c:strCache>
            </c:strRef>
          </c:cat>
          <c:val>
            <c:numRef>
              <c:f>grafic!$B$15:$C$15</c:f>
              <c:numCache>
                <c:formatCode>0.0</c:formatCode>
                <c:ptCount val="2"/>
                <c:pt idx="0">
                  <c:v>14.6</c:v>
                </c:pt>
                <c:pt idx="1">
                  <c:v>34.1</c:v>
                </c:pt>
              </c:numCache>
            </c:numRef>
          </c:val>
        </c:ser>
        <c:dLbls>
          <c:showLegendKey val="0"/>
          <c:showVal val="0"/>
          <c:showCatName val="0"/>
          <c:showSerName val="0"/>
          <c:showPercent val="0"/>
          <c:showBubbleSize val="0"/>
        </c:dLbls>
        <c:gapWidth val="150"/>
        <c:axId val="245338552"/>
        <c:axId val="245338944"/>
      </c:barChart>
      <c:catAx>
        <c:axId val="245338552"/>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45338944"/>
        <c:crosses val="autoZero"/>
        <c:auto val="1"/>
        <c:lblAlgn val="ctr"/>
        <c:lblOffset val="100"/>
        <c:noMultiLvlLbl val="0"/>
      </c:catAx>
      <c:valAx>
        <c:axId val="245338944"/>
        <c:scaling>
          <c:orientation val="minMax"/>
        </c:scaling>
        <c:delete val="1"/>
        <c:axPos val="l"/>
        <c:numFmt formatCode="0.0" sourceLinked="1"/>
        <c:majorTickMark val="out"/>
        <c:minorTickMark val="none"/>
        <c:tickLblPos val="none"/>
        <c:crossAx val="245338552"/>
        <c:crosses val="autoZero"/>
        <c:crossBetween val="between"/>
      </c:valAx>
    </c:plotArea>
    <c:legend>
      <c:legendPos val="b"/>
      <c:layout>
        <c:manualLayout>
          <c:xMode val="edge"/>
          <c:yMode val="edge"/>
          <c:x val="0.10674215571996108"/>
          <c:y val="0.82211866545527967"/>
          <c:w val="0.89021988565628696"/>
          <c:h val="0.17168180900464367"/>
        </c:manualLayout>
      </c:layout>
      <c:overlay val="0"/>
      <c:txPr>
        <a:bodyPr/>
        <a:lstStyle/>
        <a:p>
          <a:pPr>
            <a:defRPr sz="650" b="0" i="0" u="none" strike="noStrike" baseline="0">
              <a:solidFill>
                <a:srgbClr val="000000"/>
              </a:solidFill>
              <a:latin typeface="Arial"/>
              <a:ea typeface="Arial"/>
              <a:cs typeface="Arial"/>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200" b="0" i="0" u="none" strike="noStrike" baseline="0">
                <a:solidFill>
                  <a:srgbClr val="000000"/>
                </a:solidFill>
                <a:latin typeface="Arial"/>
                <a:ea typeface="Arial"/>
                <a:cs typeface="Arial"/>
              </a:defRPr>
            </a:pPr>
            <a:r>
              <a:rPr lang="mn-MN"/>
              <a:t>Бүртгэгдсэн гэмт хэрэг, гэмт хэрэгт холбогдогчдын тоо, жил бүрийн </a:t>
            </a:r>
            <a:r>
              <a:rPr lang="en-US"/>
              <a:t>1</a:t>
            </a:r>
            <a:r>
              <a:rPr lang="mn-MN" baseline="0"/>
              <a:t> сарын </a:t>
            </a:r>
            <a:r>
              <a:rPr lang="mn-MN"/>
              <a:t> байдлаар </a:t>
            </a:r>
          </a:p>
        </c:rich>
      </c:tx>
      <c:layout/>
      <c:overlay val="0"/>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2.3097112860892402E-2"/>
          <c:y val="0.39264948699594476"/>
          <c:w val="0.95380577427821656"/>
          <c:h val="0.38602720114531225"/>
        </c:manualLayout>
      </c:layout>
      <c:bar3DChart>
        <c:barDir val="col"/>
        <c:grouping val="clustered"/>
        <c:varyColors val="0"/>
        <c:ser>
          <c:idx val="0"/>
          <c:order val="0"/>
          <c:tx>
            <c:strRef>
              <c:f>график!$B$3</c:f>
              <c:strCache>
                <c:ptCount val="1"/>
                <c:pt idx="0">
                  <c:v>Бүх хэрэг</c:v>
                </c:pt>
              </c:strCache>
            </c:strRef>
          </c:tx>
          <c:invertIfNegative val="0"/>
          <c:dLbls>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график!$A$4:$A$6</c:f>
              <c:strCache>
                <c:ptCount val="3"/>
                <c:pt idx="0">
                  <c:v>2017-I</c:v>
                </c:pt>
                <c:pt idx="1">
                  <c:v>2018-I</c:v>
                </c:pt>
                <c:pt idx="2">
                  <c:v>2019-I</c:v>
                </c:pt>
              </c:strCache>
            </c:strRef>
          </c:cat>
          <c:val>
            <c:numRef>
              <c:f>график!$B$4:$B$6</c:f>
              <c:numCache>
                <c:formatCode>General</c:formatCode>
                <c:ptCount val="3"/>
                <c:pt idx="0">
                  <c:v>19</c:v>
                </c:pt>
                <c:pt idx="1">
                  <c:v>24</c:v>
                </c:pt>
                <c:pt idx="2">
                  <c:v>25</c:v>
                </c:pt>
              </c:numCache>
            </c:numRef>
          </c:val>
        </c:ser>
        <c:ser>
          <c:idx val="1"/>
          <c:order val="1"/>
          <c:tx>
            <c:strRef>
              <c:f>график!$C$3</c:f>
              <c:strCache>
                <c:ptCount val="1"/>
                <c:pt idx="0">
                  <c:v>Холбогдогч</c:v>
                </c:pt>
              </c:strCache>
            </c:strRef>
          </c:tx>
          <c:invertIfNegative val="0"/>
          <c:dLbls>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график!$A$4:$A$6</c:f>
              <c:strCache>
                <c:ptCount val="3"/>
                <c:pt idx="0">
                  <c:v>2017-I</c:v>
                </c:pt>
                <c:pt idx="1">
                  <c:v>2018-I</c:v>
                </c:pt>
                <c:pt idx="2">
                  <c:v>2019-I</c:v>
                </c:pt>
              </c:strCache>
            </c:strRef>
          </c:cat>
          <c:val>
            <c:numRef>
              <c:f>график!$C$4:$C$6</c:f>
              <c:numCache>
                <c:formatCode>General</c:formatCode>
                <c:ptCount val="3"/>
                <c:pt idx="0">
                  <c:v>15</c:v>
                </c:pt>
                <c:pt idx="1">
                  <c:v>4</c:v>
                </c:pt>
                <c:pt idx="2">
                  <c:v>5</c:v>
                </c:pt>
              </c:numCache>
            </c:numRef>
          </c:val>
        </c:ser>
        <c:dLbls>
          <c:showLegendKey val="0"/>
          <c:showVal val="0"/>
          <c:showCatName val="0"/>
          <c:showSerName val="0"/>
          <c:showPercent val="0"/>
          <c:showBubbleSize val="0"/>
        </c:dLbls>
        <c:gapWidth val="150"/>
        <c:shape val="cylinder"/>
        <c:axId val="245561984"/>
        <c:axId val="245562768"/>
        <c:axId val="0"/>
      </c:bar3DChart>
      <c:catAx>
        <c:axId val="245561984"/>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245562768"/>
        <c:crosses val="autoZero"/>
        <c:auto val="1"/>
        <c:lblAlgn val="ctr"/>
        <c:lblOffset val="100"/>
        <c:noMultiLvlLbl val="0"/>
      </c:catAx>
      <c:valAx>
        <c:axId val="245562768"/>
        <c:scaling>
          <c:orientation val="minMax"/>
        </c:scaling>
        <c:delete val="1"/>
        <c:axPos val="l"/>
        <c:numFmt formatCode="General" sourceLinked="1"/>
        <c:majorTickMark val="out"/>
        <c:minorTickMark val="none"/>
        <c:tickLblPos val="none"/>
        <c:crossAx val="245561984"/>
        <c:crosses val="autoZero"/>
        <c:crossBetween val="between"/>
      </c:valAx>
      <c:spPr>
        <a:noFill/>
        <a:ln w="25400">
          <a:noFill/>
        </a:ln>
      </c:spPr>
    </c:plotArea>
    <c:legend>
      <c:legendPos val="t"/>
      <c:layout/>
      <c:overlay val="0"/>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000" b="1" i="0" u="none" strike="noStrike" baseline="0">
                <a:solidFill>
                  <a:srgbClr val="000000"/>
                </a:solidFill>
                <a:latin typeface="Arial Mon"/>
                <a:ea typeface="Arial Mon"/>
                <a:cs typeface="Arial Mon"/>
              </a:defRPr>
            </a:pPr>
            <a:r>
              <a:rPr lang="mn-MN"/>
              <a:t>Гэмт хэргийн улмаас учирсан хохирол, нөхөн төлүүлсэн хохирол, жил бүрийн   </a:t>
            </a:r>
            <a:r>
              <a:rPr lang="en-US"/>
              <a:t>1 </a:t>
            </a:r>
            <a:r>
              <a:rPr lang="mn-MN" baseline="0"/>
              <a:t>сарын </a:t>
            </a:r>
            <a:r>
              <a:rPr lang="mn-MN"/>
              <a:t> байдлаар /сая.төг/</a:t>
            </a:r>
          </a:p>
        </c:rich>
      </c:tx>
      <c:layout/>
      <c:overlay val="0"/>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4.3010752688172046E-2"/>
          <c:y val="0.2408298073061152"/>
          <c:w val="0.91397849462365865"/>
          <c:h val="0.52012740400332524"/>
        </c:manualLayout>
      </c:layout>
      <c:bar3DChart>
        <c:barDir val="col"/>
        <c:grouping val="clustered"/>
        <c:varyColors val="0"/>
        <c:ser>
          <c:idx val="0"/>
          <c:order val="0"/>
          <c:tx>
            <c:strRef>
              <c:f>график!$B$22</c:f>
              <c:strCache>
                <c:ptCount val="1"/>
                <c:pt idx="0">
                  <c:v>Учирсан хохирол</c:v>
                </c:pt>
              </c:strCache>
            </c:strRef>
          </c:tx>
          <c:invertIfNegative val="0"/>
          <c:dLbls>
            <c:dLbl>
              <c:idx val="0"/>
              <c:layout/>
              <c:tx>
                <c:rich>
                  <a:bodyPr/>
                  <a:lstStyle/>
                  <a:p>
                    <a:r>
                      <a:rPr lang="en-US"/>
                      <a:t> 48.9 </a:t>
                    </a:r>
                  </a:p>
                </c:rich>
              </c:tx>
              <c:showLegendKey val="0"/>
              <c:showVal val="0"/>
              <c:showCatName val="0"/>
              <c:showSerName val="0"/>
              <c:showPercent val="0"/>
              <c:showBubbleSize val="0"/>
              <c:extLst>
                <c:ext xmlns:c15="http://schemas.microsoft.com/office/drawing/2012/chart" uri="{CE6537A1-D6FC-4f65-9D91-7224C49458BB}">
                  <c15:layout/>
                </c:ext>
              </c:extLst>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график!$A$23:$A$25</c:f>
              <c:strCache>
                <c:ptCount val="3"/>
                <c:pt idx="0">
                  <c:v>2017-I</c:v>
                </c:pt>
                <c:pt idx="1">
                  <c:v>2018-I</c:v>
                </c:pt>
                <c:pt idx="2">
                  <c:v>2019-I</c:v>
                </c:pt>
              </c:strCache>
            </c:strRef>
          </c:cat>
          <c:val>
            <c:numRef>
              <c:f>график!$B$23:$B$25</c:f>
              <c:numCache>
                <c:formatCode>_(* #,##0.0_);_(* \(#,##0.0\);_(* "-"??_);_(@_)</c:formatCode>
                <c:ptCount val="3"/>
                <c:pt idx="0">
                  <c:v>48.9</c:v>
                </c:pt>
                <c:pt idx="1">
                  <c:v>23.8</c:v>
                </c:pt>
                <c:pt idx="2">
                  <c:v>50.2</c:v>
                </c:pt>
              </c:numCache>
            </c:numRef>
          </c:val>
        </c:ser>
        <c:ser>
          <c:idx val="1"/>
          <c:order val="1"/>
          <c:tx>
            <c:strRef>
              <c:f>график!$C$22</c:f>
              <c:strCache>
                <c:ptCount val="1"/>
                <c:pt idx="0">
                  <c:v>Нөхөн төлүүлсэн хохирол</c:v>
                </c:pt>
              </c:strCache>
            </c:strRef>
          </c:tx>
          <c:invertIfNegative val="0"/>
          <c:dLbls>
            <c:dLbl>
              <c:idx val="0"/>
              <c:layout>
                <c:manualLayout>
                  <c:x val="5.6179775280898667E-2"/>
                  <c:y val="-4.7449584816132914E-3"/>
                </c:manualLayout>
              </c:layout>
              <c:tx>
                <c:rich>
                  <a:bodyPr/>
                  <a:lstStyle/>
                  <a:p>
                    <a:pPr>
                      <a:defRPr sz="1000" b="0" i="0" u="none" strike="noStrike" baseline="0">
                        <a:solidFill>
                          <a:srgbClr val="000000"/>
                        </a:solidFill>
                        <a:latin typeface="Arial Mon"/>
                        <a:ea typeface="Arial Mon"/>
                        <a:cs typeface="Arial Mon"/>
                      </a:defRPr>
                    </a:pPr>
                    <a:r>
                      <a:rPr lang="en-US"/>
                      <a:t> 42.7 </a:t>
                    </a:r>
                  </a:p>
                </c:rich>
              </c:tx>
              <c:spPr/>
              <c:showLegendKey val="0"/>
              <c:showVal val="0"/>
              <c:showCatName val="0"/>
              <c:showSerName val="0"/>
              <c:showPercent val="0"/>
              <c:showBubbleSize val="0"/>
              <c:extLst>
                <c:ext xmlns:c15="http://schemas.microsoft.com/office/drawing/2012/chart" uri="{CE6537A1-D6FC-4f65-9D91-7224C49458BB}">
                  <c15:layout/>
                </c:ext>
              </c:extLst>
            </c:dLbl>
            <c:dLbl>
              <c:idx val="1"/>
              <c:layout>
                <c:manualLayout>
                  <c:x val="4.494382022471903E-2"/>
                  <c:y val="-1.4234875444839949E-2"/>
                </c:manualLayout>
              </c:layout>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49438202247191E-2"/>
                  <c:y val="-1.8979833926453187E-2"/>
                </c:manualLayout>
              </c:layout>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график!$A$23:$A$25</c:f>
              <c:strCache>
                <c:ptCount val="3"/>
                <c:pt idx="0">
                  <c:v>2017-I</c:v>
                </c:pt>
                <c:pt idx="1">
                  <c:v>2018-I</c:v>
                </c:pt>
                <c:pt idx="2">
                  <c:v>2019-I</c:v>
                </c:pt>
              </c:strCache>
            </c:strRef>
          </c:cat>
          <c:val>
            <c:numRef>
              <c:f>график!$C$23:$C$25</c:f>
              <c:numCache>
                <c:formatCode>_(* #,##0.0_);_(* \(#,##0.0\);_(* "-"??_);_(@_)</c:formatCode>
                <c:ptCount val="3"/>
                <c:pt idx="0">
                  <c:v>42.7</c:v>
                </c:pt>
                <c:pt idx="1">
                  <c:v>4</c:v>
                </c:pt>
                <c:pt idx="2">
                  <c:v>0</c:v>
                </c:pt>
              </c:numCache>
            </c:numRef>
          </c:val>
        </c:ser>
        <c:dLbls>
          <c:showLegendKey val="0"/>
          <c:showVal val="0"/>
          <c:showCatName val="0"/>
          <c:showSerName val="0"/>
          <c:showPercent val="0"/>
          <c:showBubbleSize val="0"/>
        </c:dLbls>
        <c:gapWidth val="150"/>
        <c:shape val="cylinder"/>
        <c:axId val="245563552"/>
        <c:axId val="245563944"/>
        <c:axId val="0"/>
      </c:bar3DChart>
      <c:catAx>
        <c:axId val="245563552"/>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245563944"/>
        <c:crosses val="autoZero"/>
        <c:auto val="1"/>
        <c:lblAlgn val="ctr"/>
        <c:lblOffset val="100"/>
        <c:noMultiLvlLbl val="0"/>
      </c:catAx>
      <c:valAx>
        <c:axId val="245563944"/>
        <c:scaling>
          <c:orientation val="minMax"/>
        </c:scaling>
        <c:delete val="1"/>
        <c:axPos val="l"/>
        <c:numFmt formatCode="_(* #,##0.0_);_(* \(#,##0.0\);_(* &quot;-&quot;??_);_(@_)" sourceLinked="1"/>
        <c:majorTickMark val="out"/>
        <c:minorTickMark val="none"/>
        <c:tickLblPos val="none"/>
        <c:crossAx val="245563552"/>
        <c:crosses val="autoZero"/>
        <c:crossBetween val="between"/>
      </c:valAx>
      <c:spPr>
        <a:noFill/>
        <a:ln w="25400">
          <a:noFill/>
        </a:ln>
      </c:spPr>
    </c:plotArea>
    <c:legend>
      <c:legendPos val="t"/>
      <c:layout>
        <c:manualLayout>
          <c:xMode val="edge"/>
          <c:yMode val="edge"/>
          <c:x val="4.6089828659058057E-2"/>
          <c:y val="0.87715302632625469"/>
          <c:w val="0.90000000000000013"/>
          <c:h val="8.0165433866221325E-2"/>
        </c:manualLayout>
      </c:layout>
      <c:overlay val="0"/>
      <c:txPr>
        <a:bodyPr/>
        <a:lstStyle/>
        <a:p>
          <a:pPr>
            <a:defRPr sz="650" b="0" i="0" u="none" strike="noStrike" baseline="0">
              <a:solidFill>
                <a:srgbClr val="000000"/>
              </a:solidFill>
              <a:latin typeface="Arial Mon"/>
              <a:ea typeface="Arial Mon"/>
              <a:cs typeface="Arial Mon"/>
            </a:defRPr>
          </a:pPr>
          <a:endParaRPr lang="en-US"/>
        </a:p>
      </c:txPr>
    </c:legend>
    <c:plotVisOnly val="1"/>
    <c:dispBlanksAs val="gap"/>
    <c:showDLblsOverMax val="0"/>
  </c:chart>
  <c:txPr>
    <a:bodyPr/>
    <a:lstStyle/>
    <a:p>
      <a:pPr>
        <a:defRPr sz="1000" b="0" i="0" u="none" strike="noStrike" baseline="0">
          <a:solidFill>
            <a:srgbClr val="000000"/>
          </a:solidFill>
          <a:latin typeface="Arial Mon"/>
          <a:ea typeface="Arial Mon"/>
          <a:cs typeface="Arial Mon"/>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000" b="1" i="0" u="none" strike="noStrike" baseline="0">
                <a:solidFill>
                  <a:srgbClr val="000000"/>
                </a:solidFill>
                <a:latin typeface="Arial Mon"/>
                <a:ea typeface="Arial Mon"/>
                <a:cs typeface="Arial Mon"/>
              </a:defRPr>
            </a:pPr>
            <a:r>
              <a:rPr lang="mn-MN"/>
              <a:t>Гэмт хэргийн улмаас гэмтсэн, нас барсан хүний тоо, жил бүрийн </a:t>
            </a:r>
            <a:r>
              <a:rPr lang="en-US"/>
              <a:t>1</a:t>
            </a:r>
            <a:r>
              <a:rPr lang="mn-MN"/>
              <a:t> сарын байдлаар </a:t>
            </a:r>
          </a:p>
        </c:rich>
      </c:tx>
      <c:layout/>
      <c:overlay val="0"/>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4.5267489711934172E-2"/>
          <c:y val="0.21155037911927679"/>
          <c:w val="0.90946502057613166"/>
          <c:h val="0.56910578885972551"/>
        </c:manualLayout>
      </c:layout>
      <c:bar3DChart>
        <c:barDir val="col"/>
        <c:grouping val="clustered"/>
        <c:varyColors val="0"/>
        <c:ser>
          <c:idx val="0"/>
          <c:order val="0"/>
          <c:tx>
            <c:strRef>
              <c:f>график!$B$30</c:f>
              <c:strCache>
                <c:ptCount val="1"/>
                <c:pt idx="0">
                  <c:v>нас барсан</c:v>
                </c:pt>
              </c:strCache>
            </c:strRef>
          </c:tx>
          <c:invertIfNegative val="0"/>
          <c:dLbls>
            <c:dLbl>
              <c:idx val="0"/>
              <c:layout/>
              <c:tx>
                <c:rich>
                  <a:bodyPr/>
                  <a:lstStyle/>
                  <a:p>
                    <a:r>
                      <a:rPr lang="en-US"/>
                      <a:t>6</a:t>
                    </a:r>
                  </a:p>
                </c:rich>
              </c:tx>
              <c:showLegendKey val="0"/>
              <c:showVal val="0"/>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1</a:t>
                    </a:r>
                  </a:p>
                </c:rich>
              </c:tx>
              <c:showLegendKey val="0"/>
              <c:showVal val="0"/>
              <c:showCatName val="0"/>
              <c:showSerName val="0"/>
              <c:showPercent val="0"/>
              <c:showBubbleSize val="0"/>
              <c:extLst>
                <c:ext xmlns:c15="http://schemas.microsoft.com/office/drawing/2012/chart" uri="{CE6537A1-D6FC-4f65-9D91-7224C49458BB}">
                  <c15:layout/>
                </c:ext>
              </c:extLst>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график!$A$31:$A$32</c:f>
              <c:strCache>
                <c:ptCount val="2"/>
                <c:pt idx="0">
                  <c:v>2018-I</c:v>
                </c:pt>
                <c:pt idx="1">
                  <c:v>2019-I</c:v>
                </c:pt>
              </c:strCache>
            </c:strRef>
          </c:cat>
          <c:val>
            <c:numRef>
              <c:f>график!$B$31:$B$32</c:f>
              <c:numCache>
                <c:formatCode>General</c:formatCode>
                <c:ptCount val="2"/>
                <c:pt idx="0">
                  <c:v>6</c:v>
                </c:pt>
                <c:pt idx="1">
                  <c:v>1</c:v>
                </c:pt>
              </c:numCache>
            </c:numRef>
          </c:val>
        </c:ser>
        <c:ser>
          <c:idx val="1"/>
          <c:order val="1"/>
          <c:tx>
            <c:strRef>
              <c:f>график!$C$30</c:f>
              <c:strCache>
                <c:ptCount val="1"/>
                <c:pt idx="0">
                  <c:v>гэмтсэн</c:v>
                </c:pt>
              </c:strCache>
            </c:strRef>
          </c:tx>
          <c:invertIfNegative val="0"/>
          <c:dLbls>
            <c:dLbl>
              <c:idx val="0"/>
              <c:layout>
                <c:manualLayout>
                  <c:x val="1.4856081708449397E-2"/>
                  <c:y val="-4.16666666666666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856081708449397E-2"/>
                  <c:y val="-3.703703703703705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a:lstStyle/>
              <a:p>
                <a:pPr>
                  <a:defRPr sz="1000" b="0" i="0" u="none" strike="noStrike" baseline="0">
                    <a:solidFill>
                      <a:srgbClr val="000000"/>
                    </a:solidFill>
                    <a:latin typeface="Arial Mon"/>
                    <a:ea typeface="Arial Mon"/>
                    <a:cs typeface="Arial Mo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график!$A$31:$A$32</c:f>
              <c:strCache>
                <c:ptCount val="2"/>
                <c:pt idx="0">
                  <c:v>2018-I</c:v>
                </c:pt>
                <c:pt idx="1">
                  <c:v>2019-I</c:v>
                </c:pt>
              </c:strCache>
            </c:strRef>
          </c:cat>
          <c:val>
            <c:numRef>
              <c:f>график!$C$31:$C$32</c:f>
              <c:numCache>
                <c:formatCode>General</c:formatCode>
                <c:ptCount val="2"/>
                <c:pt idx="0">
                  <c:v>7</c:v>
                </c:pt>
                <c:pt idx="1">
                  <c:v>9</c:v>
                </c:pt>
              </c:numCache>
            </c:numRef>
          </c:val>
        </c:ser>
        <c:dLbls>
          <c:showLegendKey val="0"/>
          <c:showVal val="0"/>
          <c:showCatName val="0"/>
          <c:showSerName val="0"/>
          <c:showPercent val="0"/>
          <c:showBubbleSize val="0"/>
        </c:dLbls>
        <c:gapWidth val="150"/>
        <c:shape val="cylinder"/>
        <c:axId val="246199616"/>
        <c:axId val="246200008"/>
        <c:axId val="0"/>
      </c:bar3DChart>
      <c:catAx>
        <c:axId val="246199616"/>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246200008"/>
        <c:crosses val="autoZero"/>
        <c:auto val="1"/>
        <c:lblAlgn val="ctr"/>
        <c:lblOffset val="100"/>
        <c:noMultiLvlLbl val="0"/>
      </c:catAx>
      <c:valAx>
        <c:axId val="246200008"/>
        <c:scaling>
          <c:orientation val="minMax"/>
        </c:scaling>
        <c:delete val="1"/>
        <c:axPos val="l"/>
        <c:numFmt formatCode="General" sourceLinked="1"/>
        <c:majorTickMark val="out"/>
        <c:minorTickMark val="none"/>
        <c:tickLblPos val="none"/>
        <c:crossAx val="246199616"/>
        <c:crosses val="autoZero"/>
        <c:crossBetween val="between"/>
      </c:valAx>
      <c:spPr>
        <a:noFill/>
        <a:ln w="25400">
          <a:noFill/>
        </a:ln>
      </c:spPr>
    </c:plotArea>
    <c:legend>
      <c:legendPos val="t"/>
      <c:layout>
        <c:manualLayout>
          <c:xMode val="edge"/>
          <c:yMode val="edge"/>
          <c:x val="0.20182162466460363"/>
          <c:y val="0.92037037037037062"/>
          <c:w val="0.49123096381754844"/>
          <c:h val="6.3596165062700383E-2"/>
        </c:manualLayout>
      </c:layout>
      <c:overlay val="0"/>
      <c:txPr>
        <a:bodyPr/>
        <a:lstStyle/>
        <a:p>
          <a:pPr>
            <a:defRPr sz="650" b="0" i="0" u="none" strike="noStrike" baseline="0">
              <a:solidFill>
                <a:srgbClr val="000000"/>
              </a:solidFill>
              <a:latin typeface="Arial Mon"/>
              <a:ea typeface="Arial Mon"/>
              <a:cs typeface="Arial Mon"/>
            </a:defRPr>
          </a:pPr>
          <a:endParaRPr lang="en-US"/>
        </a:p>
      </c:txPr>
    </c:legend>
    <c:plotVisOnly val="1"/>
    <c:dispBlanksAs val="gap"/>
    <c:showDLblsOverMax val="0"/>
  </c:chart>
  <c:txPr>
    <a:bodyPr/>
    <a:lstStyle/>
    <a:p>
      <a:pPr>
        <a:defRPr sz="1000" b="0" i="0" u="none" strike="noStrike" baseline="0">
          <a:solidFill>
            <a:srgbClr val="000000"/>
          </a:solidFill>
          <a:latin typeface="Arial Mon"/>
          <a:ea typeface="Arial Mon"/>
          <a:cs typeface="Arial Mon"/>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295E-2"/>
          <c:y val="0.15319444444444494"/>
          <c:w val="0.93888888888888988"/>
          <c:h val="0.67145778652668464"/>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309E-2"/>
          <c:y val="0.15319444444444502"/>
          <c:w val="0.93888888888889011"/>
          <c:h val="0.67145778652668464"/>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mn-MN"/>
              <a:t>Аж үйлдвэрийн бүтээгдэхүүн үйлдвэрлэлт    /сая.төг/</a:t>
            </a:r>
            <a:endParaRPr lang="en-US"/>
          </a:p>
        </c:rich>
      </c:tx>
      <c:layout/>
      <c:overlay val="0"/>
    </c:title>
    <c:autoTitleDeleted val="0"/>
    <c:plotArea>
      <c:layout/>
      <c:barChart>
        <c:barDir val="col"/>
        <c:grouping val="clustered"/>
        <c:varyColors val="0"/>
        <c:ser>
          <c:idx val="0"/>
          <c:order val="0"/>
          <c:tx>
            <c:strRef>
              <c:f>Sheet1!$C$3</c:f>
              <c:strCache>
                <c:ptCount val="1"/>
                <c:pt idx="0">
                  <c:v>2018 .1 сар</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Sheet1!$B$4:$B$7</c:f>
              <c:strCache>
                <c:ptCount val="4"/>
                <c:pt idx="0">
                  <c:v>Уул уурхай олборлох аж үйлдвэр</c:v>
                </c:pt>
                <c:pt idx="1">
                  <c:v>Боловсруулах аж үйлдвэр</c:v>
                </c:pt>
                <c:pt idx="2">
                  <c:v>Дулааны эрчим хүч үйлдвэрлэлт, усан хангамж</c:v>
                </c:pt>
                <c:pt idx="3">
                  <c:v>Аж үйлдвэр-нийт</c:v>
                </c:pt>
              </c:strCache>
            </c:strRef>
          </c:cat>
          <c:val>
            <c:numRef>
              <c:f>Sheet1!$C$4:$C$7</c:f>
              <c:numCache>
                <c:formatCode>General</c:formatCode>
                <c:ptCount val="4"/>
                <c:pt idx="0">
                  <c:v>99.4</c:v>
                </c:pt>
                <c:pt idx="1">
                  <c:v>103.1</c:v>
                </c:pt>
                <c:pt idx="2">
                  <c:v>414.1</c:v>
                </c:pt>
                <c:pt idx="3">
                  <c:v>616.6</c:v>
                </c:pt>
              </c:numCache>
            </c:numRef>
          </c:val>
        </c:ser>
        <c:ser>
          <c:idx val="1"/>
          <c:order val="1"/>
          <c:tx>
            <c:strRef>
              <c:f>Sheet1!$D$3</c:f>
              <c:strCache>
                <c:ptCount val="1"/>
                <c:pt idx="0">
                  <c:v>2019 .1 сар</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Sheet1!$B$4:$B$7</c:f>
              <c:strCache>
                <c:ptCount val="4"/>
                <c:pt idx="0">
                  <c:v>Уул уурхай олборлох аж үйлдвэр</c:v>
                </c:pt>
                <c:pt idx="1">
                  <c:v>Боловсруулах аж үйлдвэр</c:v>
                </c:pt>
                <c:pt idx="2">
                  <c:v>Дулааны эрчим хүч үйлдвэрлэлт, усан хангамж</c:v>
                </c:pt>
                <c:pt idx="3">
                  <c:v>Аж үйлдвэр-нийт</c:v>
                </c:pt>
              </c:strCache>
            </c:strRef>
          </c:cat>
          <c:val>
            <c:numRef>
              <c:f>Sheet1!$D$4:$D$7</c:f>
              <c:numCache>
                <c:formatCode>General</c:formatCode>
                <c:ptCount val="4"/>
                <c:pt idx="0">
                  <c:v>85.2</c:v>
                </c:pt>
                <c:pt idx="1">
                  <c:v>112.9</c:v>
                </c:pt>
                <c:pt idx="2">
                  <c:v>591.20000000000005</c:v>
                </c:pt>
                <c:pt idx="3">
                  <c:v>789.30000000000007</c:v>
                </c:pt>
              </c:numCache>
            </c:numRef>
          </c:val>
        </c:ser>
        <c:dLbls>
          <c:showLegendKey val="0"/>
          <c:showVal val="1"/>
          <c:showCatName val="0"/>
          <c:showSerName val="0"/>
          <c:showPercent val="0"/>
          <c:showBubbleSize val="0"/>
        </c:dLbls>
        <c:gapWidth val="150"/>
        <c:overlap val="-25"/>
        <c:axId val="246201184"/>
        <c:axId val="246201576"/>
      </c:barChart>
      <c:catAx>
        <c:axId val="246201184"/>
        <c:scaling>
          <c:orientation val="minMax"/>
        </c:scaling>
        <c:delete val="0"/>
        <c:axPos val="b"/>
        <c:numFmt formatCode="General" sourceLinked="0"/>
        <c:majorTickMark val="none"/>
        <c:minorTickMark val="none"/>
        <c:tickLblPos val="nextTo"/>
        <c:crossAx val="246201576"/>
        <c:crosses val="autoZero"/>
        <c:auto val="1"/>
        <c:lblAlgn val="ctr"/>
        <c:lblOffset val="100"/>
        <c:noMultiLvlLbl val="0"/>
      </c:catAx>
      <c:valAx>
        <c:axId val="246201576"/>
        <c:scaling>
          <c:orientation val="minMax"/>
        </c:scaling>
        <c:delete val="1"/>
        <c:axPos val="l"/>
        <c:numFmt formatCode="General" sourceLinked="1"/>
        <c:majorTickMark val="none"/>
        <c:minorTickMark val="none"/>
        <c:tickLblPos val="none"/>
        <c:crossAx val="246201184"/>
        <c:crosses val="autoZero"/>
        <c:crossBetween val="between"/>
      </c:valAx>
    </c:plotArea>
    <c:legend>
      <c:legendPos val="t"/>
      <c:layou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mn-MN" sz="1400" b="0" dirty="0"/>
              <a:t>Төсвийн орлого зарлага </a:t>
            </a:r>
            <a:r>
              <a:rPr lang="en-US" sz="1400" b="0" dirty="0"/>
              <a:t> 2018 </a:t>
            </a:r>
            <a:r>
              <a:rPr lang="mn-MN" sz="1400" b="0" dirty="0"/>
              <a:t>оны  </a:t>
            </a:r>
            <a:r>
              <a:rPr lang="en-US" sz="1400" b="0" dirty="0"/>
              <a:t>1</a:t>
            </a:r>
            <a:r>
              <a:rPr lang="mn-MN" sz="1400" b="0" dirty="0"/>
              <a:t> сарын байдлаар</a:t>
            </a:r>
            <a:endParaRPr lang="en-US" sz="1400" b="0" dirty="0"/>
          </a:p>
        </c:rich>
      </c:tx>
      <c:layout/>
      <c:overlay val="0"/>
    </c:title>
    <c:autoTitleDeleted val="0"/>
    <c:plotArea>
      <c:layout/>
      <c:barChart>
        <c:barDir val="col"/>
        <c:grouping val="clustered"/>
        <c:varyColors val="0"/>
        <c:ser>
          <c:idx val="0"/>
          <c:order val="0"/>
          <c:tx>
            <c:strRef>
              <c:f>grafik!$A$5</c:f>
              <c:strCache>
                <c:ptCount val="1"/>
                <c:pt idx="0">
                  <c:v>Орон нутгийн төсвийн байгууллагын зарлагын дүн/сая.төг/</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grafik!$B$4:$C$4</c:f>
              <c:strCache>
                <c:ptCount val="2"/>
                <c:pt idx="0">
                  <c:v>2018  I</c:v>
                </c:pt>
                <c:pt idx="1">
                  <c:v>2019 I</c:v>
                </c:pt>
              </c:strCache>
            </c:strRef>
          </c:cat>
          <c:val>
            <c:numRef>
              <c:f>grafik!$B$5:$C$5</c:f>
              <c:numCache>
                <c:formatCode>0.0</c:formatCode>
                <c:ptCount val="2"/>
                <c:pt idx="0">
                  <c:v>2164.6</c:v>
                </c:pt>
                <c:pt idx="1">
                  <c:v>3134.3</c:v>
                </c:pt>
              </c:numCache>
            </c:numRef>
          </c:val>
        </c:ser>
        <c:ser>
          <c:idx val="1"/>
          <c:order val="1"/>
          <c:tx>
            <c:strRef>
              <c:f>grafik!$A$6</c:f>
              <c:strCache>
                <c:ptCount val="1"/>
                <c:pt idx="0">
                  <c:v>Нийт орлого /тусламжийн дүн/сая.төг/</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grafik!$B$4:$C$4</c:f>
              <c:strCache>
                <c:ptCount val="2"/>
                <c:pt idx="0">
                  <c:v>2018  I</c:v>
                </c:pt>
                <c:pt idx="1">
                  <c:v>2019 I</c:v>
                </c:pt>
              </c:strCache>
            </c:strRef>
          </c:cat>
          <c:val>
            <c:numRef>
              <c:f>grafik!$B$6:$C$6</c:f>
              <c:numCache>
                <c:formatCode>0.0</c:formatCode>
                <c:ptCount val="2"/>
                <c:pt idx="0">
                  <c:v>3512</c:v>
                </c:pt>
                <c:pt idx="1">
                  <c:v>3568.4</c:v>
                </c:pt>
              </c:numCache>
            </c:numRef>
          </c:val>
        </c:ser>
        <c:dLbls>
          <c:showLegendKey val="0"/>
          <c:showVal val="1"/>
          <c:showCatName val="0"/>
          <c:showSerName val="0"/>
          <c:showPercent val="0"/>
          <c:showBubbleSize val="0"/>
        </c:dLbls>
        <c:gapWidth val="150"/>
        <c:overlap val="-25"/>
        <c:axId val="158327768"/>
        <c:axId val="158341408"/>
      </c:barChart>
      <c:catAx>
        <c:axId val="158327768"/>
        <c:scaling>
          <c:orientation val="minMax"/>
        </c:scaling>
        <c:delete val="0"/>
        <c:axPos val="b"/>
        <c:numFmt formatCode="General" sourceLinked="0"/>
        <c:majorTickMark val="none"/>
        <c:minorTickMark val="none"/>
        <c:tickLblPos val="nextTo"/>
        <c:crossAx val="158341408"/>
        <c:crosses val="autoZero"/>
        <c:auto val="1"/>
        <c:lblAlgn val="ctr"/>
        <c:lblOffset val="100"/>
        <c:noMultiLvlLbl val="0"/>
      </c:catAx>
      <c:valAx>
        <c:axId val="158341408"/>
        <c:scaling>
          <c:orientation val="minMax"/>
        </c:scaling>
        <c:delete val="1"/>
        <c:axPos val="l"/>
        <c:numFmt formatCode="0.0" sourceLinked="1"/>
        <c:majorTickMark val="out"/>
        <c:minorTickMark val="none"/>
        <c:tickLblPos val="none"/>
        <c:crossAx val="158327768"/>
        <c:crosses val="autoZero"/>
        <c:crossBetween val="between"/>
      </c:valAx>
    </c:plotArea>
    <c:legend>
      <c:legendPos val="t"/>
      <c:layout/>
      <c:overlay val="0"/>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a:pPr>
            <a:r>
              <a:rPr lang="mn-MN" sz="1400" b="0"/>
              <a:t>Төсвийн орлогод эзлэх хувь 201</a:t>
            </a:r>
            <a:r>
              <a:rPr lang="en-US" sz="1400" b="0"/>
              <a:t>9</a:t>
            </a:r>
            <a:r>
              <a:rPr lang="mn-MN" sz="1400" b="0"/>
              <a:t> оны </a:t>
            </a:r>
            <a:r>
              <a:rPr lang="en-US" sz="1400" b="0"/>
              <a:t>1</a:t>
            </a:r>
            <a:r>
              <a:rPr lang="mn-MN" sz="1400" b="0"/>
              <a:t> сарын байдлаар</a:t>
            </a:r>
            <a:endParaRPr lang="en-US" sz="1400" b="0"/>
          </a:p>
        </c:rich>
      </c:tx>
      <c:layout/>
      <c:overlay val="0"/>
    </c:title>
    <c:autoTitleDeleted val="0"/>
    <c:plotArea>
      <c:layout/>
      <c:pieChart>
        <c:varyColors val="1"/>
        <c:ser>
          <c:idx val="0"/>
          <c:order val="0"/>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grafik!$B$13:$B$15</c:f>
              <c:strCache>
                <c:ptCount val="3"/>
                <c:pt idx="0">
                  <c:v>татвар</c:v>
                </c:pt>
                <c:pt idx="1">
                  <c:v>тусламж</c:v>
                </c:pt>
                <c:pt idx="2">
                  <c:v>татварын бус</c:v>
                </c:pt>
              </c:strCache>
            </c:strRef>
          </c:cat>
          <c:val>
            <c:numRef>
              <c:f>grafik!$C$13:$C$15</c:f>
              <c:numCache>
                <c:formatCode>0.0</c:formatCode>
                <c:ptCount val="3"/>
                <c:pt idx="0">
                  <c:v>294.3</c:v>
                </c:pt>
                <c:pt idx="1">
                  <c:v>3012.8</c:v>
                </c:pt>
                <c:pt idx="2">
                  <c:v>261.3</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zero"/>
    <c:showDLblsOverMax val="0"/>
  </c:chart>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55330010354309E-2"/>
          <c:y val="0.15319444444444502"/>
          <c:w val="0.93888888888889011"/>
          <c:h val="0.67145778652668464"/>
        </c:manualLayout>
      </c:layout>
      <c:pie3DChart>
        <c:varyColors val="1"/>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mn-MN"/>
              <a:t>Монгол банкны мэдээ  /сая төгрөгөөр/</a:t>
            </a:r>
            <a:endParaRPr lang="en-US"/>
          </a:p>
        </c:rich>
      </c:tx>
      <c:layout>
        <c:manualLayout>
          <c:xMode val="edge"/>
          <c:yMode val="edge"/>
          <c:x val="0.19917344348349925"/>
          <c:y val="2.5393575425417432E-2"/>
        </c:manualLayout>
      </c:layout>
      <c:overlay val="0"/>
    </c:title>
    <c:autoTitleDeleted val="0"/>
    <c:plotArea>
      <c:layout/>
      <c:barChart>
        <c:barDir val="col"/>
        <c:grouping val="clustered"/>
        <c:varyColors val="0"/>
        <c:ser>
          <c:idx val="0"/>
          <c:order val="0"/>
          <c:tx>
            <c:strRef>
              <c:f>Sheet3!$C$5</c:f>
              <c:strCache>
                <c:ptCount val="1"/>
                <c:pt idx="0">
                  <c:v>Зээлийн өрийн үлдэгдэл</c:v>
                </c:pt>
              </c:strCache>
            </c:strRef>
          </c:tx>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Sheet3!$D$4:$E$4</c:f>
              <c:strCache>
                <c:ptCount val="2"/>
                <c:pt idx="0">
                  <c:v>2018 I</c:v>
                </c:pt>
                <c:pt idx="1">
                  <c:v>2019 I</c:v>
                </c:pt>
              </c:strCache>
            </c:strRef>
          </c:cat>
          <c:val>
            <c:numRef>
              <c:f>Sheet3!$D$5:$E$5</c:f>
              <c:numCache>
                <c:formatCode>0.0</c:formatCode>
                <c:ptCount val="2"/>
                <c:pt idx="0">
                  <c:v>98807.1</c:v>
                </c:pt>
                <c:pt idx="1">
                  <c:v>120964.9</c:v>
                </c:pt>
              </c:numCache>
            </c:numRef>
          </c:val>
        </c:ser>
        <c:ser>
          <c:idx val="1"/>
          <c:order val="1"/>
          <c:tx>
            <c:strRef>
              <c:f>Sheet3!$C$6</c:f>
              <c:strCache>
                <c:ptCount val="1"/>
                <c:pt idx="0">
                  <c:v>Иргэдийн хадгаламж</c:v>
                </c:pt>
              </c:strCache>
            </c:strRef>
          </c:tx>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Sheet3!$D$4:$E$4</c:f>
              <c:strCache>
                <c:ptCount val="2"/>
                <c:pt idx="0">
                  <c:v>2018 I</c:v>
                </c:pt>
                <c:pt idx="1">
                  <c:v>2019 I</c:v>
                </c:pt>
              </c:strCache>
            </c:strRef>
          </c:cat>
          <c:val>
            <c:numRef>
              <c:f>Sheet3!$D$6:$E$6</c:f>
              <c:numCache>
                <c:formatCode>General</c:formatCode>
                <c:ptCount val="2"/>
                <c:pt idx="0">
                  <c:v>39484.5</c:v>
                </c:pt>
                <c:pt idx="1">
                  <c:v>50963.8</c:v>
                </c:pt>
              </c:numCache>
            </c:numRef>
          </c:val>
        </c:ser>
        <c:dLbls>
          <c:showLegendKey val="0"/>
          <c:showVal val="1"/>
          <c:showCatName val="0"/>
          <c:showSerName val="0"/>
          <c:showPercent val="0"/>
          <c:showBubbleSize val="0"/>
        </c:dLbls>
        <c:gapWidth val="150"/>
        <c:overlap val="-25"/>
        <c:axId val="159018056"/>
        <c:axId val="159018440"/>
      </c:barChart>
      <c:catAx>
        <c:axId val="159018056"/>
        <c:scaling>
          <c:orientation val="minMax"/>
        </c:scaling>
        <c:delete val="0"/>
        <c:axPos val="b"/>
        <c:numFmt formatCode="General" sourceLinked="0"/>
        <c:majorTickMark val="none"/>
        <c:minorTickMark val="none"/>
        <c:tickLblPos val="nextTo"/>
        <c:crossAx val="159018440"/>
        <c:crosses val="autoZero"/>
        <c:auto val="1"/>
        <c:lblAlgn val="ctr"/>
        <c:lblOffset val="100"/>
        <c:noMultiLvlLbl val="0"/>
      </c:catAx>
      <c:valAx>
        <c:axId val="159018440"/>
        <c:scaling>
          <c:orientation val="minMax"/>
        </c:scaling>
        <c:delete val="1"/>
        <c:axPos val="l"/>
        <c:numFmt formatCode="0.0" sourceLinked="1"/>
        <c:majorTickMark val="out"/>
        <c:minorTickMark val="none"/>
        <c:tickLblPos val="none"/>
        <c:crossAx val="159018056"/>
        <c:crosses val="autoZero"/>
        <c:crossBetween val="between"/>
      </c:valAx>
    </c:plotArea>
    <c:legend>
      <c:legendPos val="t"/>
      <c:layout/>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mn-MN"/>
              <a:t>Эндсэн хүүхдийн тоо, жил бүрийн эхний 10 сарын байдлаар</a:t>
            </a:r>
            <a:endParaRPr lang="en-US"/>
          </a:p>
        </c:rich>
      </c:tx>
      <c:layout/>
      <c:overlay val="0"/>
    </c:title>
    <c:autoTitleDeleted val="0"/>
    <c:plotArea>
      <c:layout>
        <c:manualLayout>
          <c:layoutTarget val="inner"/>
          <c:xMode val="edge"/>
          <c:yMode val="edge"/>
          <c:x val="4.320987654320977E-2"/>
          <c:y val="0.45561276750518542"/>
          <c:w val="0.9320987654320988"/>
          <c:h val="0.45094537340135854"/>
        </c:manualLayout>
      </c:layout>
      <c:barChart>
        <c:barDir val="col"/>
        <c:grouping val="clustered"/>
        <c:varyColors val="0"/>
        <c:ser>
          <c:idx val="0"/>
          <c:order val="0"/>
          <c:tx>
            <c:strRef>
              <c:f>'10 sar'!$A$22</c:f>
              <c:strCache>
                <c:ptCount val="1"/>
                <c:pt idx="0">
                  <c:v>0-1 насны хүүхдийн эндэгдэл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sar'!$B$22:$E$22</c:f>
              <c:numCache>
                <c:formatCode>General</c:formatCode>
                <c:ptCount val="4"/>
                <c:pt idx="0">
                  <c:v>9</c:v>
                </c:pt>
                <c:pt idx="1">
                  <c:v>8</c:v>
                </c:pt>
                <c:pt idx="2">
                  <c:v>8</c:v>
                </c:pt>
                <c:pt idx="3">
                  <c:v>15</c:v>
                </c:pt>
              </c:numCache>
            </c:numRef>
          </c:val>
        </c:ser>
        <c:ser>
          <c:idx val="1"/>
          <c:order val="1"/>
          <c:tx>
            <c:strRef>
              <c:f>'10 sar'!$A$23</c:f>
              <c:strCache>
                <c:ptCount val="1"/>
                <c:pt idx="0">
                  <c:v>1-5 насны хүүхдийн эндэгдэл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sar'!$B$23:$E$23</c:f>
              <c:numCache>
                <c:formatCode>General</c:formatCode>
                <c:ptCount val="4"/>
                <c:pt idx="0">
                  <c:v>2</c:v>
                </c:pt>
                <c:pt idx="1">
                  <c:v>1</c:v>
                </c:pt>
                <c:pt idx="2">
                  <c:v>3</c:v>
                </c:pt>
                <c:pt idx="3">
                  <c:v>3</c:v>
                </c:pt>
              </c:numCache>
            </c:numRef>
          </c:val>
        </c:ser>
        <c:dLbls>
          <c:showLegendKey val="0"/>
          <c:showVal val="0"/>
          <c:showCatName val="0"/>
          <c:showSerName val="0"/>
          <c:showPercent val="0"/>
          <c:showBubbleSize val="0"/>
        </c:dLbls>
        <c:gapWidth val="150"/>
        <c:overlap val="-25"/>
        <c:axId val="159115136"/>
        <c:axId val="159151872"/>
      </c:barChart>
      <c:catAx>
        <c:axId val="159115136"/>
        <c:scaling>
          <c:orientation val="minMax"/>
        </c:scaling>
        <c:delete val="0"/>
        <c:axPos val="b"/>
        <c:numFmt formatCode="General" sourceLinked="1"/>
        <c:majorTickMark val="none"/>
        <c:minorTickMark val="none"/>
        <c:tickLblPos val="nextTo"/>
        <c:crossAx val="159151872"/>
        <c:crosses val="autoZero"/>
        <c:auto val="1"/>
        <c:lblAlgn val="ctr"/>
        <c:lblOffset val="100"/>
        <c:noMultiLvlLbl val="0"/>
      </c:catAx>
      <c:valAx>
        <c:axId val="159151872"/>
        <c:scaling>
          <c:orientation val="minMax"/>
        </c:scaling>
        <c:delete val="1"/>
        <c:axPos val="l"/>
        <c:numFmt formatCode="General" sourceLinked="1"/>
        <c:majorTickMark val="out"/>
        <c:minorTickMark val="none"/>
        <c:tickLblPos val="none"/>
        <c:crossAx val="159115136"/>
        <c:crosses val="autoZero"/>
        <c:crossBetween val="between"/>
      </c:valAx>
    </c:plotArea>
    <c:legend>
      <c:legendPos val="t"/>
      <c:layout/>
      <c:overlay val="0"/>
    </c:legend>
    <c:plotVisOnly val="1"/>
    <c:dispBlanksAs val="gap"/>
    <c:showDLblsOverMax val="0"/>
  </c:chart>
  <c:txPr>
    <a:bodyPr/>
    <a:lstStyle/>
    <a:p>
      <a:pPr>
        <a:defRPr sz="1000">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mn-MN"/>
              <a:t>Эндсэн хүүхдийн тоо, жил бүрийн эхний 10 сарын байдлаар</a:t>
            </a:r>
            <a:endParaRPr lang="en-US"/>
          </a:p>
        </c:rich>
      </c:tx>
      <c:layout/>
      <c:overlay val="0"/>
    </c:title>
    <c:autoTitleDeleted val="0"/>
    <c:plotArea>
      <c:layout>
        <c:manualLayout>
          <c:layoutTarget val="inner"/>
          <c:xMode val="edge"/>
          <c:yMode val="edge"/>
          <c:x val="4.3209876543209791E-2"/>
          <c:y val="0.45561276750518542"/>
          <c:w val="0.9320987654320988"/>
          <c:h val="0.45094537340135854"/>
        </c:manualLayout>
      </c:layout>
      <c:barChart>
        <c:barDir val="col"/>
        <c:grouping val="clustered"/>
        <c:varyColors val="0"/>
        <c:ser>
          <c:idx val="0"/>
          <c:order val="0"/>
          <c:tx>
            <c:strRef>
              <c:f>'10 sar'!$A$22</c:f>
              <c:strCache>
                <c:ptCount val="1"/>
                <c:pt idx="0">
                  <c:v>0-1 насны хүүхдийн эндэгдэл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sar'!$B$22:$E$22</c:f>
              <c:numCache>
                <c:formatCode>General</c:formatCode>
                <c:ptCount val="4"/>
                <c:pt idx="0">
                  <c:v>9</c:v>
                </c:pt>
                <c:pt idx="1">
                  <c:v>8</c:v>
                </c:pt>
                <c:pt idx="2">
                  <c:v>8</c:v>
                </c:pt>
                <c:pt idx="3">
                  <c:v>15</c:v>
                </c:pt>
              </c:numCache>
            </c:numRef>
          </c:val>
        </c:ser>
        <c:ser>
          <c:idx val="1"/>
          <c:order val="1"/>
          <c:tx>
            <c:strRef>
              <c:f>'10 sar'!$A$23</c:f>
              <c:strCache>
                <c:ptCount val="1"/>
                <c:pt idx="0">
                  <c:v>1-5 насны хүүхдийн эндэгдэл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sar'!$B$23:$E$23</c:f>
              <c:numCache>
                <c:formatCode>General</c:formatCode>
                <c:ptCount val="4"/>
                <c:pt idx="0">
                  <c:v>2</c:v>
                </c:pt>
                <c:pt idx="1">
                  <c:v>1</c:v>
                </c:pt>
                <c:pt idx="2">
                  <c:v>3</c:v>
                </c:pt>
                <c:pt idx="3">
                  <c:v>3</c:v>
                </c:pt>
              </c:numCache>
            </c:numRef>
          </c:val>
        </c:ser>
        <c:dLbls>
          <c:showLegendKey val="0"/>
          <c:showVal val="0"/>
          <c:showCatName val="0"/>
          <c:showSerName val="0"/>
          <c:showPercent val="0"/>
          <c:showBubbleSize val="0"/>
        </c:dLbls>
        <c:gapWidth val="150"/>
        <c:overlap val="-25"/>
        <c:axId val="156170536"/>
        <c:axId val="156170144"/>
      </c:barChart>
      <c:catAx>
        <c:axId val="156170536"/>
        <c:scaling>
          <c:orientation val="minMax"/>
        </c:scaling>
        <c:delete val="0"/>
        <c:axPos val="b"/>
        <c:numFmt formatCode="General" sourceLinked="1"/>
        <c:majorTickMark val="none"/>
        <c:minorTickMark val="none"/>
        <c:tickLblPos val="nextTo"/>
        <c:crossAx val="156170144"/>
        <c:crosses val="autoZero"/>
        <c:auto val="1"/>
        <c:lblAlgn val="ctr"/>
        <c:lblOffset val="100"/>
        <c:noMultiLvlLbl val="0"/>
      </c:catAx>
      <c:valAx>
        <c:axId val="156170144"/>
        <c:scaling>
          <c:orientation val="minMax"/>
        </c:scaling>
        <c:delete val="1"/>
        <c:axPos val="l"/>
        <c:numFmt formatCode="General" sourceLinked="1"/>
        <c:majorTickMark val="out"/>
        <c:minorTickMark val="none"/>
        <c:tickLblPos val="none"/>
        <c:crossAx val="156170536"/>
        <c:crosses val="autoZero"/>
        <c:crossBetween val="between"/>
      </c:valAx>
    </c:plotArea>
    <c:legend>
      <c:legendPos val="t"/>
      <c:layout/>
      <c:overlay val="0"/>
    </c:legend>
    <c:plotVisOnly val="1"/>
    <c:dispBlanksAs val="gap"/>
    <c:showDLblsOverMax val="0"/>
  </c:chart>
  <c:txPr>
    <a:bodyPr/>
    <a:lstStyle/>
    <a:p>
      <a:pPr>
        <a:defRPr sz="1000">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mn-MN"/>
              <a:t>Эндсэн хүүхдийн тоо, жил бүрийн эхний 10 сарын байдлаар</a:t>
            </a:r>
            <a:endParaRPr lang="en-US"/>
          </a:p>
        </c:rich>
      </c:tx>
      <c:layout/>
      <c:overlay val="0"/>
    </c:title>
    <c:autoTitleDeleted val="0"/>
    <c:plotArea>
      <c:layout>
        <c:manualLayout>
          <c:layoutTarget val="inner"/>
          <c:xMode val="edge"/>
          <c:yMode val="edge"/>
          <c:x val="4.3209876543209756E-2"/>
          <c:y val="0.45561276750518542"/>
          <c:w val="0.9320987654320988"/>
          <c:h val="0.45094537340135854"/>
        </c:manualLayout>
      </c:layout>
      <c:barChart>
        <c:barDir val="col"/>
        <c:grouping val="clustered"/>
        <c:varyColors val="0"/>
        <c:ser>
          <c:idx val="0"/>
          <c:order val="0"/>
          <c:tx>
            <c:strRef>
              <c:f>'10 sar'!$A$22</c:f>
              <c:strCache>
                <c:ptCount val="1"/>
                <c:pt idx="0">
                  <c:v>0-1 насны хүүхдийн эндэгдэл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sar'!$B$22:$E$22</c:f>
              <c:numCache>
                <c:formatCode>General</c:formatCode>
                <c:ptCount val="4"/>
                <c:pt idx="0">
                  <c:v>9</c:v>
                </c:pt>
                <c:pt idx="1">
                  <c:v>8</c:v>
                </c:pt>
                <c:pt idx="2">
                  <c:v>8</c:v>
                </c:pt>
                <c:pt idx="3">
                  <c:v>15</c:v>
                </c:pt>
              </c:numCache>
            </c:numRef>
          </c:val>
        </c:ser>
        <c:ser>
          <c:idx val="1"/>
          <c:order val="1"/>
          <c:tx>
            <c:strRef>
              <c:f>'10 sar'!$A$23</c:f>
              <c:strCache>
                <c:ptCount val="1"/>
                <c:pt idx="0">
                  <c:v>1-5 насны хүүхдийн эндэгдэл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'10 sar'!$B$21:$E$21</c:f>
              <c:strCache>
                <c:ptCount val="4"/>
                <c:pt idx="0">
                  <c:v>2011 I-X</c:v>
                </c:pt>
                <c:pt idx="1">
                  <c:v>2012 I-X</c:v>
                </c:pt>
                <c:pt idx="2">
                  <c:v>2013 I-X</c:v>
                </c:pt>
                <c:pt idx="3">
                  <c:v>2014 I-X</c:v>
                </c:pt>
              </c:strCache>
            </c:strRef>
          </c:cat>
          <c:val>
            <c:numRef>
              <c:f>'10 sar'!$B$23:$E$23</c:f>
              <c:numCache>
                <c:formatCode>General</c:formatCode>
                <c:ptCount val="4"/>
                <c:pt idx="0">
                  <c:v>2</c:v>
                </c:pt>
                <c:pt idx="1">
                  <c:v>1</c:v>
                </c:pt>
                <c:pt idx="2">
                  <c:v>3</c:v>
                </c:pt>
                <c:pt idx="3">
                  <c:v>3</c:v>
                </c:pt>
              </c:numCache>
            </c:numRef>
          </c:val>
        </c:ser>
        <c:dLbls>
          <c:showLegendKey val="0"/>
          <c:showVal val="0"/>
          <c:showCatName val="0"/>
          <c:showSerName val="0"/>
          <c:showPercent val="0"/>
          <c:showBubbleSize val="0"/>
        </c:dLbls>
        <c:gapWidth val="150"/>
        <c:overlap val="-25"/>
        <c:axId val="156168968"/>
        <c:axId val="156171320"/>
      </c:barChart>
      <c:catAx>
        <c:axId val="156168968"/>
        <c:scaling>
          <c:orientation val="minMax"/>
        </c:scaling>
        <c:delete val="0"/>
        <c:axPos val="b"/>
        <c:numFmt formatCode="General" sourceLinked="1"/>
        <c:majorTickMark val="none"/>
        <c:minorTickMark val="none"/>
        <c:tickLblPos val="nextTo"/>
        <c:crossAx val="156171320"/>
        <c:crosses val="autoZero"/>
        <c:auto val="1"/>
        <c:lblAlgn val="ctr"/>
        <c:lblOffset val="100"/>
        <c:noMultiLvlLbl val="0"/>
      </c:catAx>
      <c:valAx>
        <c:axId val="156171320"/>
        <c:scaling>
          <c:orientation val="minMax"/>
        </c:scaling>
        <c:delete val="1"/>
        <c:axPos val="l"/>
        <c:numFmt formatCode="General" sourceLinked="1"/>
        <c:majorTickMark val="out"/>
        <c:minorTickMark val="none"/>
        <c:tickLblPos val="none"/>
        <c:crossAx val="156168968"/>
        <c:crosses val="autoZero"/>
        <c:crossBetween val="between"/>
      </c:valAx>
    </c:plotArea>
    <c:legend>
      <c:legendPos val="t"/>
      <c:layout/>
      <c:overlay val="0"/>
    </c:legend>
    <c:plotVisOnly val="1"/>
    <c:dispBlanksAs val="gap"/>
    <c:showDLblsOverMax val="0"/>
  </c:chart>
  <c:txPr>
    <a:bodyPr/>
    <a:lstStyle/>
    <a:p>
      <a:pPr>
        <a:defRPr sz="1000">
          <a:latin typeface="Arial" pitchFamily="34" charset="0"/>
          <a:cs typeface="Arial" pitchFamily="34"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0063"/>
          </a:xfrm>
          <a:prstGeom prst="rect">
            <a:avLst/>
          </a:prstGeom>
        </p:spPr>
        <p:txBody>
          <a:bodyPr vert="horz" lIns="95699" tIns="47851" rIns="95699" bIns="47851" rtlCol="0"/>
          <a:lstStyle>
            <a:lvl1pPr algn="l" eaLnBrk="1" hangingPunct="1">
              <a:defRPr sz="1300">
                <a:cs typeface="Arial" pitchFamily="34" charset="0"/>
              </a:defRPr>
            </a:lvl1pPr>
          </a:lstStyle>
          <a:p>
            <a:pPr>
              <a:defRPr/>
            </a:pPr>
            <a:endParaRPr lang="en-US"/>
          </a:p>
        </p:txBody>
      </p:sp>
      <p:sp>
        <p:nvSpPr>
          <p:cNvPr id="3" name="Date Placeholder 2"/>
          <p:cNvSpPr>
            <a:spLocks noGrp="1"/>
          </p:cNvSpPr>
          <p:nvPr>
            <p:ph type="dt" sz="quarter" idx="1"/>
          </p:nvPr>
        </p:nvSpPr>
        <p:spPr>
          <a:xfrm>
            <a:off x="3902075" y="0"/>
            <a:ext cx="2984500" cy="500063"/>
          </a:xfrm>
          <a:prstGeom prst="rect">
            <a:avLst/>
          </a:prstGeom>
        </p:spPr>
        <p:txBody>
          <a:bodyPr vert="horz" lIns="95699" tIns="47851" rIns="95699" bIns="47851" rtlCol="0"/>
          <a:lstStyle>
            <a:lvl1pPr algn="r" eaLnBrk="1" hangingPunct="1">
              <a:defRPr sz="1300">
                <a:cs typeface="Arial" pitchFamily="34" charset="0"/>
              </a:defRPr>
            </a:lvl1pPr>
          </a:lstStyle>
          <a:p>
            <a:pPr>
              <a:defRPr/>
            </a:pPr>
            <a:fld id="{8D7ADE02-5969-4787-B9CE-10B20515AD3F}" type="datetimeFigureOut">
              <a:rPr lang="en-US"/>
              <a:pPr>
                <a:defRPr/>
              </a:pPr>
              <a:t>2/18/2019</a:t>
            </a:fld>
            <a:endParaRPr lang="en-US"/>
          </a:p>
        </p:txBody>
      </p:sp>
      <p:sp>
        <p:nvSpPr>
          <p:cNvPr id="4" name="Footer Placeholder 3"/>
          <p:cNvSpPr>
            <a:spLocks noGrp="1"/>
          </p:cNvSpPr>
          <p:nvPr>
            <p:ph type="ftr" sz="quarter" idx="2"/>
          </p:nvPr>
        </p:nvSpPr>
        <p:spPr>
          <a:xfrm>
            <a:off x="0" y="9517063"/>
            <a:ext cx="2984500" cy="501650"/>
          </a:xfrm>
          <a:prstGeom prst="rect">
            <a:avLst/>
          </a:prstGeom>
        </p:spPr>
        <p:txBody>
          <a:bodyPr vert="horz" lIns="95699" tIns="47851" rIns="95699" bIns="47851" rtlCol="0" anchor="b"/>
          <a:lstStyle>
            <a:lvl1pPr algn="l" eaLnBrk="1" hangingPunct="1">
              <a:defRPr sz="130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wrap="square" lIns="95699" tIns="47851" rIns="95699" bIns="47851" numCol="1" anchor="b" anchorCtr="0" compatLnSpc="1">
            <a:prstTxWarp prst="textNoShape">
              <a:avLst/>
            </a:prstTxWarp>
          </a:bodyPr>
          <a:lstStyle>
            <a:lvl1pPr algn="r" eaLnBrk="1" hangingPunct="1">
              <a:defRPr sz="1300"/>
            </a:lvl1pPr>
          </a:lstStyle>
          <a:p>
            <a:fld id="{E3F63F4A-58B0-47AD-B7C3-38522B4B6C4E}" type="slidenum">
              <a:rPr lang="en-US" altLang="en-US"/>
              <a:pPr/>
              <a:t>‹#›</a:t>
            </a:fld>
            <a:endParaRPr lang="en-US" altLang="en-US"/>
          </a:p>
        </p:txBody>
      </p:sp>
    </p:spTree>
    <p:extLst>
      <p:ext uri="{BB962C8B-B14F-4D97-AF65-F5344CB8AC3E}">
        <p14:creationId xmlns:p14="http://schemas.microsoft.com/office/powerpoint/2010/main" val="2696307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0063"/>
          </a:xfrm>
          <a:prstGeom prst="rect">
            <a:avLst/>
          </a:prstGeom>
        </p:spPr>
        <p:txBody>
          <a:bodyPr vert="horz" lIns="95699" tIns="47851" rIns="95699" bIns="47851" rtlCol="0"/>
          <a:lstStyle>
            <a:lvl1pPr algn="l" eaLnBrk="1" fontAlgn="auto" hangingPunct="1">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02075" y="0"/>
            <a:ext cx="2984500" cy="500063"/>
          </a:xfrm>
          <a:prstGeom prst="rect">
            <a:avLst/>
          </a:prstGeom>
        </p:spPr>
        <p:txBody>
          <a:bodyPr vert="horz" lIns="95699" tIns="47851" rIns="95699" bIns="47851" rtlCol="0"/>
          <a:lstStyle>
            <a:lvl1pPr algn="r" eaLnBrk="1" fontAlgn="auto" hangingPunct="1">
              <a:spcBef>
                <a:spcPts val="0"/>
              </a:spcBef>
              <a:spcAft>
                <a:spcPts val="0"/>
              </a:spcAft>
              <a:defRPr sz="1300">
                <a:latin typeface="+mn-lt"/>
                <a:cs typeface="+mn-cs"/>
              </a:defRPr>
            </a:lvl1pPr>
          </a:lstStyle>
          <a:p>
            <a:pPr>
              <a:defRPr/>
            </a:pPr>
            <a:fld id="{E1FC60AC-5844-4C3B-AD72-FA36DAFE404C}" type="datetimeFigureOut">
              <a:rPr lang="en-US"/>
              <a:pPr>
                <a:defRPr/>
              </a:pPr>
              <a:t>2/18/2019</a:t>
            </a:fld>
            <a:endParaRPr lang="en-US"/>
          </a:p>
        </p:txBody>
      </p:sp>
      <p:sp>
        <p:nvSpPr>
          <p:cNvPr id="4" name="Slide Image Placeholder 3"/>
          <p:cNvSpPr>
            <a:spLocks noGrp="1" noRot="1" noChangeAspect="1"/>
          </p:cNvSpPr>
          <p:nvPr>
            <p:ph type="sldImg" idx="2"/>
          </p:nvPr>
        </p:nvSpPr>
        <p:spPr>
          <a:xfrm>
            <a:off x="941388" y="750888"/>
            <a:ext cx="5005387" cy="3756025"/>
          </a:xfrm>
          <a:prstGeom prst="rect">
            <a:avLst/>
          </a:prstGeom>
          <a:noFill/>
          <a:ln w="12700">
            <a:solidFill>
              <a:prstClr val="black"/>
            </a:solidFill>
          </a:ln>
        </p:spPr>
        <p:txBody>
          <a:bodyPr vert="horz" lIns="95699" tIns="47851" rIns="95699" bIns="47851" rtlCol="0" anchor="ctr"/>
          <a:lstStyle/>
          <a:p>
            <a:pPr lvl="0"/>
            <a:endParaRPr lang="en-US" noProof="0"/>
          </a:p>
        </p:txBody>
      </p:sp>
      <p:sp>
        <p:nvSpPr>
          <p:cNvPr id="5" name="Notes Placeholder 4"/>
          <p:cNvSpPr>
            <a:spLocks noGrp="1"/>
          </p:cNvSpPr>
          <p:nvPr>
            <p:ph type="body" sz="quarter" idx="3"/>
          </p:nvPr>
        </p:nvSpPr>
        <p:spPr>
          <a:xfrm>
            <a:off x="688975" y="4759325"/>
            <a:ext cx="5510213" cy="4510088"/>
          </a:xfrm>
          <a:prstGeom prst="rect">
            <a:avLst/>
          </a:prstGeom>
        </p:spPr>
        <p:txBody>
          <a:bodyPr vert="horz" lIns="95699" tIns="47851" rIns="95699" bIns="4785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517063"/>
            <a:ext cx="2984500" cy="501650"/>
          </a:xfrm>
          <a:prstGeom prst="rect">
            <a:avLst/>
          </a:prstGeom>
        </p:spPr>
        <p:txBody>
          <a:bodyPr vert="horz" lIns="95699" tIns="47851" rIns="95699" bIns="47851" rtlCol="0" anchor="b"/>
          <a:lstStyle>
            <a:lvl1pPr algn="l" eaLnBrk="1" fontAlgn="auto" hangingPunct="1">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wrap="square" lIns="95699" tIns="47851" rIns="95699" bIns="47851" numCol="1" anchor="b" anchorCtr="0" compatLnSpc="1">
            <a:prstTxWarp prst="textNoShape">
              <a:avLst/>
            </a:prstTxWarp>
          </a:bodyPr>
          <a:lstStyle>
            <a:lvl1pPr algn="r" eaLnBrk="1" hangingPunct="1">
              <a:defRPr sz="1300"/>
            </a:lvl1pPr>
          </a:lstStyle>
          <a:p>
            <a:fld id="{6408D114-E341-4BDA-821B-DF688C262CCC}" type="slidenum">
              <a:rPr lang="en-US" altLang="en-US"/>
              <a:pPr/>
              <a:t>‹#›</a:t>
            </a:fld>
            <a:endParaRPr lang="en-US" altLang="en-US"/>
          </a:p>
        </p:txBody>
      </p:sp>
    </p:spTree>
    <p:extLst>
      <p:ext uri="{BB962C8B-B14F-4D97-AF65-F5344CB8AC3E}">
        <p14:creationId xmlns:p14="http://schemas.microsoft.com/office/powerpoint/2010/main" val="3799609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0888"/>
            <a:ext cx="5011737" cy="3757612"/>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0888"/>
            <a:ext cx="5011737" cy="3757612"/>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2DEB082A-FA57-40B3-9EED-31008E175769}" type="slidenum">
              <a:rPr lang="en-US" altLang="en-US"/>
              <a:pPr/>
              <a:t>7</a:t>
            </a:fld>
            <a:endParaRPr lang="en-US" altLang="en-US"/>
          </a:p>
        </p:txBody>
      </p:sp>
    </p:spTree>
    <p:extLst>
      <p:ext uri="{BB962C8B-B14F-4D97-AF65-F5344CB8AC3E}">
        <p14:creationId xmlns:p14="http://schemas.microsoft.com/office/powerpoint/2010/main" val="417593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3F555627-8EEF-4F72-B81B-4A70D982A428}" type="slidenum">
              <a:rPr lang="en-US" altLang="en-US" smtClean="0"/>
              <a:pPr/>
              <a:t>9</a:t>
            </a:fld>
            <a:endParaRPr lang="en-US" altLang="en-US" smtClean="0"/>
          </a:p>
        </p:txBody>
      </p:sp>
    </p:spTree>
    <p:extLst>
      <p:ext uri="{BB962C8B-B14F-4D97-AF65-F5344CB8AC3E}">
        <p14:creationId xmlns:p14="http://schemas.microsoft.com/office/powerpoint/2010/main" val="1139961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8196" name="Slide Number Placeholder 3"/>
          <p:cNvSpPr>
            <a:spLocks noGrp="1"/>
          </p:cNvSpPr>
          <p:nvPr>
            <p:ph type="sldNum" sz="quarter" idx="5"/>
          </p:nvPr>
        </p:nvSpPr>
        <p:spPr bwMode="auto">
          <a:noFill/>
          <a:ln>
            <a:miter lim="800000"/>
            <a:headEnd/>
            <a:tailEnd/>
          </a:ln>
        </p:spPr>
        <p:txBody>
          <a:bodyPr/>
          <a:lstStyle/>
          <a:p>
            <a:fld id="{554A430E-6382-4C7C-8C9C-7B0D3DCA2C73}" type="slidenum">
              <a:rPr lang="en-US" altLang="en-US" smtClean="0"/>
              <a:pPr/>
              <a:t>10</a:t>
            </a:fld>
            <a:endParaRPr lang="en-US" altLang="en-US" smtClean="0"/>
          </a:p>
        </p:txBody>
      </p:sp>
    </p:spTree>
    <p:extLst>
      <p:ext uri="{BB962C8B-B14F-4D97-AF65-F5344CB8AC3E}">
        <p14:creationId xmlns:p14="http://schemas.microsoft.com/office/powerpoint/2010/main" val="796935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8D114-E341-4BDA-821B-DF688C262CCC}" type="slidenum">
              <a:rPr lang="en-US" altLang="en-US" smtClean="0"/>
              <a:pPr/>
              <a:t>14</a:t>
            </a:fld>
            <a:endParaRPr lang="en-US" altLang="en-US"/>
          </a:p>
        </p:txBody>
      </p:sp>
    </p:spTree>
    <p:extLst>
      <p:ext uri="{BB962C8B-B14F-4D97-AF65-F5344CB8AC3E}">
        <p14:creationId xmlns:p14="http://schemas.microsoft.com/office/powerpoint/2010/main" val="1200954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0888"/>
            <a:ext cx="5011737" cy="3757612"/>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3085793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663752-F1FF-42C6-98B4-40CDC894ABD4}" type="datetimeFigureOut">
              <a:rPr lang="en-US"/>
              <a:pPr>
                <a:defRPr/>
              </a:pPr>
              <a:t>2/18/2019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D10073C-742B-4923-84F7-420839991E44}"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E6E68C-9195-4F2C-8943-237F01436A41}" type="datetimeFigureOut">
              <a:rPr lang="en-US"/>
              <a:pPr>
                <a:defRPr/>
              </a:pPr>
              <a:t>2/18/2019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0E6363-D7D1-4BA5-927A-229265724E1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2FE399-FE03-40BF-9397-42B51B57DCA3}" type="datetimeFigureOut">
              <a:rPr lang="en-US"/>
              <a:pPr>
                <a:defRPr/>
              </a:pPr>
              <a:t>2/18/2019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FEE19FE-36AC-4B9F-B19D-CCC6AB5BD8F8}"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FE9CCA-97A6-4AB9-A47F-922ED51B5C43}" type="datetimeFigureOut">
              <a:rPr lang="en-US"/>
              <a:pPr>
                <a:defRPr/>
              </a:pPr>
              <a:t>2/18/2019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E9DA1C4-5390-4790-9C4F-2AA88C68973A}"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27F5B0F-F927-44E3-926D-04FB2F47B1ED}" type="datetimeFigureOut">
              <a:rPr lang="en-US"/>
              <a:pPr>
                <a:defRPr/>
              </a:pPr>
              <a:t>2/18/2019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1D7967-26A9-421D-A31D-1D5A45D1C424}"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C6D46E-BEE6-4C68-BE49-6B4D65DF9007}" type="datetimeFigureOut">
              <a:rPr lang="en-US"/>
              <a:pPr>
                <a:defRPr/>
              </a:pPr>
              <a:t>2/18/2019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CDDB2DA-745E-474A-A71F-4C31FFAA0098}"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016579C-09A9-4C5A-80F2-0B534C429E77}" type="datetimeFigureOut">
              <a:rPr lang="en-US"/>
              <a:pPr>
                <a:defRPr/>
              </a:pPr>
              <a:t>2/18/2019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7A8A4A1-5FD4-4D76-8913-19EEFE9A66BC}"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6BF1D58-4CC9-4E18-8864-38ACFD127D59}" type="datetimeFigureOut">
              <a:rPr lang="en-US"/>
              <a:pPr>
                <a:defRPr/>
              </a:pPr>
              <a:t>2/18/2019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1340D90-FBED-4789-863E-ADB921853E18}"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C442AB-809E-48DD-874D-9AC8334903F5}" type="datetimeFigureOut">
              <a:rPr lang="en-US"/>
              <a:pPr>
                <a:defRPr/>
              </a:pPr>
              <a:t>2/18/2019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EE99288-807D-4EBB-930D-B2441E6AF81B}"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06CA4C-6E95-47DE-BE65-BBDF928DDC03}" type="datetimeFigureOut">
              <a:rPr lang="en-US"/>
              <a:pPr>
                <a:defRPr/>
              </a:pPr>
              <a:t>2/18/2019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C7EE06-BA0E-43B0-93F4-88B07588DD22}"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1CA0F5-EFCC-4345-B9E9-9E914FA61F3F}" type="datetimeFigureOut">
              <a:rPr lang="en-US"/>
              <a:pPr>
                <a:defRPr/>
              </a:pPr>
              <a:t>2/18/2019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04E44E7-B94F-4BDE-A08A-A70A5E734E50}"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Arial" charset="0"/>
              </a:defRPr>
            </a:lvl1pPr>
          </a:lstStyle>
          <a:p>
            <a:pPr>
              <a:defRPr/>
            </a:pPr>
            <a:fld id="{12121BBF-2423-40A3-AB33-A6DA71FE21E6}" type="datetimeFigureOut">
              <a:rPr lang="en-US"/>
              <a:pPr>
                <a:defRPr/>
              </a:pPr>
              <a:t>2/18/2019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3AB4760-5B75-4F42-AA44-60759DE38E9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3.jpeg"/><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5.xml"/><Relationship Id="rId7" Type="http://schemas.openxmlformats.org/officeDocument/2006/relationships/oleObject" Target="../embeddings/Microsoft_Excel_97-2003_Worksheet11.xls"/><Relationship Id="rId12" Type="http://schemas.openxmlformats.org/officeDocument/2006/relationships/chart" Target="../charts/chart12.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1.bin"/><Relationship Id="rId11" Type="http://schemas.openxmlformats.org/officeDocument/2006/relationships/image" Target="../media/image11.png"/><Relationship Id="rId5" Type="http://schemas.openxmlformats.org/officeDocument/2006/relationships/image" Target="../media/image3.jpeg"/><Relationship Id="rId10" Type="http://schemas.openxmlformats.org/officeDocument/2006/relationships/image" Target="../media/image4.jpeg"/><Relationship Id="rId4" Type="http://schemas.openxmlformats.org/officeDocument/2006/relationships/image" Target="../media/image2.jpeg"/><Relationship Id="rId9" Type="http://schemas.openxmlformats.org/officeDocument/2006/relationships/chart" Target="../charts/chart11.xml"/></Relationships>
</file>

<file path=ppt/slides/_rels/slide11.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Microsoft_Excel_97-2003_Worksheet12.xls"/><Relationship Id="rId11" Type="http://schemas.openxmlformats.org/officeDocument/2006/relationships/chart" Target="../charts/chart15.xml"/><Relationship Id="rId5" Type="http://schemas.openxmlformats.org/officeDocument/2006/relationships/oleObject" Target="../embeddings/oleObject12.bin"/><Relationship Id="rId10" Type="http://schemas.openxmlformats.org/officeDocument/2006/relationships/chart" Target="../charts/chart14.xml"/><Relationship Id="rId4" Type="http://schemas.openxmlformats.org/officeDocument/2006/relationships/image" Target="../media/image3.jpeg"/><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2.png"/><Relationship Id="rId5" Type="http://schemas.openxmlformats.org/officeDocument/2006/relationships/oleObject" Target="../embeddings/Microsoft_Excel_97-2003_Worksheet13.xls"/><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jpeg"/><Relationship Id="rId4" Type="http://schemas.openxmlformats.org/officeDocument/2006/relationships/chart" Target="../charts/char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chart" Target="../charts/chart4.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jpeg"/><Relationship Id="rId4" Type="http://schemas.openxmlformats.org/officeDocument/2006/relationships/chart" Target="../charts/chart6.xml"/></Relationships>
</file>

<file path=ppt/slides/_rels/slide4.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2.jpeg"/><Relationship Id="rId7" Type="http://schemas.openxmlformats.org/officeDocument/2006/relationships/image" Target="../media/image1.png"/><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11" Type="http://schemas.openxmlformats.org/officeDocument/2006/relationships/oleObject" Target="../embeddings/Microsoft_Excel_97-2003_Worksheet3.xls"/><Relationship Id="rId5" Type="http://schemas.openxmlformats.org/officeDocument/2006/relationships/oleObject" Target="../embeddings/oleObject2.bin"/><Relationship Id="rId10" Type="http://schemas.openxmlformats.org/officeDocument/2006/relationships/oleObject" Target="../embeddings/oleObject3.bin"/><Relationship Id="rId4" Type="http://schemas.openxmlformats.org/officeDocument/2006/relationships/image" Target="../media/image3.jpeg"/><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Microsoft_Excel_97-2003_Worksheet5.xls"/><Relationship Id="rId3" Type="http://schemas.openxmlformats.org/officeDocument/2006/relationships/image" Target="../media/image4.jpe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oleObject" Target="../embeddings/Microsoft_Excel_97-2003_Worksheet4.xls"/><Relationship Id="rId10" Type="http://schemas.openxmlformats.org/officeDocument/2006/relationships/image" Target="../media/image2.jpeg"/><Relationship Id="rId4" Type="http://schemas.openxmlformats.org/officeDocument/2006/relationships/oleObject" Target="../embeddings/oleObject4.bin"/><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2.jpeg"/><Relationship Id="rId7" Type="http://schemas.openxmlformats.org/officeDocument/2006/relationships/image" Target="../media/image1.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Microsoft_Excel_97-2003_Worksheet6.xls"/><Relationship Id="rId11" Type="http://schemas.openxmlformats.org/officeDocument/2006/relationships/oleObject" Target="../embeddings/Microsoft_Excel_97-2003_Worksheet7.xls"/><Relationship Id="rId5" Type="http://schemas.openxmlformats.org/officeDocument/2006/relationships/oleObject" Target="../embeddings/oleObject6.bin"/><Relationship Id="rId10" Type="http://schemas.openxmlformats.org/officeDocument/2006/relationships/oleObject" Target="../embeddings/oleObject7.bin"/><Relationship Id="rId4" Type="http://schemas.openxmlformats.org/officeDocument/2006/relationships/image" Target="../media/image3.jpeg"/><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Microsoft_Excel_97-2003_Worksheet8.xls"/><Relationship Id="rId5" Type="http://schemas.openxmlformats.org/officeDocument/2006/relationships/oleObject" Target="../embeddings/oleObject8.bin"/><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0.png"/><Relationship Id="rId5" Type="http://schemas.openxmlformats.org/officeDocument/2006/relationships/oleObject" Target="../embeddings/Microsoft_Excel_97-2003_Worksheet9.xls"/><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4.xml"/><Relationship Id="rId7" Type="http://schemas.openxmlformats.org/officeDocument/2006/relationships/oleObject" Target="../embeddings/Microsoft_Excel_97-2003_Worksheet10.xls"/><Relationship Id="rId12" Type="http://schemas.openxmlformats.org/officeDocument/2006/relationships/chart" Target="../charts/chart10.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0.bin"/><Relationship Id="rId11" Type="http://schemas.openxmlformats.org/officeDocument/2006/relationships/image" Target="../media/image11.png"/><Relationship Id="rId5" Type="http://schemas.openxmlformats.org/officeDocument/2006/relationships/image" Target="../media/image3.jpeg"/><Relationship Id="rId10" Type="http://schemas.openxmlformats.org/officeDocument/2006/relationships/image" Target="../media/image4.jpeg"/><Relationship Id="rId4" Type="http://schemas.openxmlformats.org/officeDocument/2006/relationships/image" Target="../media/image2.jpeg"/><Relationship Id="rId9"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rgbClr val="984807"/>
              </a:buClr>
              <a:buSzPct val="80000"/>
            </a:pPr>
            <a:r>
              <a:rPr lang="mn-MN" altLang="en-US" sz="2000" b="1">
                <a:solidFill>
                  <a:srgbClr val="FFFFFF"/>
                </a:solidFill>
                <a:latin typeface="Arial Unicode MS" pitchFamily="34" charset="-128"/>
                <a:ea typeface="Arial Unicode MS" pitchFamily="34" charset="-128"/>
                <a:cs typeface="Arial Unicode MS" pitchFamily="34" charset="-128"/>
              </a:rPr>
              <a:t>ХҮН АМ, НИЙГМИЙН ҮЗҮҮЛЭЛТ</a:t>
            </a:r>
            <a:r>
              <a:rPr lang="en-US" altLang="en-US" sz="2000" b="1">
                <a:solidFill>
                  <a:srgbClr val="FFFFFF"/>
                </a:solidFill>
                <a:latin typeface="Arial Unicode MS" pitchFamily="34" charset="-128"/>
                <a:ea typeface="Arial Unicode MS" pitchFamily="34" charset="-128"/>
                <a:cs typeface="Arial Unicode MS" pitchFamily="34" charset="-128"/>
              </a:rPr>
              <a:t> </a:t>
            </a:r>
            <a:r>
              <a:rPr lang="mn-MN" altLang="en-US" sz="2000" b="1">
                <a:solidFill>
                  <a:srgbClr val="FFFFFF"/>
                </a:solidFill>
                <a:latin typeface="Arial Unicode MS" pitchFamily="34" charset="-128"/>
                <a:ea typeface="Arial Unicode MS" pitchFamily="34" charset="-128"/>
                <a:cs typeface="Arial Unicode MS" pitchFamily="34" charset="-128"/>
              </a:rPr>
              <a:t>– Эрүүл мэнд</a:t>
            </a:r>
          </a:p>
        </p:txBody>
      </p:sp>
      <p:pic>
        <p:nvPicPr>
          <p:cNvPr id="4099" name="Picture 9" descr="\\exchange_server\MCCT\RESTRICTED\1.ARCHIVE\10. Design_Logo\NSO_LOGO\logo_mgl.jpg"/>
          <p:cNvPicPr>
            <a:picLocks noChangeAspect="1" noChangeArrowheads="1"/>
          </p:cNvPicPr>
          <p:nvPr/>
        </p:nvPicPr>
        <p:blipFill>
          <a:blip r:embed="rId3" cstate="print"/>
          <a:srcRect/>
          <a:stretch>
            <a:fillRect/>
          </a:stretch>
        </p:blipFill>
        <p:spPr bwMode="auto">
          <a:xfrm>
            <a:off x="0" y="200025"/>
            <a:ext cx="703263" cy="714375"/>
          </a:xfrm>
          <a:prstGeom prst="rect">
            <a:avLst/>
          </a:prstGeom>
          <a:noFill/>
          <a:ln w="9525">
            <a:noFill/>
            <a:miter lim="800000"/>
            <a:headEnd/>
            <a:tailEnd/>
          </a:ln>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4101"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4109" name="Picture 2" descr="D:\SARIIN MEDEE\Hevleliin baga hural\2013.12\Information icon\3.jpg"/>
            <p:cNvPicPr>
              <a:picLocks noChangeAspect="1" noChangeArrowheads="1"/>
            </p:cNvPicPr>
            <p:nvPr/>
          </p:nvPicPr>
          <p:blipFill>
            <a:blip r:embed="rId4" cstate="print"/>
            <a:srcRect/>
            <a:stretch>
              <a:fillRect/>
            </a:stretch>
          </p:blipFill>
          <p:spPr bwMode="auto">
            <a:xfrm>
              <a:off x="4419600" y="4398963"/>
              <a:ext cx="533400" cy="366712"/>
            </a:xfrm>
            <a:prstGeom prst="rect">
              <a:avLst/>
            </a:prstGeom>
            <a:noFill/>
            <a:ln w="9525">
              <a:noFill/>
              <a:miter lim="800000"/>
              <a:headEnd/>
              <a:tailEnd/>
            </a:ln>
          </p:spPr>
        </p:pic>
      </p:grpSp>
      <p:graphicFrame>
        <p:nvGraphicFramePr>
          <p:cNvPr id="4102" name="Chart 11"/>
          <p:cNvGraphicFramePr>
            <a:graphicFrameLocks/>
          </p:cNvGraphicFramePr>
          <p:nvPr/>
        </p:nvGraphicFramePr>
        <p:xfrm>
          <a:off x="652463" y="1168400"/>
          <a:ext cx="4159250" cy="4673600"/>
        </p:xfrm>
        <a:graphic>
          <a:graphicData uri="http://schemas.openxmlformats.org/presentationml/2006/ole">
            <mc:AlternateContent xmlns:mc="http://schemas.openxmlformats.org/markup-compatibility/2006">
              <mc:Choice xmlns:v="urn:schemas-microsoft-com:vml" Requires="v">
                <p:oleObj spid="_x0000_s4103" r:id="rId6" imgW="4157832" imgH="4669941" progId="Excel.Sheet.8">
                  <p:embed/>
                </p:oleObj>
              </mc:Choice>
              <mc:Fallback>
                <p:oleObj r:id="rId6" imgW="4157832" imgH="4669941" progId="Excel.Sheet.8">
                  <p:embed/>
                  <p:pic>
                    <p:nvPicPr>
                      <p:cNvPr id="0" name="Chart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463" y="1168400"/>
                        <a:ext cx="4159250"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Chart 12"/>
          <p:cNvGraphicFramePr>
            <a:graphicFrameLocks/>
          </p:cNvGraphicFramePr>
          <p:nvPr/>
        </p:nvGraphicFramePr>
        <p:xfrm>
          <a:off x="4724400" y="1219200"/>
          <a:ext cx="4114800" cy="4724400"/>
        </p:xfrm>
        <a:graphic>
          <a:graphicData uri="http://schemas.openxmlformats.org/drawingml/2006/chart">
            <c:chart xmlns:c="http://schemas.openxmlformats.org/drawingml/2006/chart" xmlns:r="http://schemas.openxmlformats.org/officeDocument/2006/relationships" r:id="rId8"/>
          </a:graphicData>
        </a:graphic>
      </p:graphicFrame>
      <p:pic>
        <p:nvPicPr>
          <p:cNvPr id="4104" name="Picture 2" descr="C:\Users\User\Desktop\10_Dundgovi dem.jpg"/>
          <p:cNvPicPr>
            <a:picLocks noChangeAspect="1" noChangeArrowheads="1"/>
          </p:cNvPicPr>
          <p:nvPr/>
        </p:nvPicPr>
        <p:blipFill>
          <a:blip r:embed="rId9" cstate="print"/>
          <a:srcRect/>
          <a:stretch>
            <a:fillRect/>
          </a:stretch>
        </p:blipFill>
        <p:spPr bwMode="auto">
          <a:xfrm>
            <a:off x="-28575" y="-14288"/>
            <a:ext cx="9144000" cy="6858001"/>
          </a:xfrm>
          <a:prstGeom prst="rect">
            <a:avLst/>
          </a:prstGeom>
          <a:noFill/>
          <a:ln w="9525">
            <a:noFill/>
            <a:miter lim="800000"/>
            <a:headEnd/>
            <a:tailEnd/>
          </a:ln>
        </p:spPr>
      </p:pic>
      <p:sp>
        <p:nvSpPr>
          <p:cNvPr id="4105" name="Rectangle 6"/>
          <p:cNvSpPr>
            <a:spLocks noChangeArrowheads="1"/>
          </p:cNvSpPr>
          <p:nvPr/>
        </p:nvSpPr>
        <p:spPr bwMode="auto">
          <a:xfrm>
            <a:off x="674688" y="3435350"/>
            <a:ext cx="8440737" cy="554038"/>
          </a:xfrm>
          <a:prstGeom prst="rect">
            <a:avLst/>
          </a:prstGeom>
          <a:noFill/>
          <a:ln w="9525">
            <a:noFill/>
            <a:miter lim="800000"/>
            <a:headEnd/>
            <a:tailEnd/>
          </a:ln>
        </p:spPr>
        <p:txBody>
          <a:bodyPr>
            <a:spAutoFit/>
          </a:bodyPr>
          <a:lstStyle/>
          <a:p>
            <a:pPr algn="ctr"/>
            <a:r>
              <a:rPr lang="en-US" altLang="en-US" sz="3000" b="1" dirty="0">
                <a:solidFill>
                  <a:srgbClr val="002060"/>
                </a:solidFill>
                <a:latin typeface="Arial Unicode MS" pitchFamily="34" charset="-128"/>
                <a:ea typeface="Arial Unicode MS" pitchFamily="34" charset="-128"/>
                <a:cs typeface="Arial Unicode MS" pitchFamily="34" charset="-128"/>
              </a:rPr>
              <a:t>(</a:t>
            </a:r>
            <a:r>
              <a:rPr lang="mn-MN" altLang="en-US" sz="3000" b="1" dirty="0" smtClean="0">
                <a:solidFill>
                  <a:srgbClr val="002060"/>
                </a:solidFill>
                <a:latin typeface="Arial" charset="0"/>
                <a:ea typeface="Arial Unicode MS" pitchFamily="34" charset="-128"/>
                <a:cs typeface="Arial Unicode MS" pitchFamily="34" charset="-128"/>
              </a:rPr>
              <a:t>201</a:t>
            </a:r>
            <a:r>
              <a:rPr lang="en-US" altLang="en-US" sz="3000" b="1" dirty="0" smtClean="0">
                <a:solidFill>
                  <a:srgbClr val="002060"/>
                </a:solidFill>
                <a:latin typeface="Arial" charset="0"/>
                <a:ea typeface="Arial Unicode MS" pitchFamily="34" charset="-128"/>
                <a:cs typeface="Arial Unicode MS" pitchFamily="34" charset="-128"/>
              </a:rPr>
              <a:t>9</a:t>
            </a:r>
            <a:r>
              <a:rPr lang="mn-MN" altLang="en-US" sz="3000" b="1" dirty="0" smtClean="0">
                <a:solidFill>
                  <a:srgbClr val="002060"/>
                </a:solidFill>
                <a:latin typeface="Arial" charset="0"/>
                <a:ea typeface="Arial Unicode MS" pitchFamily="34" charset="-128"/>
                <a:cs typeface="Arial Unicode MS" pitchFamily="34" charset="-128"/>
              </a:rPr>
              <a:t> </a:t>
            </a:r>
            <a:r>
              <a:rPr lang="mn-MN" altLang="en-US" sz="3000" b="1" dirty="0">
                <a:solidFill>
                  <a:srgbClr val="002060"/>
                </a:solidFill>
                <a:latin typeface="Arial" charset="0"/>
                <a:ea typeface="Arial Unicode MS" pitchFamily="34" charset="-128"/>
                <a:cs typeface="Arial Unicode MS" pitchFamily="34" charset="-128"/>
              </a:rPr>
              <a:t>оны </a:t>
            </a:r>
            <a:r>
              <a:rPr lang="en-US" altLang="en-US" sz="3000" b="1" dirty="0" smtClean="0">
                <a:solidFill>
                  <a:srgbClr val="002060"/>
                </a:solidFill>
                <a:latin typeface="Arial" charset="0"/>
                <a:ea typeface="Arial Unicode MS" pitchFamily="34" charset="-128"/>
                <a:cs typeface="Arial Unicode MS" pitchFamily="34" charset="-128"/>
              </a:rPr>
              <a:t>1 </a:t>
            </a:r>
            <a:r>
              <a:rPr lang="mn-MN" altLang="en-US" sz="3000" b="1" dirty="0" smtClean="0">
                <a:solidFill>
                  <a:srgbClr val="002060"/>
                </a:solidFill>
                <a:latin typeface="Arial" charset="0"/>
                <a:ea typeface="Arial Unicode MS" pitchFamily="34" charset="-128"/>
                <a:cs typeface="Arial Unicode MS" pitchFamily="34" charset="-128"/>
              </a:rPr>
              <a:t>сарын </a:t>
            </a:r>
            <a:r>
              <a:rPr lang="mn-MN" altLang="en-US" sz="3000" b="1" dirty="0">
                <a:solidFill>
                  <a:srgbClr val="002060"/>
                </a:solidFill>
                <a:latin typeface="Arial" charset="0"/>
                <a:ea typeface="Arial Unicode MS" pitchFamily="34" charset="-128"/>
                <a:cs typeface="Arial Unicode MS" pitchFamily="34" charset="-128"/>
              </a:rPr>
              <a:t>байдлаар</a:t>
            </a:r>
            <a:r>
              <a:rPr lang="en-US" altLang="en-US" sz="3000" b="1" dirty="0">
                <a:solidFill>
                  <a:srgbClr val="002060"/>
                </a:solidFill>
                <a:latin typeface="Arial Unicode MS" pitchFamily="34" charset="-128"/>
                <a:ea typeface="Arial Unicode MS" pitchFamily="34" charset="-128"/>
                <a:cs typeface="Arial Unicode MS" pitchFamily="34" charset="-128"/>
              </a:rPr>
              <a:t>)</a:t>
            </a:r>
          </a:p>
        </p:txBody>
      </p:sp>
      <p:sp>
        <p:nvSpPr>
          <p:cNvPr id="4106" name="Rectangle 1"/>
          <p:cNvSpPr>
            <a:spLocks noChangeArrowheads="1"/>
          </p:cNvSpPr>
          <p:nvPr/>
        </p:nvSpPr>
        <p:spPr bwMode="auto">
          <a:xfrm>
            <a:off x="723900" y="1981200"/>
            <a:ext cx="8440738" cy="1262063"/>
          </a:xfrm>
          <a:prstGeom prst="rect">
            <a:avLst/>
          </a:prstGeom>
          <a:noFill/>
          <a:ln w="9525">
            <a:noFill/>
            <a:miter lim="800000"/>
            <a:headEnd/>
            <a:tailEnd/>
          </a:ln>
        </p:spPr>
        <p:txBody>
          <a:bodyPr>
            <a:spAutoFit/>
          </a:bodyPr>
          <a:lstStyle/>
          <a:p>
            <a:pPr algn="ctr"/>
            <a:r>
              <a:rPr lang="mn-MN" altLang="en-US" sz="4400" b="1">
                <a:solidFill>
                  <a:srgbClr val="002060"/>
                </a:solidFill>
                <a:latin typeface="Arial" charset="0"/>
                <a:ea typeface="Arial Unicode MS" pitchFamily="34" charset="-128"/>
                <a:cs typeface="Arial Unicode MS" pitchFamily="34" charset="-128"/>
              </a:rPr>
              <a:t>ДУНДГОВЬ АЙМГИЙН</a:t>
            </a:r>
          </a:p>
          <a:p>
            <a:pPr algn="ctr"/>
            <a:r>
              <a:rPr lang="mn-MN" altLang="en-US" sz="3200" b="1">
                <a:solidFill>
                  <a:srgbClr val="002060"/>
                </a:solidFill>
                <a:latin typeface="Arial" charset="0"/>
                <a:ea typeface="Arial Unicode MS" pitchFamily="34" charset="-128"/>
                <a:cs typeface="Arial Unicode MS" pitchFamily="34" charset="-128"/>
              </a:rPr>
              <a:t>НИЙГЭМ, ЭДИЙН ЗАСГИЙН БАЙДАЛ</a:t>
            </a:r>
            <a:endParaRPr lang="en-US" altLang="en-US" sz="3200" b="1">
              <a:solidFill>
                <a:srgbClr val="002060"/>
              </a:solidFill>
              <a:latin typeface="Arial" charset="0"/>
              <a:ea typeface="Arial Unicode MS" pitchFamily="34" charset="-128"/>
              <a:cs typeface="Arial Unicode MS" pitchFamily="34" charset="-128"/>
            </a:endParaRPr>
          </a:p>
        </p:txBody>
      </p:sp>
      <p:pic>
        <p:nvPicPr>
          <p:cNvPr id="4107" name="Picture 9" descr="\\exchange_server\MCCT\RESTRICTED\1.ARCHIVE\10. Design_Logo\NSO_LOGO\logo_mgl.jpg"/>
          <p:cNvPicPr>
            <a:picLocks noChangeAspect="1" noChangeArrowheads="1"/>
          </p:cNvPicPr>
          <p:nvPr/>
        </p:nvPicPr>
        <p:blipFill>
          <a:blip r:embed="rId3" cstate="print"/>
          <a:srcRect/>
          <a:stretch>
            <a:fillRect/>
          </a:stretch>
        </p:blipFill>
        <p:spPr bwMode="auto">
          <a:xfrm>
            <a:off x="46038" y="47625"/>
            <a:ext cx="703262"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Эрүүл мэнд</a:t>
            </a:r>
          </a:p>
        </p:txBody>
      </p:sp>
      <p:pic>
        <p:nvPicPr>
          <p:cNvPr id="3076" name="Picture 9" descr="\\exchange_server\MCCT\RESTRICTED\1.ARCHIVE\10. Design_Logo\NSO_LOGO\logo_mgl.jpg"/>
          <p:cNvPicPr>
            <a:picLocks noChangeAspect="1" noChangeArrowheads="1"/>
          </p:cNvPicPr>
          <p:nvPr/>
        </p:nvPicPr>
        <p:blipFill>
          <a:blip r:embed="rId4" cstate="print"/>
          <a:srcRect/>
          <a:stretch>
            <a:fillRect/>
          </a:stretch>
        </p:blipFill>
        <p:spPr bwMode="auto">
          <a:xfrm>
            <a:off x="0" y="200025"/>
            <a:ext cx="703263" cy="714375"/>
          </a:xfrm>
          <a:prstGeom prst="rect">
            <a:avLst/>
          </a:prstGeom>
          <a:noFill/>
          <a:ln w="9525">
            <a:noFill/>
            <a:miter lim="800000"/>
            <a:headEnd/>
            <a:tailEnd/>
          </a:ln>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3088" name="Picture 2" descr="D:\SARIIN MEDEE\Hevleliin baga hural\2013.12\Information icon\3.jpg"/>
            <p:cNvPicPr>
              <a:picLocks noChangeAspect="1" noChangeArrowheads="1"/>
            </p:cNvPicPr>
            <p:nvPr/>
          </p:nvPicPr>
          <p:blipFill>
            <a:blip r:embed="rId5" cstate="print"/>
            <a:srcRect/>
            <a:stretch>
              <a:fillRect/>
            </a:stretch>
          </p:blipFill>
          <p:spPr bwMode="auto">
            <a:xfrm>
              <a:off x="4419600" y="4398963"/>
              <a:ext cx="533400" cy="366712"/>
            </a:xfrm>
            <a:prstGeom prst="rect">
              <a:avLst/>
            </a:prstGeom>
            <a:noFill/>
            <a:ln w="9525">
              <a:noFill/>
              <a:miter lim="800000"/>
              <a:headEnd/>
              <a:tailEnd/>
            </a:ln>
          </p:spPr>
        </p:pic>
      </p:grpSp>
      <p:graphicFrame>
        <p:nvGraphicFramePr>
          <p:cNvPr id="3074" name="Chart 11"/>
          <p:cNvGraphicFramePr>
            <a:graphicFrameLocks/>
          </p:cNvGraphicFramePr>
          <p:nvPr/>
        </p:nvGraphicFramePr>
        <p:xfrm>
          <a:off x="652463" y="1168400"/>
          <a:ext cx="4159250" cy="4673600"/>
        </p:xfrm>
        <a:graphic>
          <a:graphicData uri="http://schemas.openxmlformats.org/presentationml/2006/ole">
            <mc:AlternateContent xmlns:mc="http://schemas.openxmlformats.org/markup-compatibility/2006">
              <mc:Choice xmlns:v="urn:schemas-microsoft-com:vml" Requires="v">
                <p:oleObj spid="_x0000_s36867" r:id="rId7" imgW="4157832" imgH="4669941" progId="Excel.Sheet.8">
                  <p:embed/>
                </p:oleObj>
              </mc:Choice>
              <mc:Fallback>
                <p:oleObj r:id="rId7" imgW="4157832" imgH="4669941" progId="Excel.Sheet.8">
                  <p:embed/>
                  <p:pic>
                    <p:nvPicPr>
                      <p:cNvPr id="0" name="Chart 1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463" y="1168400"/>
                        <a:ext cx="4159250"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Chart 12"/>
          <p:cNvGraphicFramePr>
            <a:graphicFrameLocks/>
          </p:cNvGraphicFramePr>
          <p:nvPr/>
        </p:nvGraphicFramePr>
        <p:xfrm>
          <a:off x="4724400" y="1219200"/>
          <a:ext cx="4114800" cy="4724400"/>
        </p:xfrm>
        <a:graphic>
          <a:graphicData uri="http://schemas.openxmlformats.org/drawingml/2006/chart">
            <c:chart xmlns:c="http://schemas.openxmlformats.org/drawingml/2006/chart" xmlns:r="http://schemas.openxmlformats.org/officeDocument/2006/relationships" r:id="rId9"/>
          </a:graphicData>
        </a:graphic>
      </p:graphicFrame>
      <p:pic>
        <p:nvPicPr>
          <p:cNvPr id="3080" name="Picture 2" descr="C:\Users\User\Desktop\10_Dundgovi dem.jpg"/>
          <p:cNvPicPr>
            <a:picLocks noChangeAspect="1" noChangeArrowheads="1"/>
          </p:cNvPicPr>
          <p:nvPr/>
        </p:nvPicPr>
        <p:blipFill>
          <a:blip r:embed="rId10" cstate="print"/>
          <a:srcRect/>
          <a:stretch>
            <a:fillRect/>
          </a:stretch>
        </p:blipFill>
        <p:spPr bwMode="auto">
          <a:xfrm>
            <a:off x="0" y="0"/>
            <a:ext cx="9144000" cy="6858000"/>
          </a:xfrm>
          <a:prstGeom prst="rect">
            <a:avLst/>
          </a:prstGeom>
          <a:noFill/>
          <a:ln w="9525">
            <a:noFill/>
            <a:miter lim="800000"/>
            <a:headEnd/>
            <a:tailEnd/>
          </a:ln>
        </p:spPr>
      </p:pic>
      <p:pic>
        <p:nvPicPr>
          <p:cNvPr id="3081" name="Picture 9" descr="\\exchange_server\MCCT\RESTRICTED\1.ARCHIVE\10. Design_Logo\NSO_LOGO\logo_mgl.jpg"/>
          <p:cNvPicPr>
            <a:picLocks noChangeAspect="1" noChangeArrowheads="1"/>
          </p:cNvPicPr>
          <p:nvPr/>
        </p:nvPicPr>
        <p:blipFill>
          <a:blip r:embed="rId4" cstate="print"/>
          <a:srcRect/>
          <a:stretch>
            <a:fillRect/>
          </a:stretch>
        </p:blipFill>
        <p:spPr bwMode="auto">
          <a:xfrm>
            <a:off x="36513" y="228600"/>
            <a:ext cx="703262" cy="714375"/>
          </a:xfrm>
          <a:prstGeom prst="rect">
            <a:avLst/>
          </a:prstGeom>
          <a:noFill/>
          <a:ln w="9525">
            <a:noFill/>
            <a:miter lim="800000"/>
            <a:headEnd/>
            <a:tailEnd/>
          </a:ln>
        </p:spPr>
      </p:pic>
      <p:sp>
        <p:nvSpPr>
          <p:cNvPr id="17" name="Rectangle 4"/>
          <p:cNvSpPr txBox="1">
            <a:spLocks/>
          </p:cNvSpPr>
          <p:nvPr/>
        </p:nvSpPr>
        <p:spPr bwMode="auto">
          <a:xfrm>
            <a:off x="1066800" y="5334000"/>
            <a:ext cx="7696200" cy="1295400"/>
          </a:xfrm>
          <a:prstGeom prst="rect">
            <a:avLst/>
          </a:prstGeom>
          <a:noFill/>
          <a:ln w="9525">
            <a:noFill/>
            <a:miter lim="800000"/>
            <a:headEnd/>
            <a:tailEnd/>
          </a:ln>
        </p:spPr>
        <p:txBody>
          <a:bodyPr/>
          <a:lstStyle/>
          <a:p>
            <a:pPr algn="just"/>
            <a:endParaRPr lang="mn-MN" altLang="mn-MN" sz="1200">
              <a:latin typeface="Arial" charset="0"/>
            </a:endParaRPr>
          </a:p>
        </p:txBody>
      </p:sp>
      <p:pic>
        <p:nvPicPr>
          <p:cNvPr id="3083" name="Picture 6"/>
          <p:cNvPicPr>
            <a:picLocks noChangeAspect="1"/>
          </p:cNvPicPr>
          <p:nvPr/>
        </p:nvPicPr>
        <p:blipFill>
          <a:blip r:embed="rId11" cstate="print"/>
          <a:srcRect/>
          <a:stretch>
            <a:fillRect/>
          </a:stretch>
        </p:blipFill>
        <p:spPr bwMode="auto">
          <a:xfrm>
            <a:off x="831850" y="509588"/>
            <a:ext cx="8358188" cy="542925"/>
          </a:xfrm>
          <a:prstGeom prst="rect">
            <a:avLst/>
          </a:prstGeom>
          <a:noFill/>
          <a:ln w="9525">
            <a:noFill/>
            <a:miter lim="800000"/>
            <a:headEnd/>
            <a:tailEnd/>
          </a:ln>
        </p:spPr>
      </p:pic>
      <p:sp>
        <p:nvSpPr>
          <p:cNvPr id="3084" name="TextBox 1"/>
          <p:cNvSpPr txBox="1">
            <a:spLocks noChangeArrowheads="1"/>
          </p:cNvSpPr>
          <p:nvPr/>
        </p:nvSpPr>
        <p:spPr bwMode="auto">
          <a:xfrm>
            <a:off x="5715000" y="1279525"/>
            <a:ext cx="2895600" cy="369888"/>
          </a:xfrm>
          <a:prstGeom prst="rect">
            <a:avLst/>
          </a:prstGeom>
          <a:noFill/>
          <a:ln w="9525">
            <a:noFill/>
            <a:miter lim="800000"/>
            <a:headEnd/>
            <a:tailEnd/>
          </a:ln>
        </p:spPr>
        <p:txBody>
          <a:bodyPr>
            <a:spAutoFit/>
          </a:bodyPr>
          <a:lstStyle/>
          <a:p>
            <a:r>
              <a:rPr lang="mn-MN" altLang="mn-MN"/>
              <a:t> </a:t>
            </a:r>
            <a:endParaRPr lang="mn-MN" altLang="mn-MN" sz="1200"/>
          </a:p>
        </p:txBody>
      </p:sp>
      <p:sp>
        <p:nvSpPr>
          <p:cNvPr id="18" name="TextBox 17"/>
          <p:cNvSpPr txBox="1"/>
          <p:nvPr/>
        </p:nvSpPr>
        <p:spPr>
          <a:xfrm>
            <a:off x="1177925" y="5083175"/>
            <a:ext cx="7691438" cy="13843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lgn="just">
              <a:buFont typeface="Wingdings" panose="05000000000000000000" pitchFamily="2" charset="2"/>
              <a:buChar char="Ø"/>
              <a:defRPr/>
            </a:pPr>
            <a:r>
              <a:rPr lang="mn-MN" sz="1200" dirty="0">
                <a:latin typeface="Arial" panose="020B0604020202020204" pitchFamily="34" charset="0"/>
                <a:cs typeface="Arial" panose="020B0604020202020204" pitchFamily="34" charset="0"/>
              </a:rPr>
              <a:t>Тус аймагт 201</a:t>
            </a:r>
            <a:r>
              <a:rPr lang="en-US" sz="1200" dirty="0">
                <a:latin typeface="Arial" panose="020B0604020202020204" pitchFamily="34" charset="0"/>
                <a:cs typeface="Arial" panose="020B0604020202020204" pitchFamily="34" charset="0"/>
              </a:rPr>
              <a:t>9</a:t>
            </a:r>
            <a:r>
              <a:rPr lang="mn-MN" sz="1200" dirty="0">
                <a:latin typeface="Arial" panose="020B0604020202020204" pitchFamily="34" charset="0"/>
                <a:cs typeface="Arial" panose="020B0604020202020204" pitchFamily="34" charset="0"/>
              </a:rPr>
              <a:t> оны </a:t>
            </a:r>
            <a:r>
              <a:rPr lang="en-US" sz="1200" dirty="0">
                <a:latin typeface="Arial" panose="020B0604020202020204" pitchFamily="34" charset="0"/>
                <a:cs typeface="Arial" panose="020B0604020202020204" pitchFamily="34" charset="0"/>
              </a:rPr>
              <a:t>1 </a:t>
            </a:r>
            <a:r>
              <a:rPr lang="mn-MN" sz="1200" dirty="0">
                <a:latin typeface="Arial" panose="020B0604020202020204" pitchFamily="34" charset="0"/>
                <a:cs typeface="Arial" panose="020B0604020202020204" pitchFamily="34" charset="0"/>
              </a:rPr>
              <a:t>сарын байдлаар өмнөх оны</a:t>
            </a:r>
            <a:r>
              <a:rPr lang="en-US" sz="1200" dirty="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мөн үетэй харьцуулахад хэрэглээний үнийн индекс </a:t>
            </a:r>
            <a:r>
              <a:rPr lang="en-US" sz="1200" dirty="0">
                <a:latin typeface="Arial" pitchFamily="34" charset="0"/>
                <a:cs typeface="Arial" pitchFamily="34" charset="0"/>
              </a:rPr>
              <a:t>4.2 </a:t>
            </a:r>
            <a:r>
              <a:rPr lang="mn-MN" sz="1200" dirty="0">
                <a:latin typeface="Arial" pitchFamily="34" charset="0"/>
                <a:cs typeface="Arial" pitchFamily="34" charset="0"/>
              </a:rPr>
              <a:t>хувиар өсөхөд хүнсний бараа согтууруулах бус ундааны бүлэг </a:t>
            </a:r>
            <a:r>
              <a:rPr lang="en-US" sz="1200" dirty="0">
                <a:latin typeface="Arial" pitchFamily="34" charset="0"/>
                <a:cs typeface="Arial" pitchFamily="34" charset="0"/>
              </a:rPr>
              <a:t>7.7</a:t>
            </a:r>
            <a:r>
              <a:rPr lang="mn-MN" sz="1200" dirty="0">
                <a:latin typeface="Arial" pitchFamily="34" charset="0"/>
                <a:cs typeface="Arial" pitchFamily="34" charset="0"/>
              </a:rPr>
              <a:t> хувиар, согтууруулах ундаа, тамхи мансууруулах бодис </a:t>
            </a:r>
            <a:r>
              <a:rPr lang="en-US" sz="1200" dirty="0">
                <a:latin typeface="Arial" pitchFamily="34" charset="0"/>
                <a:cs typeface="Arial" pitchFamily="34" charset="0"/>
              </a:rPr>
              <a:t>5.9 </a:t>
            </a:r>
            <a:r>
              <a:rPr lang="mn-MN" sz="1200" dirty="0">
                <a:latin typeface="Arial" pitchFamily="34" charset="0"/>
                <a:cs typeface="Arial" pitchFamily="34" charset="0"/>
              </a:rPr>
              <a:t>хувиар,  хувцас бөс бараа гутлын бүлэг </a:t>
            </a:r>
            <a:r>
              <a:rPr lang="en-US" sz="1200" dirty="0">
                <a:latin typeface="Arial" pitchFamily="34" charset="0"/>
                <a:cs typeface="Arial" pitchFamily="34" charset="0"/>
              </a:rPr>
              <a:t>5</a:t>
            </a:r>
            <a:r>
              <a:rPr lang="mn-MN" sz="1200" dirty="0">
                <a:latin typeface="Arial" pitchFamily="34" charset="0"/>
                <a:cs typeface="Arial" pitchFamily="34" charset="0"/>
              </a:rPr>
              <a:t>.</a:t>
            </a:r>
            <a:r>
              <a:rPr lang="en-US" sz="1200" dirty="0">
                <a:latin typeface="Arial" pitchFamily="34" charset="0"/>
                <a:cs typeface="Arial" pitchFamily="34" charset="0"/>
              </a:rPr>
              <a:t>0 </a:t>
            </a:r>
            <a:r>
              <a:rPr lang="mn-MN" sz="1200" dirty="0">
                <a:latin typeface="Arial" pitchFamily="34" charset="0"/>
                <a:cs typeface="Arial" pitchFamily="34" charset="0"/>
              </a:rPr>
              <a:t>хувь өссөн, орон сууц, ус, цахилгаан, хийн болон бусад түлшний бүлэг </a:t>
            </a:r>
            <a:r>
              <a:rPr lang="en-US" sz="1200" dirty="0">
                <a:latin typeface="Arial" pitchFamily="34" charset="0"/>
                <a:cs typeface="Arial" pitchFamily="34" charset="0"/>
              </a:rPr>
              <a:t>1.7</a:t>
            </a:r>
            <a:r>
              <a:rPr lang="mn-MN" sz="1200" dirty="0">
                <a:latin typeface="Arial" pitchFamily="34" charset="0"/>
                <a:cs typeface="Arial" pitchFamily="34" charset="0"/>
              </a:rPr>
              <a:t> хувиар буурсан, гэр ахуйн тавилга, гэр ахуйн барааны бүлэг 4</a:t>
            </a:r>
            <a:r>
              <a:rPr lang="en-US" sz="1200" dirty="0">
                <a:latin typeface="Arial" pitchFamily="34" charset="0"/>
                <a:cs typeface="Arial" pitchFamily="34" charset="0"/>
              </a:rPr>
              <a:t>.</a:t>
            </a:r>
            <a:r>
              <a:rPr lang="mn-MN" sz="1200" dirty="0">
                <a:latin typeface="Arial" pitchFamily="34" charset="0"/>
                <a:cs typeface="Arial" pitchFamily="34" charset="0"/>
              </a:rPr>
              <a:t>0 хувь, эм тариа эмчилгээний бүлэг 7.0, тээврийн бүлэг 6.2 хувиар өссөн  нь нөлөөлсөн байна. </a:t>
            </a:r>
            <a:endParaRPr lang="en-US" sz="1200" dirty="0">
              <a:latin typeface="Arial" pitchFamily="34" charset="0"/>
              <a:cs typeface="Arial" pitchFamily="34" charset="0"/>
            </a:endParaRPr>
          </a:p>
          <a:p>
            <a:pPr marL="285750" indent="-285750" algn="just">
              <a:buFont typeface="Wingdings" panose="05000000000000000000" pitchFamily="2" charset="2"/>
              <a:buChar char="Ø"/>
              <a:defRPr/>
            </a:pPr>
            <a:endParaRPr lang="en-US" sz="1200" dirty="0">
              <a:latin typeface="Arial" pitchFamily="34" charset="0"/>
              <a:cs typeface="Arial" pitchFamily="34" charset="0"/>
            </a:endParaRPr>
          </a:p>
        </p:txBody>
      </p:sp>
      <p:graphicFrame>
        <p:nvGraphicFramePr>
          <p:cNvPr id="20" name="Chart 19"/>
          <p:cNvGraphicFramePr/>
          <p:nvPr/>
        </p:nvGraphicFramePr>
        <p:xfrm>
          <a:off x="1143000" y="1295400"/>
          <a:ext cx="7696200" cy="3635189"/>
        </p:xfrm>
        <a:graphic>
          <a:graphicData uri="http://schemas.openxmlformats.org/drawingml/2006/chart">
            <c:chart xmlns:c="http://schemas.openxmlformats.org/drawingml/2006/chart" xmlns:r="http://schemas.openxmlformats.org/officeDocument/2006/relationships" r:id="rId12"/>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rgbClr val="984807"/>
              </a:buClr>
              <a:buSzPct val="80000"/>
            </a:pPr>
            <a:r>
              <a:rPr lang="mn-MN" altLang="en-US" sz="2000" b="1">
                <a:solidFill>
                  <a:srgbClr val="FFFFFF"/>
                </a:solidFill>
                <a:latin typeface="Arial Unicode MS" pitchFamily="34" charset="-128"/>
                <a:ea typeface="Arial Unicode MS" pitchFamily="34" charset="-128"/>
                <a:cs typeface="Arial Unicode MS" pitchFamily="34" charset="-128"/>
              </a:rPr>
              <a:t>ХҮН АМ, НИЙГМИЙН ҮЗҮҮЛЭЛТ</a:t>
            </a:r>
            <a:r>
              <a:rPr lang="en-US" altLang="en-US" sz="2000" b="1">
                <a:solidFill>
                  <a:srgbClr val="FFFFFF"/>
                </a:solidFill>
                <a:latin typeface="Arial Unicode MS" pitchFamily="34" charset="-128"/>
                <a:ea typeface="Arial Unicode MS" pitchFamily="34" charset="-128"/>
                <a:cs typeface="Arial Unicode MS" pitchFamily="34" charset="-128"/>
              </a:rPr>
              <a:t> </a:t>
            </a:r>
            <a:r>
              <a:rPr lang="mn-MN" altLang="en-US" sz="2000" b="1">
                <a:solidFill>
                  <a:srgbClr val="FFFFFF"/>
                </a:solidFill>
                <a:latin typeface="Arial Unicode MS" pitchFamily="34" charset="-128"/>
                <a:ea typeface="Arial Unicode MS" pitchFamily="34" charset="-128"/>
                <a:cs typeface="Arial Unicode MS" pitchFamily="34" charset="-128"/>
              </a:rPr>
              <a:t>– Эрүүл мэнд</a:t>
            </a:r>
          </a:p>
        </p:txBody>
      </p:sp>
      <p:pic>
        <p:nvPicPr>
          <p:cNvPr id="5123" name="Picture 9" descr="\\exchange_server\MCCT\RESTRICTED\1.ARCHIVE\10. Design_Logo\NSO_LOGO\logo_mgl.jpg"/>
          <p:cNvPicPr>
            <a:picLocks noChangeAspect="1" noChangeArrowheads="1"/>
          </p:cNvPicPr>
          <p:nvPr/>
        </p:nvPicPr>
        <p:blipFill>
          <a:blip r:embed="rId3" cstate="print"/>
          <a:srcRect/>
          <a:stretch>
            <a:fillRect/>
          </a:stretch>
        </p:blipFill>
        <p:spPr bwMode="auto">
          <a:xfrm>
            <a:off x="0" y="200025"/>
            <a:ext cx="703263" cy="714375"/>
          </a:xfrm>
          <a:prstGeom prst="rect">
            <a:avLst/>
          </a:prstGeom>
          <a:noFill/>
          <a:ln w="9525">
            <a:noFill/>
            <a:miter lim="800000"/>
            <a:headEnd/>
            <a:tailEnd/>
          </a:ln>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2"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5137" name="Picture 2" descr="D:\SARIIN MEDEE\Hevleliin baga hural\2013.12\Information icon\3.jpg"/>
            <p:cNvPicPr>
              <a:picLocks noChangeAspect="1" noChangeArrowheads="1"/>
            </p:cNvPicPr>
            <p:nvPr/>
          </p:nvPicPr>
          <p:blipFill>
            <a:blip r:embed="rId4" cstate="print"/>
            <a:srcRect/>
            <a:stretch>
              <a:fillRect/>
            </a:stretch>
          </p:blipFill>
          <p:spPr bwMode="auto">
            <a:xfrm>
              <a:off x="4419600" y="4398963"/>
              <a:ext cx="533400" cy="366712"/>
            </a:xfrm>
            <a:prstGeom prst="rect">
              <a:avLst/>
            </a:prstGeom>
            <a:noFill/>
            <a:ln w="9525">
              <a:noFill/>
              <a:miter lim="800000"/>
              <a:headEnd/>
              <a:tailEnd/>
            </a:ln>
          </p:spPr>
        </p:pic>
      </p:grpSp>
      <p:graphicFrame>
        <p:nvGraphicFramePr>
          <p:cNvPr id="5126" name="Chart 11"/>
          <p:cNvGraphicFramePr>
            <a:graphicFrameLocks/>
          </p:cNvGraphicFramePr>
          <p:nvPr/>
        </p:nvGraphicFramePr>
        <p:xfrm>
          <a:off x="652463" y="1168400"/>
          <a:ext cx="4159250" cy="4673600"/>
        </p:xfrm>
        <a:graphic>
          <a:graphicData uri="http://schemas.openxmlformats.org/presentationml/2006/ole">
            <mc:AlternateContent xmlns:mc="http://schemas.openxmlformats.org/markup-compatibility/2006">
              <mc:Choice xmlns:v="urn:schemas-microsoft-com:vml" Requires="v">
                <p:oleObj spid="_x0000_s47107" r:id="rId6" imgW="4157832" imgH="4669941" progId="Excel.Sheet.8">
                  <p:embed/>
                </p:oleObj>
              </mc:Choice>
              <mc:Fallback>
                <p:oleObj r:id="rId6" imgW="4157832" imgH="4669941" progId="Excel.Sheet.8">
                  <p:embed/>
                  <p:pic>
                    <p:nvPicPr>
                      <p:cNvPr id="0" name="Chart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463" y="1168400"/>
                        <a:ext cx="4159250"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Chart 12"/>
          <p:cNvGraphicFramePr>
            <a:graphicFrameLocks/>
          </p:cNvGraphicFramePr>
          <p:nvPr/>
        </p:nvGraphicFramePr>
        <p:xfrm>
          <a:off x="4724400" y="1219200"/>
          <a:ext cx="4114800" cy="4724400"/>
        </p:xfrm>
        <a:graphic>
          <a:graphicData uri="http://schemas.openxmlformats.org/drawingml/2006/chart">
            <c:chart xmlns:c="http://schemas.openxmlformats.org/drawingml/2006/chart" xmlns:r="http://schemas.openxmlformats.org/officeDocument/2006/relationships" r:id="rId8"/>
          </a:graphicData>
        </a:graphic>
      </p:graphicFrame>
      <p:pic>
        <p:nvPicPr>
          <p:cNvPr id="5128" name="Picture 2" descr="C:\Users\User\Desktop\10_Dundgovi dem.jpg"/>
          <p:cNvPicPr>
            <a:picLocks noChangeAspect="1" noChangeArrowheads="1"/>
          </p:cNvPicPr>
          <p:nvPr/>
        </p:nvPicPr>
        <p:blipFill>
          <a:blip r:embed="rId9" cstate="print"/>
          <a:srcRect/>
          <a:stretch>
            <a:fillRect/>
          </a:stretch>
        </p:blipFill>
        <p:spPr bwMode="auto">
          <a:xfrm>
            <a:off x="-28575" y="0"/>
            <a:ext cx="9144000" cy="6858000"/>
          </a:xfrm>
          <a:prstGeom prst="rect">
            <a:avLst/>
          </a:prstGeom>
          <a:noFill/>
          <a:ln w="9525">
            <a:noFill/>
            <a:miter lim="800000"/>
            <a:headEnd/>
            <a:tailEnd/>
          </a:ln>
        </p:spPr>
      </p:pic>
      <p:pic>
        <p:nvPicPr>
          <p:cNvPr id="5129" name="Picture 9" descr="\\exchange_server\MCCT\RESTRICTED\1.ARCHIVE\10. Design_Logo\NSO_LOGO\logo_mgl.jpg"/>
          <p:cNvPicPr>
            <a:picLocks noChangeAspect="1" noChangeArrowheads="1"/>
          </p:cNvPicPr>
          <p:nvPr/>
        </p:nvPicPr>
        <p:blipFill>
          <a:blip r:embed="rId3" cstate="print"/>
          <a:srcRect/>
          <a:stretch>
            <a:fillRect/>
          </a:stretch>
        </p:blipFill>
        <p:spPr bwMode="auto">
          <a:xfrm>
            <a:off x="36513" y="228600"/>
            <a:ext cx="703262" cy="714375"/>
          </a:xfrm>
          <a:prstGeom prst="rect">
            <a:avLst/>
          </a:prstGeom>
          <a:noFill/>
          <a:ln w="9525">
            <a:noFill/>
            <a:miter lim="800000"/>
            <a:headEnd/>
            <a:tailEnd/>
          </a:ln>
        </p:spPr>
      </p:pic>
      <p:sp>
        <p:nvSpPr>
          <p:cNvPr id="17" name="Rectangle 4"/>
          <p:cNvSpPr txBox="1">
            <a:spLocks/>
          </p:cNvSpPr>
          <p:nvPr/>
        </p:nvSpPr>
        <p:spPr bwMode="auto">
          <a:xfrm>
            <a:off x="1143000" y="5316538"/>
            <a:ext cx="7539038" cy="1254125"/>
          </a:xfrm>
          <a:prstGeom prst="rect">
            <a:avLst/>
          </a:prstGeom>
          <a:noFill/>
          <a:ln w="9525">
            <a:noFill/>
            <a:miter lim="800000"/>
            <a:headEnd/>
            <a:tailEnd/>
          </a:ln>
        </p:spPr>
        <p:txBody>
          <a:bodyPr/>
          <a:lstStyle/>
          <a:p>
            <a:pPr indent="-285750" algn="just"/>
            <a:r>
              <a:rPr lang="en-US">
                <a:latin typeface="Arial" charset="0"/>
              </a:rPr>
              <a:t>Аймгийн нийгмийн даатгалын сангийн орлого 2019 оны 1 сарын байдлаар 4646.7 сая төгрөг, зарлага 2574.5 сая төгрөг болж, өмнөх оны мөн үеийнхээс орлого 3010.2  сая төгрөгөөр, зарлага 483.2 сая төгрөг буюу 18.2 хувиар өслөө.</a:t>
            </a:r>
            <a:r>
              <a:rPr lang="mn-MN" altLang="en-US">
                <a:latin typeface="Arial" charset="0"/>
              </a:rPr>
              <a:t>. </a:t>
            </a:r>
            <a:endParaRPr lang="en-US" altLang="en-US">
              <a:latin typeface="Arial" charset="0"/>
            </a:endParaRPr>
          </a:p>
        </p:txBody>
      </p:sp>
      <p:sp>
        <p:nvSpPr>
          <p:cNvPr id="19" name="Rectangle 12"/>
          <p:cNvSpPr>
            <a:spLocks noChangeArrowheads="1"/>
          </p:cNvSpPr>
          <p:nvPr/>
        </p:nvSpPr>
        <p:spPr bwMode="auto">
          <a:xfrm>
            <a:off x="814388" y="501650"/>
            <a:ext cx="8342312"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panose="020B0604020202020204" pitchFamily="34" charset="0"/>
                <a:ea typeface="Arial Unicode MS" pitchFamily="34" charset="-128"/>
                <a:cs typeface="Arial" panose="020B0604020202020204" pitchFamily="34" charset="0"/>
              </a:rPr>
              <a:t>ХҮН АМ, НИЙГМИЙН ҮЗҮҮЛЭЛТ – Нийгмийн даатгал, халамж</a:t>
            </a:r>
          </a:p>
        </p:txBody>
      </p:sp>
      <p:sp>
        <p:nvSpPr>
          <p:cNvPr id="513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solidFill>
                <a:srgbClr val="000000"/>
              </a:solidFill>
            </a:endParaRPr>
          </a:p>
        </p:txBody>
      </p:sp>
      <p:sp>
        <p:nvSpPr>
          <p:cNvPr id="513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en-US">
              <a:solidFill>
                <a:srgbClr val="000000"/>
              </a:solidFill>
            </a:endParaRPr>
          </a:p>
        </p:txBody>
      </p:sp>
      <p:graphicFrame>
        <p:nvGraphicFramePr>
          <p:cNvPr id="18" name="Chart 17"/>
          <p:cNvGraphicFramePr>
            <a:graphicFrameLocks/>
          </p:cNvGraphicFramePr>
          <p:nvPr/>
        </p:nvGraphicFramePr>
        <p:xfrm>
          <a:off x="1371600" y="1184812"/>
          <a:ext cx="3171825" cy="353377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2" name="Chart 21"/>
          <p:cNvGraphicFramePr>
            <a:graphicFrameLocks/>
          </p:cNvGraphicFramePr>
          <p:nvPr/>
        </p:nvGraphicFramePr>
        <p:xfrm>
          <a:off x="5181600" y="975800"/>
          <a:ext cx="3500438" cy="3962400"/>
        </p:xfrm>
        <a:graphic>
          <a:graphicData uri="http://schemas.openxmlformats.org/drawingml/2006/chart">
            <c:chart xmlns:c="http://schemas.openxmlformats.org/drawingml/2006/chart" xmlns:r="http://schemas.openxmlformats.org/officeDocument/2006/relationships" r:id="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smtClean="0"/>
          </a:p>
        </p:txBody>
      </p:sp>
      <p:sp>
        <p:nvSpPr>
          <p:cNvPr id="12291" name="Content Placeholder 2"/>
          <p:cNvSpPr>
            <a:spLocks noGrp="1"/>
          </p:cNvSpPr>
          <p:nvPr>
            <p:ph idx="1"/>
          </p:nvPr>
        </p:nvSpPr>
        <p:spPr/>
        <p:txBody>
          <a:bodyPr/>
          <a:lstStyle/>
          <a:p>
            <a:endParaRPr lang="en-US" altLang="en-US" smtClean="0"/>
          </a:p>
        </p:txBody>
      </p:sp>
      <p:pic>
        <p:nvPicPr>
          <p:cNvPr id="12292" name="Picture 2" descr="C:\Users\User\Desktop\10_Dundgovi dem.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Rectangle 12"/>
          <p:cNvSpPr>
            <a:spLocks noChangeArrowheads="1"/>
          </p:cNvSpPr>
          <p:nvPr/>
        </p:nvSpPr>
        <p:spPr bwMode="auto">
          <a:xfrm>
            <a:off x="858838" y="490538"/>
            <a:ext cx="8340725"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panose="020B0604020202020204" pitchFamily="34" charset="0"/>
                <a:ea typeface="Arial Unicode MS" pitchFamily="34" charset="-128"/>
                <a:cs typeface="Arial" panose="020B0604020202020204" pitchFamily="34" charset="0"/>
              </a:rPr>
              <a:t>ХҮН АМ, НИЙГМИЙН ҮЗҮҮЛЭЛТ – Нийгмийн халамж</a:t>
            </a:r>
          </a:p>
        </p:txBody>
      </p:sp>
      <p:sp>
        <p:nvSpPr>
          <p:cNvPr id="12294" name="Rectangle 6"/>
          <p:cNvSpPr>
            <a:spLocks noChangeArrowheads="1"/>
          </p:cNvSpPr>
          <p:nvPr/>
        </p:nvSpPr>
        <p:spPr bwMode="auto">
          <a:xfrm>
            <a:off x="1371600" y="4537075"/>
            <a:ext cx="7315200" cy="1816100"/>
          </a:xfrm>
          <a:prstGeom prst="rect">
            <a:avLst/>
          </a:prstGeom>
          <a:noFill/>
          <a:ln w="9525">
            <a:noFill/>
            <a:miter lim="800000"/>
            <a:headEnd/>
            <a:tailEnd/>
          </a:ln>
        </p:spPr>
        <p:txBody>
          <a:bodyPr>
            <a:spAutoFit/>
          </a:bodyPr>
          <a:lstStyle/>
          <a:p>
            <a:pPr>
              <a:spcBef>
                <a:spcPct val="20000"/>
              </a:spcBef>
              <a:buFont typeface="Arial" charset="0"/>
              <a:buChar char="•"/>
            </a:pPr>
            <a:r>
              <a:rPr lang="mn-MN" altLang="en-US" sz="1400">
                <a:solidFill>
                  <a:srgbClr val="000000"/>
                </a:solidFill>
                <a:latin typeface="Arial" charset="0"/>
              </a:rPr>
              <a:t>2018 оны эхний </a:t>
            </a:r>
            <a:r>
              <a:rPr lang="en-US" altLang="en-US" sz="1400">
                <a:solidFill>
                  <a:srgbClr val="000000"/>
                </a:solidFill>
                <a:latin typeface="Arial" charset="0"/>
              </a:rPr>
              <a:t>1</a:t>
            </a:r>
            <a:r>
              <a:rPr lang="mn-MN" altLang="en-US" sz="1400">
                <a:solidFill>
                  <a:srgbClr val="000000"/>
                </a:solidFill>
                <a:latin typeface="Arial" charset="0"/>
              </a:rPr>
              <a:t>2 сарын байдлаар нийгмийн халамжийн сангаас нийт 15733 хүнд 6386,1 сая төгрөгийн тэтгэвэр тэтгэмж, халамжийг олгосон байна. Нийт тэтгэвэр тэтгэмж авагчидын 29</a:t>
            </a:r>
            <a:r>
              <a:rPr lang="en-US" altLang="en-US" sz="1400">
                <a:solidFill>
                  <a:srgbClr val="000000"/>
                </a:solidFill>
                <a:latin typeface="Arial" charset="0"/>
              </a:rPr>
              <a:t>.1 %</a:t>
            </a:r>
            <a:r>
              <a:rPr lang="mn-MN" altLang="en-US" sz="1400">
                <a:solidFill>
                  <a:srgbClr val="000000"/>
                </a:solidFill>
                <a:latin typeface="Arial" charset="0"/>
              </a:rPr>
              <a:t> буюу </a:t>
            </a:r>
            <a:r>
              <a:rPr lang="en-US" altLang="en-US" sz="1400">
                <a:solidFill>
                  <a:srgbClr val="000000"/>
                </a:solidFill>
                <a:latin typeface="Arial" charset="0"/>
              </a:rPr>
              <a:t>4576</a:t>
            </a:r>
            <a:r>
              <a:rPr lang="mn-MN" altLang="en-US" sz="1400">
                <a:solidFill>
                  <a:srgbClr val="000000"/>
                </a:solidFill>
                <a:latin typeface="Arial" charset="0"/>
              </a:rPr>
              <a:t> нь алдарт эхийн одонтой эхчүүд бөгөөд </a:t>
            </a:r>
            <a:r>
              <a:rPr lang="en-US" altLang="en-US" sz="1400">
                <a:solidFill>
                  <a:srgbClr val="000000"/>
                </a:solidFill>
                <a:latin typeface="Arial" charset="0"/>
              </a:rPr>
              <a:t>632.8 </a:t>
            </a:r>
            <a:r>
              <a:rPr lang="mn-MN" altLang="en-US" sz="1400">
                <a:solidFill>
                  <a:srgbClr val="000000"/>
                </a:solidFill>
                <a:latin typeface="Arial" charset="0"/>
              </a:rPr>
              <a:t> сая төг, </a:t>
            </a:r>
            <a:r>
              <a:rPr lang="en-US" altLang="en-US" sz="1400">
                <a:solidFill>
                  <a:srgbClr val="000000"/>
                </a:solidFill>
                <a:latin typeface="Arial" charset="0"/>
              </a:rPr>
              <a:t>1</a:t>
            </a:r>
            <a:r>
              <a:rPr lang="mn-MN" altLang="en-US" sz="1400">
                <a:solidFill>
                  <a:srgbClr val="000000"/>
                </a:solidFill>
                <a:latin typeface="Arial" charset="0"/>
              </a:rPr>
              <a:t>5</a:t>
            </a:r>
            <a:r>
              <a:rPr lang="en-US" altLang="en-US" sz="1400">
                <a:solidFill>
                  <a:srgbClr val="000000"/>
                </a:solidFill>
                <a:latin typeface="Arial" charset="0"/>
              </a:rPr>
              <a:t>.8</a:t>
            </a:r>
            <a:r>
              <a:rPr lang="mn-MN" altLang="en-US" sz="1400">
                <a:solidFill>
                  <a:srgbClr val="000000"/>
                </a:solidFill>
                <a:latin typeface="Arial" charset="0"/>
              </a:rPr>
              <a:t> % буюу </a:t>
            </a:r>
            <a:r>
              <a:rPr lang="en-US" altLang="en-US" sz="1400">
                <a:solidFill>
                  <a:srgbClr val="000000"/>
                </a:solidFill>
                <a:latin typeface="Arial" charset="0"/>
              </a:rPr>
              <a:t>2492</a:t>
            </a:r>
            <a:r>
              <a:rPr lang="mn-MN" altLang="en-US" sz="1400">
                <a:solidFill>
                  <a:srgbClr val="000000"/>
                </a:solidFill>
                <a:latin typeface="Arial" charset="0"/>
              </a:rPr>
              <a:t> нь насны хишиг тэтгэмж авч буй ахмадууд </a:t>
            </a:r>
            <a:r>
              <a:rPr lang="en-US" altLang="en-US" sz="1400">
                <a:solidFill>
                  <a:srgbClr val="000000"/>
                </a:solidFill>
                <a:latin typeface="Arial" charset="0"/>
              </a:rPr>
              <a:t>443.9</a:t>
            </a:r>
            <a:r>
              <a:rPr lang="mn-MN" altLang="en-US" sz="1400">
                <a:solidFill>
                  <a:srgbClr val="000000"/>
                </a:solidFill>
                <a:latin typeface="Arial" charset="0"/>
              </a:rPr>
              <a:t> сая төг, </a:t>
            </a:r>
            <a:r>
              <a:rPr lang="en-US" altLang="en-US" sz="1400">
                <a:solidFill>
                  <a:srgbClr val="000000"/>
                </a:solidFill>
                <a:latin typeface="Arial" charset="0"/>
              </a:rPr>
              <a:t>19.</a:t>
            </a:r>
            <a:r>
              <a:rPr lang="mn-MN" altLang="en-US" sz="1400">
                <a:solidFill>
                  <a:srgbClr val="000000"/>
                </a:solidFill>
                <a:latin typeface="Arial" charset="0"/>
              </a:rPr>
              <a:t>5 </a:t>
            </a:r>
            <a:r>
              <a:rPr lang="en-US" altLang="en-US" sz="1400">
                <a:solidFill>
                  <a:srgbClr val="000000"/>
                </a:solidFill>
                <a:latin typeface="Arial" charset="0"/>
              </a:rPr>
              <a:t>%  </a:t>
            </a:r>
            <a:r>
              <a:rPr lang="mn-MN" altLang="en-US" sz="1400">
                <a:solidFill>
                  <a:srgbClr val="000000"/>
                </a:solidFill>
                <a:latin typeface="Arial" charset="0"/>
              </a:rPr>
              <a:t>буюу </a:t>
            </a:r>
            <a:r>
              <a:rPr lang="en-US" altLang="en-US" sz="1400">
                <a:solidFill>
                  <a:srgbClr val="000000"/>
                </a:solidFill>
                <a:latin typeface="Arial" charset="0"/>
              </a:rPr>
              <a:t>3080</a:t>
            </a:r>
            <a:r>
              <a:rPr lang="mn-MN" altLang="en-US" sz="1400">
                <a:solidFill>
                  <a:srgbClr val="000000"/>
                </a:solidFill>
                <a:latin typeface="Arial" charset="0"/>
              </a:rPr>
              <a:t> нь 0-3 насны хүүхдээ асарч буй эхчүүдэд </a:t>
            </a:r>
            <a:r>
              <a:rPr lang="en-US" altLang="en-US" sz="1400">
                <a:solidFill>
                  <a:srgbClr val="000000"/>
                </a:solidFill>
                <a:latin typeface="Arial" charset="0"/>
              </a:rPr>
              <a:t>1</a:t>
            </a:r>
            <a:r>
              <a:rPr lang="mn-MN" altLang="en-US" sz="1400">
                <a:solidFill>
                  <a:srgbClr val="000000"/>
                </a:solidFill>
                <a:latin typeface="Arial" charset="0"/>
              </a:rPr>
              <a:t>364</a:t>
            </a:r>
            <a:r>
              <a:rPr lang="en-US" altLang="en-US" sz="1400">
                <a:solidFill>
                  <a:srgbClr val="000000"/>
                </a:solidFill>
                <a:latin typeface="Arial" charset="0"/>
              </a:rPr>
              <a:t>.3</a:t>
            </a:r>
            <a:r>
              <a:rPr lang="mn-MN" altLang="en-US" sz="1400">
                <a:solidFill>
                  <a:srgbClr val="000000"/>
                </a:solidFill>
                <a:latin typeface="Arial" charset="0"/>
              </a:rPr>
              <a:t> сая төг, нөхцөлт мөнгөн тэтгэмжийг </a:t>
            </a:r>
            <a:r>
              <a:rPr lang="en-US" altLang="en-US" sz="1400">
                <a:solidFill>
                  <a:srgbClr val="000000"/>
                </a:solidFill>
                <a:latin typeface="Arial" charset="0"/>
              </a:rPr>
              <a:t>993</a:t>
            </a:r>
            <a:r>
              <a:rPr lang="mn-MN" altLang="en-US" sz="1400">
                <a:solidFill>
                  <a:srgbClr val="000000"/>
                </a:solidFill>
                <a:latin typeface="Arial" charset="0"/>
              </a:rPr>
              <a:t> иргэнд </a:t>
            </a:r>
            <a:r>
              <a:rPr lang="en-US" altLang="en-US" sz="1400">
                <a:solidFill>
                  <a:srgbClr val="000000"/>
                </a:solidFill>
                <a:latin typeface="Arial" charset="0"/>
              </a:rPr>
              <a:t>663.9</a:t>
            </a:r>
            <a:r>
              <a:rPr lang="mn-MN" altLang="en-US" sz="1400">
                <a:solidFill>
                  <a:srgbClr val="000000"/>
                </a:solidFill>
                <a:latin typeface="Arial" charset="0"/>
              </a:rPr>
              <a:t> сая төгрөг, Халамжийн тэтгэвэрийг </a:t>
            </a:r>
            <a:r>
              <a:rPr lang="en-US" altLang="en-US" sz="1400">
                <a:solidFill>
                  <a:srgbClr val="000000"/>
                </a:solidFill>
                <a:latin typeface="Arial" charset="0"/>
              </a:rPr>
              <a:t>843 </a:t>
            </a:r>
            <a:r>
              <a:rPr lang="mn-MN" altLang="en-US" sz="1400">
                <a:solidFill>
                  <a:srgbClr val="000000"/>
                </a:solidFill>
                <a:latin typeface="Arial" charset="0"/>
              </a:rPr>
              <a:t>иргэнд </a:t>
            </a:r>
            <a:r>
              <a:rPr lang="en-US" altLang="en-US" sz="1400">
                <a:solidFill>
                  <a:srgbClr val="000000"/>
                </a:solidFill>
                <a:latin typeface="Arial" charset="0"/>
              </a:rPr>
              <a:t>1</a:t>
            </a:r>
            <a:r>
              <a:rPr lang="mn-MN" altLang="en-US" sz="1400">
                <a:solidFill>
                  <a:srgbClr val="000000"/>
                </a:solidFill>
                <a:latin typeface="Arial" charset="0"/>
              </a:rPr>
              <a:t>388</a:t>
            </a:r>
            <a:r>
              <a:rPr lang="en-US" altLang="en-US" sz="1400">
                <a:solidFill>
                  <a:srgbClr val="000000"/>
                </a:solidFill>
                <a:latin typeface="Arial" charset="0"/>
              </a:rPr>
              <a:t>.9 </a:t>
            </a:r>
            <a:r>
              <a:rPr lang="mn-MN" altLang="en-US" sz="1400">
                <a:solidFill>
                  <a:srgbClr val="000000"/>
                </a:solidFill>
                <a:latin typeface="Arial" charset="0"/>
              </a:rPr>
              <a:t>сая төгрөг, жирэмсэн нярай, хөхүүл хүүхэдтэй </a:t>
            </a:r>
            <a:r>
              <a:rPr lang="en-US" altLang="en-US" sz="1400">
                <a:solidFill>
                  <a:srgbClr val="000000"/>
                </a:solidFill>
                <a:latin typeface="Arial" charset="0"/>
              </a:rPr>
              <a:t>1431 </a:t>
            </a:r>
            <a:r>
              <a:rPr lang="mn-MN" altLang="en-US" sz="1400">
                <a:solidFill>
                  <a:srgbClr val="000000"/>
                </a:solidFill>
                <a:latin typeface="Arial" charset="0"/>
              </a:rPr>
              <a:t>эхэд </a:t>
            </a:r>
            <a:r>
              <a:rPr lang="en-US" altLang="en-US" sz="1400">
                <a:solidFill>
                  <a:srgbClr val="000000"/>
                </a:solidFill>
                <a:latin typeface="Arial" charset="0"/>
              </a:rPr>
              <a:t>194.8</a:t>
            </a:r>
            <a:r>
              <a:rPr lang="mn-MN" altLang="en-US" sz="1400">
                <a:solidFill>
                  <a:srgbClr val="000000"/>
                </a:solidFill>
                <a:latin typeface="Arial" charset="0"/>
              </a:rPr>
              <a:t> сая төгрөгийн тэтгэвэр тэтгэмжийг олгосон байна.</a:t>
            </a:r>
            <a:endParaRPr lang="en-US" altLang="en-US" sz="1400">
              <a:solidFill>
                <a:srgbClr val="000000"/>
              </a:solidFill>
              <a:latin typeface="Arial" charset="0"/>
            </a:endParaRPr>
          </a:p>
        </p:txBody>
      </p:sp>
      <p:graphicFrame>
        <p:nvGraphicFramePr>
          <p:cNvPr id="12295" name="Chart 7"/>
          <p:cNvGraphicFramePr>
            <a:graphicFrameLocks/>
          </p:cNvGraphicFramePr>
          <p:nvPr/>
        </p:nvGraphicFramePr>
        <p:xfrm>
          <a:off x="1473200" y="1082675"/>
          <a:ext cx="6578600" cy="3322638"/>
        </p:xfrm>
        <a:graphic>
          <a:graphicData uri="http://schemas.openxmlformats.org/presentationml/2006/ole">
            <mc:AlternateContent xmlns:mc="http://schemas.openxmlformats.org/markup-compatibility/2006">
              <mc:Choice xmlns:v="urn:schemas-microsoft-com:vml" Requires="v">
                <p:oleObj spid="_x0000_s12296" name="Chart" r:id="rId5" imgW="6584251" imgH="3328704" progId="Excel.Sheet.8">
                  <p:embed/>
                </p:oleObj>
              </mc:Choice>
              <mc:Fallback>
                <p:oleObj name="Chart" r:id="rId5" imgW="6584251" imgH="3328704" progId="Excel.Sheet.8">
                  <p:embed/>
                  <p:pic>
                    <p:nvPicPr>
                      <p:cNvPr id="0" name="Char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3200" y="1082675"/>
                        <a:ext cx="6578600" cy="332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9" descr="\\exchange_server\MCCT\RESTRICTED\1.ARCHIVE\10. Design_Logo\NSO_LOGO\logo_mgl.jpg"/>
          <p:cNvPicPr>
            <a:picLocks noChangeAspect="1" noChangeArrowheads="1"/>
          </p:cNvPicPr>
          <p:nvPr/>
        </p:nvPicPr>
        <p:blipFill>
          <a:blip r:embed="rId7" cstate="print"/>
          <a:srcRect/>
          <a:stretch>
            <a:fillRect/>
          </a:stretch>
        </p:blipFill>
        <p:spPr bwMode="auto">
          <a:xfrm>
            <a:off x="152400" y="152400"/>
            <a:ext cx="703262"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endParaRPr lang="en-US" smtClean="0"/>
          </a:p>
        </p:txBody>
      </p:sp>
      <p:sp>
        <p:nvSpPr>
          <p:cNvPr id="3" name="Subtitle 2"/>
          <p:cNvSpPr>
            <a:spLocks noGrp="1"/>
          </p:cNvSpPr>
          <p:nvPr>
            <p:ph type="subTitle" idx="1"/>
          </p:nvPr>
        </p:nvSpPr>
        <p:spPr/>
        <p:txBody>
          <a:bodyPr/>
          <a:lstStyle/>
          <a:p>
            <a:pPr>
              <a:buFont typeface="Arial" pitchFamily="34" charset="0"/>
              <a:buNone/>
              <a:defRPr/>
            </a:pPr>
            <a:endParaRPr lang="en-US"/>
          </a:p>
        </p:txBody>
      </p:sp>
      <p:pic>
        <p:nvPicPr>
          <p:cNvPr id="2052" name="Picture 2" descr="C:\Users\User\Desktop\10_Dundgovi de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 name="Rectangle 12"/>
          <p:cNvSpPr>
            <a:spLocks noChangeArrowheads="1"/>
          </p:cNvSpPr>
          <p:nvPr/>
        </p:nvSpPr>
        <p:spPr bwMode="auto">
          <a:xfrm>
            <a:off x="1150938" y="685800"/>
            <a:ext cx="7764462" cy="400050"/>
          </a:xfrm>
          <a:prstGeom prst="rect">
            <a:avLst/>
          </a:prstGeom>
          <a:solidFill>
            <a:srgbClr val="996600"/>
          </a:solidFill>
          <a:ln w="9525">
            <a:noFill/>
            <a:miter lim="800000"/>
            <a:headEnd/>
            <a:tailEnd/>
          </a:ln>
        </p:spPr>
        <p:txBody>
          <a:bodyPr>
            <a:spAutoFit/>
          </a:bodyPr>
          <a:lstStyle/>
          <a:p>
            <a:pPr marL="514350" indent="-514350" algn="just" fontAlgn="auto">
              <a:spcBef>
                <a:spcPct val="20000"/>
              </a:spcBef>
              <a:spcAft>
                <a:spcPts val="0"/>
              </a:spcAft>
              <a:buClr>
                <a:srgbClr val="F79646">
                  <a:lumMod val="50000"/>
                </a:srgbClr>
              </a:buClr>
              <a:buSzPct val="80000"/>
              <a:defRPr/>
            </a:pPr>
            <a:r>
              <a:rPr lang="mn-MN" sz="2000" b="1" kern="0" dirty="0">
                <a:solidFill>
                  <a:sysClr val="window" lastClr="FFFFFF"/>
                </a:solidFill>
                <a:latin typeface="Arial" panose="020B0604020202020204" pitchFamily="34" charset="0"/>
                <a:ea typeface="Arial Unicode MS" pitchFamily="34" charset="-128"/>
                <a:cs typeface="Arial" panose="020B0604020202020204" pitchFamily="34" charset="0"/>
              </a:rPr>
              <a:t>ХҮН АМ, НИЙГМИЙН ҮЗҮҮЛЭЛТ – Гэмт </a:t>
            </a:r>
            <a:r>
              <a:rPr lang="mn-MN" sz="2000" b="1" kern="0" dirty="0">
                <a:solidFill>
                  <a:sysClr val="window" lastClr="FFFFFF"/>
                </a:solidFill>
                <a:latin typeface="Arial Unicode MS" pitchFamily="34" charset="-128"/>
                <a:ea typeface="Arial Unicode MS" pitchFamily="34" charset="-128"/>
                <a:cs typeface="Arial Unicode MS" pitchFamily="34" charset="-128"/>
              </a:rPr>
              <a:t>хэрэг</a:t>
            </a:r>
          </a:p>
        </p:txBody>
      </p:sp>
      <p:sp>
        <p:nvSpPr>
          <p:cNvPr id="2054" name="Rectangle 7"/>
          <p:cNvSpPr>
            <a:spLocks noChangeArrowheads="1"/>
          </p:cNvSpPr>
          <p:nvPr/>
        </p:nvSpPr>
        <p:spPr bwMode="auto">
          <a:xfrm>
            <a:off x="1295400" y="4114800"/>
            <a:ext cx="7459663" cy="2032000"/>
          </a:xfrm>
          <a:prstGeom prst="rect">
            <a:avLst/>
          </a:prstGeom>
          <a:noFill/>
          <a:ln w="9525">
            <a:noFill/>
            <a:miter lim="800000"/>
            <a:headEnd/>
            <a:tailEnd/>
          </a:ln>
        </p:spPr>
        <p:txBody>
          <a:bodyPr>
            <a:spAutoFit/>
          </a:bodyPr>
          <a:lstStyle/>
          <a:p>
            <a:pPr algn="just" eaLnBrk="0" hangingPunct="0"/>
            <a:r>
              <a:rPr lang="en-US">
                <a:latin typeface="Arial" charset="0"/>
              </a:rPr>
              <a:t>	Цагдаагийн </a:t>
            </a:r>
            <a:r>
              <a:rPr lang="mn-MN">
                <a:latin typeface="Arial" charset="0"/>
              </a:rPr>
              <a:t>хэлтсийн 201</a:t>
            </a:r>
            <a:r>
              <a:rPr lang="en-US">
                <a:latin typeface="Arial" charset="0"/>
              </a:rPr>
              <a:t>8</a:t>
            </a:r>
            <a:r>
              <a:rPr lang="mn-MN">
                <a:latin typeface="Arial" charset="0"/>
              </a:rPr>
              <a:t> оны </a:t>
            </a:r>
            <a:r>
              <a:rPr lang="en-US">
                <a:latin typeface="Arial" charset="0"/>
              </a:rPr>
              <a:t>1</a:t>
            </a:r>
            <a:r>
              <a:rPr lang="mn-MN">
                <a:latin typeface="Arial" charset="0"/>
              </a:rPr>
              <a:t> сарын байдлаар аймгийн хэмжээнд нийт бүртгэгдсэн гэмт хэргийн тоо  болж өнгөрсөн оны мөн үе‎тэй харьцуулахад  </a:t>
            </a:r>
            <a:r>
              <a:rPr lang="en-US">
                <a:latin typeface="Arial" charset="0"/>
              </a:rPr>
              <a:t>4.2 </a:t>
            </a:r>
            <a:r>
              <a:rPr lang="mn-MN">
                <a:latin typeface="Arial" charset="0"/>
              </a:rPr>
              <a:t>хувь өссөн байна. Гэмт хэрэгт холбогдогчдын тоо өнгөрсөн оны мөн үет‎эй харьцуулахад </a:t>
            </a:r>
            <a:r>
              <a:rPr lang="en-US">
                <a:latin typeface="Arial" charset="0"/>
              </a:rPr>
              <a:t>25</a:t>
            </a:r>
            <a:r>
              <a:rPr lang="mn-MN">
                <a:latin typeface="Arial" charset="0"/>
              </a:rPr>
              <a:t> хувиар өсч, </a:t>
            </a:r>
            <a:r>
              <a:rPr lang="en-US">
                <a:latin typeface="Arial" charset="0"/>
              </a:rPr>
              <a:t>5</a:t>
            </a:r>
            <a:r>
              <a:rPr lang="mn-MN">
                <a:latin typeface="Arial" charset="0"/>
              </a:rPr>
              <a:t> хүн холбогдоод байна.</a:t>
            </a:r>
            <a:endParaRPr lang="en-US">
              <a:latin typeface="Arial" charset="0"/>
            </a:endParaRPr>
          </a:p>
          <a:p>
            <a:pPr algn="just" eaLnBrk="0" hangingPunct="0"/>
            <a:r>
              <a:rPr lang="en-US">
                <a:latin typeface="Arial" charset="0"/>
              </a:rPr>
              <a:t>	</a:t>
            </a:r>
          </a:p>
          <a:p>
            <a:pPr algn="just" eaLnBrk="0" hangingPunct="0"/>
            <a:endParaRPr lang="en-US" altLang="en-US">
              <a:latin typeface="Arial" charset="0"/>
            </a:endParaRPr>
          </a:p>
        </p:txBody>
      </p:sp>
      <p:graphicFrame>
        <p:nvGraphicFramePr>
          <p:cNvPr id="9" name="Chart 8"/>
          <p:cNvGraphicFramePr>
            <a:graphicFrameLocks/>
          </p:cNvGraphicFramePr>
          <p:nvPr/>
        </p:nvGraphicFramePr>
        <p:xfrm>
          <a:off x="1828800" y="1447800"/>
          <a:ext cx="6629400" cy="25908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9" descr="\\exchange_server\MCCT\RESTRICTED\1.ARCHIVE\10. Design_Logo\NSO_LOGO\logo_mgl.jpg"/>
          <p:cNvPicPr>
            <a:picLocks noChangeAspect="1" noChangeArrowheads="1"/>
          </p:cNvPicPr>
          <p:nvPr/>
        </p:nvPicPr>
        <p:blipFill>
          <a:blip r:embed="rId4" cstate="print"/>
          <a:srcRect/>
          <a:stretch>
            <a:fillRect/>
          </a:stretch>
        </p:blipFill>
        <p:spPr bwMode="auto">
          <a:xfrm>
            <a:off x="152400" y="152400"/>
            <a:ext cx="703262"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endParaRPr lang="en-US" smtClean="0"/>
          </a:p>
        </p:txBody>
      </p:sp>
      <p:sp>
        <p:nvSpPr>
          <p:cNvPr id="3" name="Subtitle 2"/>
          <p:cNvSpPr>
            <a:spLocks noGrp="1"/>
          </p:cNvSpPr>
          <p:nvPr>
            <p:ph type="subTitle" idx="1"/>
          </p:nvPr>
        </p:nvSpPr>
        <p:spPr/>
        <p:txBody>
          <a:bodyPr/>
          <a:lstStyle/>
          <a:p>
            <a:pPr>
              <a:buFont typeface="Arial" pitchFamily="34" charset="0"/>
              <a:buNone/>
              <a:defRPr/>
            </a:pPr>
            <a:endParaRPr lang="en-US"/>
          </a:p>
        </p:txBody>
      </p:sp>
      <p:sp>
        <p:nvSpPr>
          <p:cNvPr id="4" name="Rectangle 12"/>
          <p:cNvSpPr>
            <a:spLocks noChangeArrowheads="1"/>
          </p:cNvSpPr>
          <p:nvPr/>
        </p:nvSpPr>
        <p:spPr bwMode="auto">
          <a:xfrm>
            <a:off x="846138" y="581025"/>
            <a:ext cx="7908925" cy="400050"/>
          </a:xfrm>
          <a:prstGeom prst="rect">
            <a:avLst/>
          </a:prstGeom>
          <a:solidFill>
            <a:srgbClr val="996600"/>
          </a:solidFill>
          <a:ln w="9525">
            <a:noFill/>
            <a:miter lim="800000"/>
            <a:headEnd/>
            <a:tailEnd/>
          </a:ln>
        </p:spPr>
        <p:txBody>
          <a:bodyPr>
            <a:spAutoFit/>
          </a:bodyPr>
          <a:lstStyle/>
          <a:p>
            <a:pPr marL="514350" indent="-514350" algn="just" fontAlgn="auto">
              <a:spcBef>
                <a:spcPct val="20000"/>
              </a:spcBef>
              <a:spcAft>
                <a:spcPts val="0"/>
              </a:spcAft>
              <a:buClr>
                <a:srgbClr val="F79646">
                  <a:lumMod val="50000"/>
                </a:srgbClr>
              </a:buClr>
              <a:buSzPct val="80000"/>
              <a:defRPr/>
            </a:pPr>
            <a:r>
              <a:rPr lang="mn-MN" sz="2000" b="1" kern="0" dirty="0">
                <a:solidFill>
                  <a:sysClr val="window" lastClr="FFFFFF"/>
                </a:solidFill>
                <a:latin typeface="Arial" panose="020B0604020202020204" pitchFamily="34" charset="0"/>
                <a:ea typeface="Arial Unicode MS" pitchFamily="34" charset="-128"/>
                <a:cs typeface="Arial" panose="020B0604020202020204" pitchFamily="34" charset="0"/>
              </a:rPr>
              <a:t>ХҮН АМ, НИЙГМИЙН ҮЗҮҮЛЭЛТ – Гэмт </a:t>
            </a:r>
            <a:r>
              <a:rPr lang="mn-MN" sz="2000" b="1" kern="0" dirty="0">
                <a:solidFill>
                  <a:sysClr val="window" lastClr="FFFFFF"/>
                </a:solidFill>
                <a:latin typeface="Arial Unicode MS" pitchFamily="34" charset="-128"/>
                <a:ea typeface="Arial Unicode MS" pitchFamily="34" charset="-128"/>
                <a:cs typeface="Arial Unicode MS" pitchFamily="34" charset="-128"/>
              </a:rPr>
              <a:t>хэрэг</a:t>
            </a:r>
          </a:p>
        </p:txBody>
      </p:sp>
      <p:pic>
        <p:nvPicPr>
          <p:cNvPr id="3077" name="Picture 2" descr="C:\Users\User\Desktop\10_Dundgovi dem.jpg"/>
          <p:cNvPicPr>
            <a:picLocks noChangeAspect="1" noChangeArrowheads="1"/>
          </p:cNvPicPr>
          <p:nvPr/>
        </p:nvPicPr>
        <p:blipFill>
          <a:blip r:embed="rId3" cstate="print"/>
          <a:srcRect/>
          <a:stretch>
            <a:fillRect/>
          </a:stretch>
        </p:blipFill>
        <p:spPr bwMode="auto">
          <a:xfrm>
            <a:off x="38100" y="0"/>
            <a:ext cx="9105900" cy="6858000"/>
          </a:xfrm>
          <a:prstGeom prst="rect">
            <a:avLst/>
          </a:prstGeom>
          <a:noFill/>
          <a:ln w="9525">
            <a:noFill/>
            <a:miter lim="800000"/>
            <a:headEnd/>
            <a:tailEnd/>
          </a:ln>
        </p:spPr>
      </p:pic>
      <p:sp>
        <p:nvSpPr>
          <p:cNvPr id="6" name="Rectangle 12"/>
          <p:cNvSpPr>
            <a:spLocks noChangeArrowheads="1"/>
          </p:cNvSpPr>
          <p:nvPr/>
        </p:nvSpPr>
        <p:spPr bwMode="auto">
          <a:xfrm>
            <a:off x="998538" y="733425"/>
            <a:ext cx="7908925" cy="400050"/>
          </a:xfrm>
          <a:prstGeom prst="rect">
            <a:avLst/>
          </a:prstGeom>
          <a:solidFill>
            <a:srgbClr val="996600"/>
          </a:solidFill>
          <a:ln w="9525">
            <a:noFill/>
            <a:miter lim="800000"/>
            <a:headEnd/>
            <a:tailEnd/>
          </a:ln>
        </p:spPr>
        <p:txBody>
          <a:bodyPr>
            <a:spAutoFit/>
          </a:bodyPr>
          <a:lstStyle/>
          <a:p>
            <a:pPr marL="514350" indent="-514350" algn="just" fontAlgn="auto">
              <a:spcBef>
                <a:spcPct val="20000"/>
              </a:spcBef>
              <a:spcAft>
                <a:spcPts val="0"/>
              </a:spcAft>
              <a:buClr>
                <a:srgbClr val="F79646">
                  <a:lumMod val="50000"/>
                </a:srgbClr>
              </a:buClr>
              <a:buSzPct val="80000"/>
              <a:defRPr/>
            </a:pPr>
            <a:r>
              <a:rPr lang="mn-MN" sz="2000" b="1" kern="0" dirty="0">
                <a:solidFill>
                  <a:sysClr val="window" lastClr="FFFFFF"/>
                </a:solidFill>
                <a:latin typeface="Arial" panose="020B0604020202020204" pitchFamily="34" charset="0"/>
                <a:ea typeface="Arial Unicode MS" pitchFamily="34" charset="-128"/>
                <a:cs typeface="Arial" panose="020B0604020202020204" pitchFamily="34" charset="0"/>
              </a:rPr>
              <a:t>ХҮН АМ, НИЙГМИЙН ҮЗҮҮЛЭЛТ – Гэмт </a:t>
            </a:r>
            <a:r>
              <a:rPr lang="mn-MN" sz="2000" b="1" kern="0" dirty="0">
                <a:solidFill>
                  <a:sysClr val="window" lastClr="FFFFFF"/>
                </a:solidFill>
                <a:latin typeface="Arial Unicode MS" pitchFamily="34" charset="-128"/>
                <a:ea typeface="Arial Unicode MS" pitchFamily="34" charset="-128"/>
                <a:cs typeface="Arial Unicode MS" pitchFamily="34" charset="-128"/>
              </a:rPr>
              <a:t>хэрэг</a:t>
            </a:r>
          </a:p>
        </p:txBody>
      </p:sp>
      <p:sp>
        <p:nvSpPr>
          <p:cNvPr id="3079" name="Rectangle 7"/>
          <p:cNvSpPr>
            <a:spLocks noChangeArrowheads="1"/>
          </p:cNvSpPr>
          <p:nvPr/>
        </p:nvSpPr>
        <p:spPr bwMode="auto">
          <a:xfrm>
            <a:off x="1295400" y="4306888"/>
            <a:ext cx="7459663" cy="3140075"/>
          </a:xfrm>
          <a:prstGeom prst="rect">
            <a:avLst/>
          </a:prstGeom>
          <a:noFill/>
          <a:ln w="9525">
            <a:noFill/>
            <a:miter lim="800000"/>
            <a:headEnd/>
            <a:tailEnd/>
          </a:ln>
        </p:spPr>
        <p:txBody>
          <a:bodyPr>
            <a:spAutoFit/>
          </a:bodyPr>
          <a:lstStyle/>
          <a:p>
            <a:pPr algn="just" eaLnBrk="0" hangingPunct="0"/>
            <a:r>
              <a:rPr lang="en-US">
                <a:latin typeface="Arial" charset="0"/>
              </a:rPr>
              <a:t> 	</a:t>
            </a:r>
            <a:r>
              <a:rPr lang="mn-MN">
                <a:latin typeface="Arial" charset="0"/>
              </a:rPr>
              <a:t>Нийт г‎эмт хэргийн 12 хувийг согтуугаар, 4 хувийг бүлэглэж, 4 хувийг хүүхэд оролцож хэрэг үйлдсэн байна. 18 ба түүнээс дээш насны 10000 хүнд ногдох гэмт хэрэг аймгийн дүн 8 хүн байхад  Говь-Угтаал 19,   Сайнцагаан 15, Баянжаргалан 12, байгаа нь гэмт хэрэг ихтэй сумдад орж байна. </a:t>
            </a:r>
            <a:endParaRPr lang="en-US">
              <a:latin typeface="Arial" charset="0"/>
            </a:endParaRPr>
          </a:p>
          <a:p>
            <a:pPr algn="just"/>
            <a:r>
              <a:rPr lang="en-US">
                <a:latin typeface="Arial" charset="0"/>
              </a:rPr>
              <a:t>	</a:t>
            </a:r>
            <a:r>
              <a:rPr lang="mn-MN">
                <a:latin typeface="Arial" charset="0"/>
              </a:rPr>
              <a:t>Гэмт хэргийн улмаас учирсан хохирол 50,2 сая төгрөг, энэ сард нөхөн төлүүлэлт хийгдээгүй байна. </a:t>
            </a:r>
            <a:endParaRPr lang="en-US">
              <a:latin typeface="Arial" charset="0"/>
            </a:endParaRPr>
          </a:p>
          <a:p>
            <a:pPr algn="just" eaLnBrk="0" hangingPunct="0"/>
            <a:endParaRPr lang="en-US"/>
          </a:p>
          <a:p>
            <a:pPr algn="just" eaLnBrk="0" hangingPunct="0"/>
            <a:endParaRPr lang="en-US"/>
          </a:p>
          <a:p>
            <a:pPr algn="just" eaLnBrk="0" hangingPunct="0"/>
            <a:r>
              <a:rPr lang="en-US"/>
              <a:t>	</a:t>
            </a:r>
            <a:r>
              <a:rPr lang="mn-MN"/>
              <a:t> </a:t>
            </a:r>
            <a:endParaRPr lang="en-US"/>
          </a:p>
          <a:p>
            <a:pPr algn="just" eaLnBrk="0" hangingPunct="0"/>
            <a:r>
              <a:rPr lang="en-US">
                <a:latin typeface="Arial" charset="0"/>
              </a:rPr>
              <a:t>	</a:t>
            </a:r>
          </a:p>
        </p:txBody>
      </p:sp>
      <p:graphicFrame>
        <p:nvGraphicFramePr>
          <p:cNvPr id="10" name="Chart 9"/>
          <p:cNvGraphicFramePr>
            <a:graphicFrameLocks/>
          </p:cNvGraphicFramePr>
          <p:nvPr/>
        </p:nvGraphicFramePr>
        <p:xfrm>
          <a:off x="1219200" y="1295400"/>
          <a:ext cx="38862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nvGraphicFramePr>
        <p:xfrm>
          <a:off x="5181600" y="1371600"/>
          <a:ext cx="3352800" cy="2819400"/>
        </p:xfrm>
        <a:graphic>
          <a:graphicData uri="http://schemas.openxmlformats.org/drawingml/2006/chart">
            <c:chart xmlns:c="http://schemas.openxmlformats.org/drawingml/2006/chart" xmlns:r="http://schemas.openxmlformats.org/officeDocument/2006/relationships" r:id="rId5"/>
          </a:graphicData>
        </a:graphic>
      </p:graphicFrame>
      <p:pic>
        <p:nvPicPr>
          <p:cNvPr id="15" name="Picture 9" descr="\\exchange_server\MCCT\RESTRICTED\1.ARCHIVE\10. Design_Logo\NSO_LOGO\logo_mgl.jpg"/>
          <p:cNvPicPr>
            <a:picLocks noChangeAspect="1" noChangeArrowheads="1"/>
          </p:cNvPicPr>
          <p:nvPr/>
        </p:nvPicPr>
        <p:blipFill>
          <a:blip r:embed="rId6" cstate="print"/>
          <a:srcRect/>
          <a:stretch>
            <a:fillRect/>
          </a:stretch>
        </p:blipFill>
        <p:spPr bwMode="auto">
          <a:xfrm>
            <a:off x="228600" y="152400"/>
            <a:ext cx="703262"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p:nvPr/>
        </p:nvGrpSpPr>
        <p:grpSpPr>
          <a:xfrm>
            <a:off x="1371600" y="156100"/>
            <a:ext cx="7437899" cy="377301"/>
            <a:chOff x="1485900" y="156099"/>
            <a:chExt cx="8057724" cy="377301"/>
          </a:xfrm>
        </p:grpSpPr>
        <p:cxnSp>
          <p:nvCxnSpPr>
            <p:cNvPr id="26" name="Straight Connector 25"/>
            <p:cNvCxnSpPr/>
            <p:nvPr/>
          </p:nvCxnSpPr>
          <p:spPr>
            <a:xfrm>
              <a:off x="1485900" y="533400"/>
              <a:ext cx="7677150" cy="0"/>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565968" cy="338554"/>
            </a:xfrm>
            <a:prstGeom prst="rect">
              <a:avLst/>
            </a:prstGeom>
          </p:spPr>
          <p:txBody>
            <a:bodyPr wrap="none">
              <a:spAutoFit/>
            </a:bodyPr>
            <a:lstStyle/>
            <a:p>
              <a:r>
                <a:rPr lang="mn-MN" sz="1600" dirty="0" smtClean="0">
                  <a:solidFill>
                    <a:schemeClr val="accent6">
                      <a:lumMod val="60000"/>
                      <a:lumOff val="40000"/>
                    </a:schemeClr>
                  </a:solidFill>
                  <a:latin typeface="Arial" panose="020B0604020202020204" pitchFamily="34" charset="0"/>
                  <a:ea typeface="Tahoma" pitchFamily="34" charset="0"/>
                  <a:cs typeface="Arial" panose="020B0604020202020204" pitchFamily="34" charset="0"/>
                </a:rPr>
                <a:t>    ДУНДГОВЬ </a:t>
              </a:r>
              <a:r>
                <a:rPr lang="mn-MN" sz="1600" dirty="0">
                  <a:solidFill>
                    <a:schemeClr val="accent6">
                      <a:lumMod val="60000"/>
                      <a:lumOff val="40000"/>
                    </a:schemeClr>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chemeClr val="accent6">
                    <a:lumMod val="60000"/>
                    <a:lumOff val="40000"/>
                  </a:schemeClr>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250831" y="804971"/>
            <a:ext cx="5064369"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ЭДИЙН ЗАСГИЙН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ҮЗҮҮЛЭЛТ–Аж үйлдвэр</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374643234"/>
              </p:ext>
            </p:extLst>
          </p:nvPr>
        </p:nvGraphicFramePr>
        <p:xfrm>
          <a:off x="1398451" y="1390135"/>
          <a:ext cx="492060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513228" y="4695593"/>
            <a:ext cx="6240079"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261698" y="2133600"/>
            <a:ext cx="2297723"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1" name="Title 5"/>
          <p:cNvSpPr txBox="1">
            <a:spLocks/>
          </p:cNvSpPr>
          <p:nvPr/>
        </p:nvSpPr>
        <p:spPr>
          <a:xfrm>
            <a:off x="2510217" y="990600"/>
            <a:ext cx="3459773"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2" name="Title 5"/>
          <p:cNvSpPr txBox="1">
            <a:spLocks/>
          </p:cNvSpPr>
          <p:nvPr/>
        </p:nvSpPr>
        <p:spPr>
          <a:xfrm rot="10800000" flipH="1" flipV="1">
            <a:off x="4695103" y="2057400"/>
            <a:ext cx="2524858"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009650" y="3962416"/>
            <a:ext cx="3112477"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4695105" y="4490857"/>
            <a:ext cx="279888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5" name="Title 5"/>
          <p:cNvSpPr txBox="1">
            <a:spLocks/>
          </p:cNvSpPr>
          <p:nvPr/>
        </p:nvSpPr>
        <p:spPr>
          <a:xfrm>
            <a:off x="1336439" y="5478463"/>
            <a:ext cx="638028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sp>
        <p:nvSpPr>
          <p:cNvPr id="18" name="Rectangle 17"/>
          <p:cNvSpPr/>
          <p:nvPr/>
        </p:nvSpPr>
        <p:spPr>
          <a:xfrm>
            <a:off x="1529306" y="3752171"/>
            <a:ext cx="6514206" cy="923330"/>
          </a:xfrm>
          <a:prstGeom prst="rect">
            <a:avLst/>
          </a:prstGeom>
        </p:spPr>
        <p:txBody>
          <a:bodyPr wrap="square">
            <a:spAutoFit/>
          </a:bodyPr>
          <a:lstStyle/>
          <a:p>
            <a:endParaRPr lang="mn-MN" dirty="0" smtClean="0"/>
          </a:p>
          <a:p>
            <a:endParaRPr lang="mn-MN" dirty="0"/>
          </a:p>
          <a:p>
            <a:endParaRPr lang="mn-MN" dirty="0" smtClean="0"/>
          </a:p>
        </p:txBody>
      </p:sp>
      <p:sp>
        <p:nvSpPr>
          <p:cNvPr id="2" name="Rectangle 1"/>
          <p:cNvSpPr/>
          <p:nvPr/>
        </p:nvSpPr>
        <p:spPr>
          <a:xfrm>
            <a:off x="1407244" y="2915177"/>
            <a:ext cx="7113577" cy="2246769"/>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r>
              <a:rPr lang="mn-MN" sz="1600" dirty="0">
                <a:latin typeface="Arial" panose="020B0604020202020204" pitchFamily="34" charset="0"/>
                <a:cs typeface="Arial" panose="020B0604020202020204" pitchFamily="34" charset="0"/>
              </a:rPr>
              <a:t>Аж үйлдвэрийн бүтээгдэхүүн үйлдвэрлэлт 2019 оны 1 сарын байдлаар 789.3 сая төгрөг болж өнгөрсөн оны мөн үеэс 28 хувиар  өссөн байна. </a:t>
            </a:r>
            <a:endParaRPr lang="en-US" sz="1600" dirty="0">
              <a:latin typeface="Arial" panose="020B0604020202020204" pitchFamily="34" charset="0"/>
              <a:cs typeface="Arial" panose="020B0604020202020204" pitchFamily="34" charset="0"/>
            </a:endParaRPr>
          </a:p>
        </p:txBody>
      </p:sp>
      <p:graphicFrame>
        <p:nvGraphicFramePr>
          <p:cNvPr id="19" name="Chart 18"/>
          <p:cNvGraphicFramePr>
            <a:graphicFrameLocks/>
          </p:cNvGraphicFramePr>
          <p:nvPr>
            <p:extLst>
              <p:ext uri="{D42A27DB-BD31-4B8C-83A1-F6EECF244321}">
                <p14:modId xmlns:p14="http://schemas.microsoft.com/office/powerpoint/2010/main" val="3972167179"/>
              </p:ext>
            </p:extLst>
          </p:nvPr>
        </p:nvGraphicFramePr>
        <p:xfrm>
          <a:off x="1991816" y="1379903"/>
          <a:ext cx="5985080" cy="3090862"/>
        </p:xfrm>
        <a:graphic>
          <a:graphicData uri="http://schemas.openxmlformats.org/drawingml/2006/chart">
            <c:chart xmlns:c="http://schemas.openxmlformats.org/drawingml/2006/chart" xmlns:r="http://schemas.openxmlformats.org/officeDocument/2006/relationships" r:id="rId4"/>
          </a:graphicData>
        </a:graphic>
      </p:graphicFrame>
      <p:pic>
        <p:nvPicPr>
          <p:cNvPr id="17" name="Picture 2" descr="C:\Users\User\Desktop\10_Dundgovi dem.jpg"/>
          <p:cNvPicPr>
            <a:picLocks noChangeAspect="1" noChangeArrowheads="1"/>
          </p:cNvPicPr>
          <p:nvPr/>
        </p:nvPicPr>
        <p:blipFill>
          <a:blip r:embed="rId5" cstate="print"/>
          <a:srcRect r="90377"/>
          <a:stretch>
            <a:fillRect/>
          </a:stretch>
        </p:blipFill>
        <p:spPr bwMode="auto">
          <a:xfrm>
            <a:off x="38100" y="0"/>
            <a:ext cx="876300" cy="6858000"/>
          </a:xfrm>
          <a:prstGeom prst="rect">
            <a:avLst/>
          </a:prstGeom>
          <a:noFill/>
          <a:ln w="9525">
            <a:noFill/>
            <a:miter lim="800000"/>
            <a:headEnd/>
            <a:tailEnd/>
          </a:ln>
        </p:spPr>
      </p:pic>
      <p:grpSp>
        <p:nvGrpSpPr>
          <p:cNvPr id="20" name="Group 9"/>
          <p:cNvGrpSpPr/>
          <p:nvPr/>
        </p:nvGrpSpPr>
        <p:grpSpPr>
          <a:xfrm>
            <a:off x="1371600" y="152400"/>
            <a:ext cx="7437899" cy="377301"/>
            <a:chOff x="1485900" y="156099"/>
            <a:chExt cx="8057724" cy="377301"/>
          </a:xfrm>
        </p:grpSpPr>
        <p:cxnSp>
          <p:nvCxnSpPr>
            <p:cNvPr id="21" name="Straight Connector 20"/>
            <p:cNvCxnSpPr/>
            <p:nvPr/>
          </p:nvCxnSpPr>
          <p:spPr>
            <a:xfrm>
              <a:off x="1485900" y="533400"/>
              <a:ext cx="7677150" cy="0"/>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977656" y="156099"/>
              <a:ext cx="5565968" cy="338554"/>
            </a:xfrm>
            <a:prstGeom prst="rect">
              <a:avLst/>
            </a:prstGeom>
          </p:spPr>
          <p:txBody>
            <a:bodyPr wrap="none">
              <a:spAutoFit/>
            </a:bodyPr>
            <a:lstStyle/>
            <a:p>
              <a:r>
                <a:rPr lang="mn-MN" sz="1600" dirty="0" smtClean="0">
                  <a:solidFill>
                    <a:schemeClr val="accent6">
                      <a:lumMod val="60000"/>
                      <a:lumOff val="40000"/>
                    </a:schemeClr>
                  </a:solidFill>
                  <a:latin typeface="Arial" panose="020B0604020202020204" pitchFamily="34" charset="0"/>
                  <a:ea typeface="Tahoma" pitchFamily="34" charset="0"/>
                  <a:cs typeface="Arial" panose="020B0604020202020204" pitchFamily="34" charset="0"/>
                </a:rPr>
                <a:t>    ДУНДГОВЬ </a:t>
              </a:r>
              <a:r>
                <a:rPr lang="mn-MN" sz="1600" dirty="0">
                  <a:solidFill>
                    <a:schemeClr val="accent6">
                      <a:lumMod val="60000"/>
                      <a:lumOff val="40000"/>
                    </a:schemeClr>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chemeClr val="accent6">
                    <a:lumMod val="60000"/>
                    <a:lumOff val="40000"/>
                  </a:schemeClr>
                </a:solidFill>
                <a:latin typeface="Arial" panose="020B0604020202020204" pitchFamily="34" charset="0"/>
                <a:ea typeface="Tahoma" pitchFamily="34" charset="0"/>
                <a:cs typeface="Arial" panose="020B0604020202020204" pitchFamily="34" charset="0"/>
              </a:endParaRPr>
            </a:p>
          </p:txBody>
        </p:sp>
      </p:grpSp>
      <p:pic>
        <p:nvPicPr>
          <p:cNvPr id="23" name="Picture 9" descr="\\exchange_server\MCCT\RESTRICTED\1.ARCHIVE\10. Design_Logo\NSO_LOGO\logo_mgl.jpg"/>
          <p:cNvPicPr>
            <a:picLocks noChangeAspect="1" noChangeArrowheads="1"/>
          </p:cNvPicPr>
          <p:nvPr/>
        </p:nvPicPr>
        <p:blipFill>
          <a:blip r:embed="rId6" cstate="print"/>
          <a:srcRect/>
          <a:stretch>
            <a:fillRect/>
          </a:stretch>
        </p:blipFill>
        <p:spPr bwMode="auto">
          <a:xfrm>
            <a:off x="36513" y="228600"/>
            <a:ext cx="703262" cy="714375"/>
          </a:xfrm>
          <a:prstGeom prst="rect">
            <a:avLst/>
          </a:prstGeom>
          <a:noFill/>
          <a:ln w="9525">
            <a:noFill/>
            <a:miter lim="800000"/>
            <a:headEnd/>
            <a:tailEnd/>
          </a:ln>
        </p:spPr>
      </p:pic>
    </p:spTree>
    <p:extLst>
      <p:ext uri="{BB962C8B-B14F-4D97-AF65-F5344CB8AC3E}">
        <p14:creationId xmlns:p14="http://schemas.microsoft.com/office/powerpoint/2010/main" val="957425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2" descr="C:\Users\User\Desktop\10_Dundgovi de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9" descr="\\exchange_server\MCCT\RESTRICTED\1.ARCHIVE\10. Design_Logo\NSO_LOGO\logo_mgl.jpg"/>
          <p:cNvPicPr>
            <a:picLocks noChangeAspect="1" noChangeArrowheads="1"/>
          </p:cNvPicPr>
          <p:nvPr/>
        </p:nvPicPr>
        <p:blipFill>
          <a:blip r:embed="rId3" cstate="print"/>
          <a:srcRect/>
          <a:stretch>
            <a:fillRect/>
          </a:stretch>
        </p:blipFill>
        <p:spPr bwMode="auto">
          <a:xfrm>
            <a:off x="36513" y="228600"/>
            <a:ext cx="703262" cy="714375"/>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8BF2349C-38AE-4009-8670-F2A96DFA50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609600"/>
            <a:ext cx="7924801" cy="609599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User\Desktop\10_Dundgovi de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9" descr="\\exchange_server\MCCT\RESTRICTED\1.ARCHIVE\10. Design_Logo\NSO_LOGO\logo_mgl.jpg"/>
          <p:cNvPicPr>
            <a:picLocks noChangeAspect="1" noChangeArrowheads="1"/>
          </p:cNvPicPr>
          <p:nvPr/>
        </p:nvPicPr>
        <p:blipFill>
          <a:blip r:embed="rId3" cstate="print"/>
          <a:srcRect/>
          <a:stretch>
            <a:fillRect/>
          </a:stretch>
        </p:blipFill>
        <p:spPr bwMode="auto">
          <a:xfrm>
            <a:off x="36513" y="228600"/>
            <a:ext cx="703262" cy="714375"/>
          </a:xfrm>
          <a:prstGeom prst="rect">
            <a:avLst/>
          </a:prstGeom>
          <a:noFill/>
          <a:ln w="9525">
            <a:noFill/>
            <a:miter lim="800000"/>
            <a:headEnd/>
            <a:tailEnd/>
          </a:ln>
        </p:spPr>
      </p:pic>
      <p:sp>
        <p:nvSpPr>
          <p:cNvPr id="6" name="Rectangle 5"/>
          <p:cNvSpPr/>
          <p:nvPr/>
        </p:nvSpPr>
        <p:spPr>
          <a:xfrm>
            <a:off x="1981200" y="2057400"/>
            <a:ext cx="5181599" cy="1569660"/>
          </a:xfrm>
          <a:prstGeom prst="rect">
            <a:avLst/>
          </a:prstGeom>
        </p:spPr>
        <p:txBody>
          <a:bodyPr wrap="square">
            <a:spAutoFit/>
          </a:bodyPr>
          <a:lstStyle/>
          <a:p>
            <a:pPr algn="ctr">
              <a:defRPr/>
            </a:pPr>
            <a:endParaRPr lang="mn-MN" sz="3200" b="1" dirty="0" smtClean="0">
              <a:solidFill>
                <a:srgbClr val="002060"/>
              </a:solidFill>
              <a:latin typeface="Arial" panose="020B0604020202020204" pitchFamily="34" charset="0"/>
              <a:cs typeface="Arial" panose="020B0604020202020204" pitchFamily="34" charset="0"/>
            </a:endParaRPr>
          </a:p>
          <a:p>
            <a:pPr algn="ctr">
              <a:defRPr/>
            </a:pPr>
            <a:r>
              <a:rPr lang="mn-MN" sz="3200" b="1" dirty="0" smtClean="0">
                <a:solidFill>
                  <a:srgbClr val="002060"/>
                </a:solidFill>
                <a:latin typeface="Arial" panose="020B0604020202020204" pitchFamily="34" charset="0"/>
                <a:cs typeface="Arial" panose="020B0604020202020204" pitchFamily="34" charset="0"/>
              </a:rPr>
              <a:t>АНХААРАЛ ТАВЬСАНД</a:t>
            </a:r>
          </a:p>
          <a:p>
            <a:pPr algn="ctr">
              <a:defRPr/>
            </a:pPr>
            <a:r>
              <a:rPr lang="mn-MN" sz="3200" b="1" dirty="0" smtClean="0">
                <a:solidFill>
                  <a:srgbClr val="002060"/>
                </a:solidFill>
                <a:latin typeface="Arial" panose="020B0604020202020204" pitchFamily="34" charset="0"/>
                <a:cs typeface="Arial" panose="020B0604020202020204" pitchFamily="34" charset="0"/>
              </a:rPr>
              <a:t> БАЯРЛАЛАА</a:t>
            </a:r>
            <a:endParaRPr lang="en-US" sz="3200" b="1"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1371600" y="156100"/>
            <a:ext cx="7437899" cy="377301"/>
            <a:chOff x="1485900" y="156099"/>
            <a:chExt cx="8057724" cy="377301"/>
          </a:xfrm>
        </p:grpSpPr>
        <p:cxnSp>
          <p:nvCxnSpPr>
            <p:cNvPr id="26" name="Straight Connector 25"/>
            <p:cNvCxnSpPr/>
            <p:nvPr/>
          </p:nvCxnSpPr>
          <p:spPr>
            <a:xfrm>
              <a:off x="1485900" y="533400"/>
              <a:ext cx="7677150" cy="0"/>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565968"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a:t>
              </a:r>
              <a:r>
                <a:rPr lang="mn-MN" sz="1600" dirty="0" smtClean="0">
                  <a:solidFill>
                    <a:srgbClr val="D8670A"/>
                  </a:solidFill>
                  <a:latin typeface="Arial" panose="020B0604020202020204" pitchFamily="34" charset="0"/>
                  <a:ea typeface="Tahoma" pitchFamily="34" charset="0"/>
                  <a:cs typeface="Arial" panose="020B0604020202020204" pitchFamily="34" charset="0"/>
                </a:rPr>
                <a:t>ДУНДГОВЬ </a:t>
              </a:r>
              <a:r>
                <a:rPr lang="mn-MN" sz="1600" dirty="0">
                  <a:solidFill>
                    <a:srgbClr val="D8670A"/>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D8670A"/>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250831" y="804971"/>
            <a:ext cx="5064369"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ЭДИЙН ЗАСГИЙН ҮЗҮҮЛЭЛТ</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Төсөв</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val="1881448176"/>
              </p:ext>
            </p:extLst>
          </p:nvPr>
        </p:nvGraphicFramePr>
        <p:xfrm>
          <a:off x="1398451" y="1390135"/>
          <a:ext cx="492060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5"/>
          <p:cNvSpPr txBox="1">
            <a:spLocks/>
          </p:cNvSpPr>
          <p:nvPr/>
        </p:nvSpPr>
        <p:spPr>
          <a:xfrm>
            <a:off x="1513228" y="4695593"/>
            <a:ext cx="6240079"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12" name="Title 5"/>
          <p:cNvSpPr txBox="1">
            <a:spLocks/>
          </p:cNvSpPr>
          <p:nvPr/>
        </p:nvSpPr>
        <p:spPr>
          <a:xfrm>
            <a:off x="2510217" y="990600"/>
            <a:ext cx="3459773"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6" name="Rectangle 15"/>
          <p:cNvSpPr/>
          <p:nvPr/>
        </p:nvSpPr>
        <p:spPr>
          <a:xfrm>
            <a:off x="980721" y="1720840"/>
            <a:ext cx="7477479" cy="4308872"/>
          </a:xfrm>
          <a:prstGeom prst="rect">
            <a:avLst/>
          </a:prstGeom>
        </p:spPr>
        <p:txBody>
          <a:bodyPr wrap="square">
            <a:spAutoFit/>
          </a:bodyPr>
          <a:lstStyle/>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algn="just"/>
            <a:endParaRPr lang="mn-MN" sz="1400" dirty="0">
              <a:latin typeface="Arial" panose="020B0604020202020204" pitchFamily="34" charset="0"/>
              <a:cs typeface="Arial" panose="020B0604020202020204" pitchFamily="34" charset="0"/>
            </a:endParaRPr>
          </a:p>
          <a:p>
            <a:pPr algn="just"/>
            <a:r>
              <a:rPr lang="mn-MN" sz="1400" dirty="0" smtClean="0">
                <a:latin typeface="Arial" panose="020B0604020202020204" pitchFamily="34" charset="0"/>
                <a:cs typeface="Arial" panose="020B0604020202020204" pitchFamily="34" charset="0"/>
              </a:rPr>
              <a:t>Санхүү</a:t>
            </a:r>
            <a:r>
              <a:rPr lang="mn-MN" sz="1400" dirty="0">
                <a:latin typeface="Arial" panose="020B0604020202020204" pitchFamily="34" charset="0"/>
                <a:cs typeface="Arial" panose="020B0604020202020204" pitchFamily="34" charset="0"/>
              </a:rPr>
              <a:t>, төрийн сангийн хэлтсийн мэдээгээр 2019 оны   1-р сарын  байдлаар орон нутгийн төсвийн орлогын   төлөвлөгөөний биелэлт 148.1 хувьтай буюу 555.6 сая төгрөгийн гүйцэтгэлтэй байна. Үүнээс гадна улсын төвлөрсөн төсөвт оруулбал зохих орлогын төлөвлөгөө 168.8 хувьтай буюу 118.4 сая төгрөгийн орлогыг улсын төвлөрсөн төсөвт оруулаад байна. Тусламжийн орлогыг оруулан тооцсоноор аймгийн хэмжээний нийт орлого ба тусламж  3568.4 сая төгрөг болж, төлөвлөгөөний биел‎элт  103.6 хувьтай байна. </a:t>
            </a:r>
            <a:endParaRPr lang="en-US" sz="1400" dirty="0">
              <a:solidFill>
                <a:srgbClr val="002060"/>
              </a:solidFill>
              <a:latin typeface="Arial" pitchFamily="34" charset="0"/>
              <a:cs typeface="Arial" pitchFamily="34" charset="0"/>
            </a:endParaRPr>
          </a:p>
        </p:txBody>
      </p:sp>
      <p:graphicFrame>
        <p:nvGraphicFramePr>
          <p:cNvPr id="15" name="Chart 14"/>
          <p:cNvGraphicFramePr>
            <a:graphicFrameLocks/>
          </p:cNvGraphicFramePr>
          <p:nvPr>
            <p:extLst>
              <p:ext uri="{D42A27DB-BD31-4B8C-83A1-F6EECF244321}">
                <p14:modId xmlns:p14="http://schemas.microsoft.com/office/powerpoint/2010/main" val="2916313683"/>
              </p:ext>
            </p:extLst>
          </p:nvPr>
        </p:nvGraphicFramePr>
        <p:xfrm>
          <a:off x="998306" y="1445873"/>
          <a:ext cx="4220308"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3038427333"/>
              </p:ext>
            </p:extLst>
          </p:nvPr>
        </p:nvGraphicFramePr>
        <p:xfrm>
          <a:off x="5064369" y="1407125"/>
          <a:ext cx="3539168"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3" name="Picture 2" descr="C:\Users\User\Desktop\10_Dundgovi dem.jpg"/>
          <p:cNvPicPr>
            <a:picLocks noChangeAspect="1" noChangeArrowheads="1"/>
          </p:cNvPicPr>
          <p:nvPr/>
        </p:nvPicPr>
        <p:blipFill>
          <a:blip r:embed="rId6" cstate="print"/>
          <a:srcRect r="90377"/>
          <a:stretch>
            <a:fillRect/>
          </a:stretch>
        </p:blipFill>
        <p:spPr bwMode="auto">
          <a:xfrm>
            <a:off x="0" y="0"/>
            <a:ext cx="876300" cy="6858000"/>
          </a:xfrm>
          <a:prstGeom prst="rect">
            <a:avLst/>
          </a:prstGeom>
          <a:noFill/>
          <a:ln w="9525">
            <a:noFill/>
            <a:miter lim="800000"/>
            <a:headEnd/>
            <a:tailEnd/>
          </a:ln>
        </p:spPr>
      </p:pic>
      <p:pic>
        <p:nvPicPr>
          <p:cNvPr id="14" name="Picture 9" descr="\\exchange_server\MCCT\RESTRICTED\1.ARCHIVE\10. Design_Logo\NSO_LOGO\logo_mgl.jpg"/>
          <p:cNvPicPr>
            <a:picLocks noChangeAspect="1" noChangeArrowheads="1"/>
          </p:cNvPicPr>
          <p:nvPr/>
        </p:nvPicPr>
        <p:blipFill>
          <a:blip r:embed="rId7" cstate="print"/>
          <a:srcRect/>
          <a:stretch>
            <a:fillRect/>
          </a:stretch>
        </p:blipFill>
        <p:spPr bwMode="auto">
          <a:xfrm>
            <a:off x="152400" y="152400"/>
            <a:ext cx="703262" cy="714375"/>
          </a:xfrm>
          <a:prstGeom prst="rect">
            <a:avLst/>
          </a:prstGeom>
          <a:noFill/>
          <a:ln w="9525">
            <a:noFill/>
            <a:miter lim="800000"/>
            <a:headEnd/>
            <a:tailEnd/>
          </a:ln>
        </p:spPr>
      </p:pic>
    </p:spTree>
    <p:extLst>
      <p:ext uri="{BB962C8B-B14F-4D97-AF65-F5344CB8AC3E}">
        <p14:creationId xmlns:p14="http://schemas.microsoft.com/office/powerpoint/2010/main" val="3433104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p:nvPr/>
        </p:nvGrpSpPr>
        <p:grpSpPr>
          <a:xfrm>
            <a:off x="1371600" y="156100"/>
            <a:ext cx="7437899" cy="377301"/>
            <a:chOff x="1485900" y="156099"/>
            <a:chExt cx="8057724" cy="377301"/>
          </a:xfrm>
        </p:grpSpPr>
        <p:cxnSp>
          <p:nvCxnSpPr>
            <p:cNvPr id="26" name="Straight Connector 25"/>
            <p:cNvCxnSpPr/>
            <p:nvPr/>
          </p:nvCxnSpPr>
          <p:spPr>
            <a:xfrm>
              <a:off x="1485900" y="533400"/>
              <a:ext cx="7677150" cy="0"/>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565968"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a:t>
              </a:r>
              <a:r>
                <a:rPr lang="mn-MN" sz="1600" dirty="0" smtClean="0">
                  <a:solidFill>
                    <a:schemeClr val="accent6">
                      <a:lumMod val="60000"/>
                      <a:lumOff val="40000"/>
                    </a:schemeClr>
                  </a:solidFill>
                  <a:latin typeface="Arial" panose="020B0604020202020204" pitchFamily="34" charset="0"/>
                  <a:ea typeface="Tahoma" pitchFamily="34" charset="0"/>
                  <a:cs typeface="Arial" panose="020B0604020202020204" pitchFamily="34" charset="0"/>
                </a:rPr>
                <a:t>ДУНДГОВЬ </a:t>
              </a:r>
              <a:r>
                <a:rPr lang="mn-MN" sz="1600" dirty="0">
                  <a:solidFill>
                    <a:schemeClr val="accent6">
                      <a:lumMod val="60000"/>
                      <a:lumOff val="40000"/>
                    </a:schemeClr>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chemeClr val="accent6">
                    <a:lumMod val="60000"/>
                    <a:lumOff val="40000"/>
                  </a:schemeClr>
                </a:solidFill>
                <a:latin typeface="Arial" panose="020B0604020202020204" pitchFamily="34" charset="0"/>
                <a:ea typeface="Tahoma" pitchFamily="34" charset="0"/>
                <a:cs typeface="Arial" panose="020B0604020202020204" pitchFamily="34" charset="0"/>
              </a:endParaRPr>
            </a:p>
          </p:txBody>
        </p:sp>
      </p:grpSp>
      <p:graphicFrame>
        <p:nvGraphicFramePr>
          <p:cNvPr id="8" name="Chart 7"/>
          <p:cNvGraphicFramePr>
            <a:graphicFrameLocks/>
          </p:cNvGraphicFramePr>
          <p:nvPr>
            <p:extLst>
              <p:ext uri="{D42A27DB-BD31-4B8C-83A1-F6EECF244321}">
                <p14:modId xmlns:p14="http://schemas.microsoft.com/office/powerpoint/2010/main" val="3619421615"/>
              </p:ext>
            </p:extLst>
          </p:nvPr>
        </p:nvGraphicFramePr>
        <p:xfrm>
          <a:off x="1398451" y="1390135"/>
          <a:ext cx="492060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228165" y="902255"/>
            <a:ext cx="5064369"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ЭДИЙН ЗАСГИЙН ҮЗҮҮЛЭЛТ</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Банк</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
        <p:nvSpPr>
          <p:cNvPr id="16" name="Rectangle 15"/>
          <p:cNvSpPr/>
          <p:nvPr/>
        </p:nvSpPr>
        <p:spPr>
          <a:xfrm>
            <a:off x="1266092" y="2895601"/>
            <a:ext cx="7192108" cy="3877985"/>
          </a:xfrm>
          <a:prstGeom prst="rect">
            <a:avLst/>
          </a:prstGeom>
        </p:spPr>
        <p:txBody>
          <a:bodyPr wrap="square">
            <a:spAutoFit/>
          </a:bodyPr>
          <a:lstStyle/>
          <a:p>
            <a:endParaRPr lang="mn-MN" dirty="0"/>
          </a:p>
          <a:p>
            <a:endParaRPr lang="mn-MN" sz="1400" dirty="0" smtClean="0">
              <a:latin typeface="Arial" panose="020B0604020202020204" pitchFamily="34" charset="0"/>
              <a:cs typeface="Arial" panose="020B0604020202020204" pitchFamily="34" charset="0"/>
            </a:endParaRPr>
          </a:p>
          <a:p>
            <a:endParaRPr lang="mn-MN" sz="1400" dirty="0">
              <a:latin typeface="Arial" panose="020B0604020202020204" pitchFamily="34" charset="0"/>
              <a:cs typeface="Arial" panose="020B0604020202020204" pitchFamily="34" charset="0"/>
            </a:endParaRPr>
          </a:p>
          <a:p>
            <a:endParaRPr lang="mn-MN" sz="1400" dirty="0" smtClean="0">
              <a:latin typeface="Arial" panose="020B0604020202020204" pitchFamily="34" charset="0"/>
              <a:cs typeface="Arial" panose="020B0604020202020204" pitchFamily="34" charset="0"/>
            </a:endParaRPr>
          </a:p>
          <a:p>
            <a:endParaRPr lang="mn-MN" sz="1400" dirty="0">
              <a:latin typeface="Arial" panose="020B0604020202020204" pitchFamily="34" charset="0"/>
              <a:cs typeface="Arial" panose="020B0604020202020204" pitchFamily="34" charset="0"/>
            </a:endParaRPr>
          </a:p>
          <a:p>
            <a:endParaRPr lang="mn-MN" sz="1400" dirty="0" smtClean="0">
              <a:latin typeface="Arial" panose="020B0604020202020204" pitchFamily="34" charset="0"/>
              <a:cs typeface="Arial" panose="020B0604020202020204" pitchFamily="34" charset="0"/>
            </a:endParaRPr>
          </a:p>
          <a:p>
            <a:endParaRPr lang="mn-MN" sz="1400" dirty="0">
              <a:latin typeface="Arial" panose="020B0604020202020204" pitchFamily="34" charset="0"/>
              <a:cs typeface="Arial" panose="020B0604020202020204" pitchFamily="34" charset="0"/>
            </a:endParaRPr>
          </a:p>
          <a:p>
            <a:endParaRPr lang="mn-MN" sz="1400" dirty="0" smtClean="0">
              <a:latin typeface="Arial" panose="020B0604020202020204" pitchFamily="34" charset="0"/>
              <a:cs typeface="Arial" panose="020B0604020202020204" pitchFamily="34" charset="0"/>
            </a:endParaRPr>
          </a:p>
          <a:p>
            <a:r>
              <a:rPr lang="mn-MN" sz="1400" dirty="0" smtClean="0">
                <a:latin typeface="Arial" panose="020B0604020202020204" pitchFamily="34" charset="0"/>
                <a:cs typeface="Arial" panose="020B0604020202020204" pitchFamily="34" charset="0"/>
              </a:rPr>
              <a:t>Иргэдийн </a:t>
            </a:r>
            <a:r>
              <a:rPr lang="mn-MN" sz="1400" dirty="0">
                <a:latin typeface="Arial" panose="020B0604020202020204" pitchFamily="34" charset="0"/>
                <a:cs typeface="Arial" panose="020B0604020202020204" pitchFamily="34" charset="0"/>
              </a:rPr>
              <a:t>хувийн хадгаламж  өмнөх оны мөн үеэс 23.3 хувиар өсч 39484.5 сая төгрөг болов. Банкны зээлийн үлдэгдэл өмнөх оны мөн үеэс  22.4 хувиар өсч 120964.9 сая төгрөг болжээ. Үүнээс анхаарал хандуулах зээл 844.7 сая төгрөг, чанаргүй зээл 934.0 сая төгрөгийн үлдэгдэлтэй болж өмнөх оны мөн үеэс анхаарал хандуулах зээл 17.1 хувиар буурч, чанаргүй зээл 52.8 хувиар өссөн байна. Нийт зээлийн үлдэгдлийн 1,5 хувийг анхаарал хандуулах ба чанаргүй зээл эзэлж байна. Иргэдийн хувийн хадгаламж  өмнөх оны мөн үеэс 29.1 хувиар өсч 50963.8 сая төгрөг болов.</a:t>
            </a:r>
          </a:p>
          <a:p>
            <a:endParaRPr lang="mn-MN" dirty="0"/>
          </a:p>
        </p:txBody>
      </p:sp>
      <p:graphicFrame>
        <p:nvGraphicFramePr>
          <p:cNvPr id="9" name="Chart 8"/>
          <p:cNvGraphicFramePr>
            <a:graphicFrameLocks/>
          </p:cNvGraphicFramePr>
          <p:nvPr>
            <p:extLst>
              <p:ext uri="{D42A27DB-BD31-4B8C-83A1-F6EECF244321}">
                <p14:modId xmlns:p14="http://schemas.microsoft.com/office/powerpoint/2010/main" val="4276554785"/>
              </p:ext>
            </p:extLst>
          </p:nvPr>
        </p:nvGraphicFramePr>
        <p:xfrm>
          <a:off x="2435469" y="1418335"/>
          <a:ext cx="4853354" cy="3000759"/>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2" descr="C:\Users\User\Desktop\10_Dundgovi dem.jpg"/>
          <p:cNvPicPr>
            <a:picLocks noChangeAspect="1" noChangeArrowheads="1"/>
          </p:cNvPicPr>
          <p:nvPr/>
        </p:nvPicPr>
        <p:blipFill>
          <a:blip r:embed="rId5" cstate="print"/>
          <a:srcRect r="90377"/>
          <a:stretch>
            <a:fillRect/>
          </a:stretch>
        </p:blipFill>
        <p:spPr bwMode="auto">
          <a:xfrm>
            <a:off x="0" y="0"/>
            <a:ext cx="914400" cy="6858000"/>
          </a:xfrm>
          <a:prstGeom prst="rect">
            <a:avLst/>
          </a:prstGeom>
          <a:noFill/>
          <a:ln w="9525">
            <a:noFill/>
            <a:miter lim="800000"/>
            <a:headEnd/>
            <a:tailEnd/>
          </a:ln>
        </p:spPr>
      </p:pic>
      <p:pic>
        <p:nvPicPr>
          <p:cNvPr id="12" name="Picture 9" descr="\\exchange_server\MCCT\RESTRICTED\1.ARCHIVE\10. Design_Logo\NSO_LOGO\logo_mgl.jpg"/>
          <p:cNvPicPr>
            <a:picLocks noChangeAspect="1" noChangeArrowheads="1"/>
          </p:cNvPicPr>
          <p:nvPr/>
        </p:nvPicPr>
        <p:blipFill>
          <a:blip r:embed="rId6" cstate="print"/>
          <a:srcRect/>
          <a:stretch>
            <a:fillRect/>
          </a:stretch>
        </p:blipFill>
        <p:spPr bwMode="auto">
          <a:xfrm>
            <a:off x="152400" y="228600"/>
            <a:ext cx="703262" cy="714375"/>
          </a:xfrm>
          <a:prstGeom prst="rect">
            <a:avLst/>
          </a:prstGeom>
          <a:noFill/>
          <a:ln w="9525">
            <a:noFill/>
            <a:miter lim="800000"/>
            <a:headEnd/>
            <a:tailEnd/>
          </a:ln>
        </p:spPr>
      </p:pic>
    </p:spTree>
    <p:extLst>
      <p:ext uri="{BB962C8B-B14F-4D97-AF65-F5344CB8AC3E}">
        <p14:creationId xmlns:p14="http://schemas.microsoft.com/office/powerpoint/2010/main" val="4098275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Эрүүл мэнд</a:t>
            </a:r>
          </a:p>
        </p:txBody>
      </p:sp>
      <p:pic>
        <p:nvPicPr>
          <p:cNvPr id="6147" name="Picture 9" descr="\\exchange_server\MCCT\RESTRICTED\1.ARCHIVE\10. Design_Logo\NSO_LOGO\logo_mgl.jpg"/>
          <p:cNvPicPr>
            <a:picLocks noChangeAspect="1" noChangeArrowheads="1"/>
          </p:cNvPicPr>
          <p:nvPr/>
        </p:nvPicPr>
        <p:blipFill>
          <a:blip r:embed="rId3" cstate="print"/>
          <a:srcRect/>
          <a:stretch>
            <a:fillRect/>
          </a:stretch>
        </p:blipFill>
        <p:spPr bwMode="auto">
          <a:xfrm>
            <a:off x="0" y="200025"/>
            <a:ext cx="703263" cy="714375"/>
          </a:xfrm>
          <a:prstGeom prst="rect">
            <a:avLst/>
          </a:prstGeom>
          <a:noFill/>
          <a:ln w="9525">
            <a:noFill/>
            <a:miter lim="800000"/>
            <a:headEnd/>
            <a:tailEnd/>
          </a:ln>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6158" name="Picture 2" descr="D:\SARIIN MEDEE\Hevleliin baga hural\2013.12\Information icon\3.jpg"/>
            <p:cNvPicPr>
              <a:picLocks noChangeAspect="1" noChangeArrowheads="1"/>
            </p:cNvPicPr>
            <p:nvPr/>
          </p:nvPicPr>
          <p:blipFill>
            <a:blip r:embed="rId4" cstate="print"/>
            <a:srcRect/>
            <a:stretch>
              <a:fillRect/>
            </a:stretch>
          </p:blipFill>
          <p:spPr bwMode="auto">
            <a:xfrm>
              <a:off x="4419600" y="4398963"/>
              <a:ext cx="533400" cy="366712"/>
            </a:xfrm>
            <a:prstGeom prst="rect">
              <a:avLst/>
            </a:prstGeom>
            <a:noFill/>
            <a:ln w="9525">
              <a:noFill/>
              <a:miter lim="800000"/>
              <a:headEnd/>
              <a:tailEnd/>
            </a:ln>
          </p:spPr>
        </p:pic>
      </p:grpSp>
      <p:graphicFrame>
        <p:nvGraphicFramePr>
          <p:cNvPr id="6150" name="Chart 11"/>
          <p:cNvGraphicFramePr>
            <a:graphicFrameLocks/>
          </p:cNvGraphicFramePr>
          <p:nvPr/>
        </p:nvGraphicFramePr>
        <p:xfrm>
          <a:off x="652463" y="1168400"/>
          <a:ext cx="4159250" cy="4673600"/>
        </p:xfrm>
        <a:graphic>
          <a:graphicData uri="http://schemas.openxmlformats.org/presentationml/2006/ole">
            <mc:AlternateContent xmlns:mc="http://schemas.openxmlformats.org/markup-compatibility/2006">
              <mc:Choice xmlns:v="urn:schemas-microsoft-com:vml" Requires="v">
                <p:oleObj spid="_x0000_s56324" r:id="rId6" imgW="4157832" imgH="4669941" progId="Excel.Sheet.8">
                  <p:embed/>
                </p:oleObj>
              </mc:Choice>
              <mc:Fallback>
                <p:oleObj r:id="rId6" imgW="4157832" imgH="4669941" progId="Excel.Sheet.8">
                  <p:embed/>
                  <p:pic>
                    <p:nvPicPr>
                      <p:cNvPr id="0" name="Chart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463" y="1168400"/>
                        <a:ext cx="4159250"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Chart 12"/>
          <p:cNvGraphicFramePr>
            <a:graphicFrameLocks/>
          </p:cNvGraphicFramePr>
          <p:nvPr/>
        </p:nvGraphicFramePr>
        <p:xfrm>
          <a:off x="4724400" y="1219200"/>
          <a:ext cx="4114800" cy="4724400"/>
        </p:xfrm>
        <a:graphic>
          <a:graphicData uri="http://schemas.openxmlformats.org/drawingml/2006/chart">
            <c:chart xmlns:c="http://schemas.openxmlformats.org/drawingml/2006/chart" xmlns:r="http://schemas.openxmlformats.org/officeDocument/2006/relationships" r:id="rId8"/>
          </a:graphicData>
        </a:graphic>
      </p:graphicFrame>
      <p:pic>
        <p:nvPicPr>
          <p:cNvPr id="6152" name="Picture 2" descr="C:\Users\User\Desktop\10_Dundgovi dem.jpg"/>
          <p:cNvPicPr>
            <a:picLocks noChangeAspect="1" noChangeArrowheads="1"/>
          </p:cNvPicPr>
          <p:nvPr/>
        </p:nvPicPr>
        <p:blipFill>
          <a:blip r:embed="rId9" cstate="print"/>
          <a:srcRect/>
          <a:stretch>
            <a:fillRect/>
          </a:stretch>
        </p:blipFill>
        <p:spPr bwMode="auto">
          <a:xfrm>
            <a:off x="-25400" y="0"/>
            <a:ext cx="9144000" cy="6858000"/>
          </a:xfrm>
          <a:prstGeom prst="rect">
            <a:avLst/>
          </a:prstGeom>
          <a:noFill/>
          <a:ln w="9525">
            <a:noFill/>
            <a:miter lim="800000"/>
            <a:headEnd/>
            <a:tailEnd/>
          </a:ln>
        </p:spPr>
      </p:pic>
      <p:pic>
        <p:nvPicPr>
          <p:cNvPr id="6153" name="Picture 9" descr="\\exchange_server\MCCT\RESTRICTED\1.ARCHIVE\10. Design_Logo\NSO_LOGO\logo_mgl.jpg"/>
          <p:cNvPicPr>
            <a:picLocks noChangeAspect="1" noChangeArrowheads="1"/>
          </p:cNvPicPr>
          <p:nvPr/>
        </p:nvPicPr>
        <p:blipFill>
          <a:blip r:embed="rId3" cstate="print"/>
          <a:srcRect/>
          <a:stretch>
            <a:fillRect/>
          </a:stretch>
        </p:blipFill>
        <p:spPr bwMode="auto">
          <a:xfrm>
            <a:off x="36513" y="228600"/>
            <a:ext cx="703262" cy="714375"/>
          </a:xfrm>
          <a:prstGeom prst="rect">
            <a:avLst/>
          </a:prstGeom>
          <a:noFill/>
          <a:ln w="9525">
            <a:noFill/>
            <a:miter lim="800000"/>
            <a:headEnd/>
            <a:tailEnd/>
          </a:ln>
        </p:spPr>
      </p:pic>
      <p:sp>
        <p:nvSpPr>
          <p:cNvPr id="6154" name="Rectangle 4"/>
          <p:cNvSpPr txBox="1">
            <a:spLocks/>
          </p:cNvSpPr>
          <p:nvPr/>
        </p:nvSpPr>
        <p:spPr bwMode="auto">
          <a:xfrm>
            <a:off x="1066800" y="3733800"/>
            <a:ext cx="7696200" cy="2601913"/>
          </a:xfrm>
          <a:prstGeom prst="rect">
            <a:avLst/>
          </a:prstGeom>
          <a:noFill/>
          <a:ln w="9525">
            <a:noFill/>
            <a:miter lim="800000"/>
            <a:headEnd/>
            <a:tailEnd/>
          </a:ln>
        </p:spPr>
        <p:txBody>
          <a:bodyPr/>
          <a:lstStyle/>
          <a:p>
            <a:pPr indent="457200" algn="just"/>
            <a:r>
              <a:rPr lang="mn-MN">
                <a:latin typeface="Arial" charset="0"/>
              </a:rPr>
              <a:t>Тухайн сарын  байдлаар шинээр 1164 эмчлүүлэгч хэвтэж, 1210 эмчлүүлэгч эмнэлгээс гарсан бөгөөд нийт  8693 ор хоног ашиглаж</a:t>
            </a:r>
            <a:r>
              <a:rPr lang="en-US">
                <a:latin typeface="Arial" charset="0"/>
              </a:rPr>
              <a:t>, </a:t>
            </a:r>
            <a:r>
              <a:rPr lang="mn-MN">
                <a:latin typeface="Arial" charset="0"/>
              </a:rPr>
              <a:t>дундаж ор хоног</a:t>
            </a:r>
            <a:r>
              <a:rPr lang="en-US">
                <a:latin typeface="Arial" charset="0"/>
              </a:rPr>
              <a:t> 7.</a:t>
            </a:r>
            <a:r>
              <a:rPr lang="mn-MN">
                <a:latin typeface="Arial" charset="0"/>
              </a:rPr>
              <a:t>2 байна</a:t>
            </a:r>
            <a:r>
              <a:rPr lang="en-US">
                <a:latin typeface="Arial" charset="0"/>
              </a:rPr>
              <a:t>. </a:t>
            </a:r>
            <a:r>
              <a:rPr lang="mn-MN">
                <a:latin typeface="Arial" charset="0"/>
              </a:rPr>
              <a:t>2018 оны нэгдүгээр сарын байдлаар 17082 амбулаторийн үзлэг бүртгэгдсэнээс урьдчилан сэргийлэх үзлэг 23,2 %, амбулаторийн үзлэг 51,4%, идэвхтэй хяналт 13,0 %, гэрийн үзлэг 9,1 %- ийг эзэлж байна. Нийт үзлэгт хамрагдсан хүмүүсийн 35,3 хувь нь эрэгтэй, 64,7 хувь нь эмэгтэй хүн байна</a:t>
            </a:r>
            <a:r>
              <a:rPr lang="mn-MN" altLang="en-US">
                <a:latin typeface="Arial" charset="0"/>
              </a:rPr>
              <a:t>.</a:t>
            </a:r>
          </a:p>
        </p:txBody>
      </p:sp>
      <p:sp>
        <p:nvSpPr>
          <p:cNvPr id="20" name="Rectangle 12"/>
          <p:cNvSpPr>
            <a:spLocks noChangeArrowheads="1"/>
          </p:cNvSpPr>
          <p:nvPr/>
        </p:nvSpPr>
        <p:spPr bwMode="auto">
          <a:xfrm>
            <a:off x="838200" y="528638"/>
            <a:ext cx="7913688"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panose="020B0604020202020204" pitchFamily="34" charset="0"/>
                <a:ea typeface="Arial Unicode MS" pitchFamily="34" charset="-128"/>
                <a:cs typeface="Arial" panose="020B0604020202020204" pitchFamily="34" charset="0"/>
              </a:rPr>
              <a:t>ХҮН АМ, НИЙГМИЙН ҮЗҮҮЛЭЛТ – Эрүүл мэнд</a:t>
            </a:r>
          </a:p>
        </p:txBody>
      </p:sp>
      <p:graphicFrame>
        <p:nvGraphicFramePr>
          <p:cNvPr id="6156" name="Chart 15"/>
          <p:cNvGraphicFramePr>
            <a:graphicFrameLocks/>
          </p:cNvGraphicFramePr>
          <p:nvPr/>
        </p:nvGraphicFramePr>
        <p:xfrm>
          <a:off x="1625600" y="1062038"/>
          <a:ext cx="5892800" cy="2473325"/>
        </p:xfrm>
        <a:graphic>
          <a:graphicData uri="http://schemas.openxmlformats.org/presentationml/2006/ole">
            <mc:AlternateContent xmlns:mc="http://schemas.openxmlformats.org/markup-compatibility/2006">
              <mc:Choice xmlns:v="urn:schemas-microsoft-com:vml" Requires="v">
                <p:oleObj spid="_x0000_s56325" name="Chart" r:id="rId11" imgW="5901439" imgH="2481287" progId="Excel.Sheet.8">
                  <p:embed/>
                </p:oleObj>
              </mc:Choice>
              <mc:Fallback>
                <p:oleObj name="Chart" r:id="rId11" imgW="5901439" imgH="2481287" progId="Excel.Sheet.8">
                  <p:embed/>
                  <p:pic>
                    <p:nvPicPr>
                      <p:cNvPr id="0" name="Chart 1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25600" y="1062038"/>
                        <a:ext cx="5892800" cy="2473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altLang="en-US" smtClean="0"/>
          </a:p>
        </p:txBody>
      </p:sp>
      <p:sp>
        <p:nvSpPr>
          <p:cNvPr id="5123" name="Content Placeholder 2"/>
          <p:cNvSpPr>
            <a:spLocks noGrp="1"/>
          </p:cNvSpPr>
          <p:nvPr>
            <p:ph idx="1"/>
          </p:nvPr>
        </p:nvSpPr>
        <p:spPr/>
        <p:txBody>
          <a:bodyPr/>
          <a:lstStyle/>
          <a:p>
            <a:endParaRPr lang="en-US" altLang="en-US" smtClean="0"/>
          </a:p>
        </p:txBody>
      </p:sp>
      <p:pic>
        <p:nvPicPr>
          <p:cNvPr id="5124" name="Picture 2" descr="C:\Users\User\Desktop\10_Dundgovi dem.jpg"/>
          <p:cNvPicPr>
            <a:picLocks noChangeAspect="1" noChangeArrowheads="1"/>
          </p:cNvPicPr>
          <p:nvPr/>
        </p:nvPicPr>
        <p:blipFill>
          <a:blip r:embed="rId3" cstate="print"/>
          <a:srcRect/>
          <a:stretch>
            <a:fillRect/>
          </a:stretch>
        </p:blipFill>
        <p:spPr bwMode="auto">
          <a:xfrm>
            <a:off x="-33338" y="0"/>
            <a:ext cx="9144001" cy="6858000"/>
          </a:xfrm>
          <a:prstGeom prst="rect">
            <a:avLst/>
          </a:prstGeom>
          <a:noFill/>
          <a:ln w="9525">
            <a:noFill/>
            <a:miter lim="800000"/>
            <a:headEnd/>
            <a:tailEnd/>
          </a:ln>
        </p:spPr>
      </p:pic>
      <p:sp>
        <p:nvSpPr>
          <p:cNvPr id="10" name="Rectangle 12"/>
          <p:cNvSpPr>
            <a:spLocks noChangeArrowheads="1"/>
          </p:cNvSpPr>
          <p:nvPr/>
        </p:nvSpPr>
        <p:spPr bwMode="auto">
          <a:xfrm>
            <a:off x="838200" y="528638"/>
            <a:ext cx="7913688"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Unicode MS" pitchFamily="34" charset="-128"/>
                <a:ea typeface="Arial Unicode MS" pitchFamily="34" charset="-128"/>
                <a:cs typeface="Arial Unicode MS" pitchFamily="34" charset="-128"/>
              </a:rPr>
              <a:t>ХҮН АМ, </a:t>
            </a:r>
            <a:r>
              <a:rPr lang="mn-MN" sz="2000" b="1" kern="0" dirty="0">
                <a:solidFill>
                  <a:sysClr val="window" lastClr="FFFFFF"/>
                </a:solidFill>
                <a:latin typeface="Arial" panose="020B0604020202020204" pitchFamily="34" charset="0"/>
                <a:ea typeface="Arial Unicode MS" pitchFamily="34" charset="-128"/>
                <a:cs typeface="Arial" panose="020B0604020202020204" pitchFamily="34" charset="0"/>
              </a:rPr>
              <a:t>НИЙГМИЙН</a:t>
            </a:r>
            <a:r>
              <a:rPr lang="mn-MN" sz="2000" b="1" kern="0" dirty="0">
                <a:solidFill>
                  <a:sysClr val="window" lastClr="FFFFFF"/>
                </a:solidFill>
                <a:latin typeface="Arial Unicode MS" pitchFamily="34" charset="-128"/>
                <a:ea typeface="Arial Unicode MS" pitchFamily="34" charset="-128"/>
                <a:cs typeface="Arial Unicode MS" pitchFamily="34" charset="-128"/>
              </a:rPr>
              <a:t> ҮЗҮҮЛЭЛТ – Эрүүл мэнд</a:t>
            </a:r>
          </a:p>
        </p:txBody>
      </p:sp>
      <p:graphicFrame>
        <p:nvGraphicFramePr>
          <p:cNvPr id="5126" name="Chart 8"/>
          <p:cNvGraphicFramePr>
            <a:graphicFrameLocks/>
          </p:cNvGraphicFramePr>
          <p:nvPr/>
        </p:nvGraphicFramePr>
        <p:xfrm>
          <a:off x="1052513" y="1312863"/>
          <a:ext cx="4178300" cy="2225675"/>
        </p:xfrm>
        <a:graphic>
          <a:graphicData uri="http://schemas.openxmlformats.org/presentationml/2006/ole">
            <mc:AlternateContent xmlns:mc="http://schemas.openxmlformats.org/markup-compatibility/2006">
              <mc:Choice xmlns:v="urn:schemas-microsoft-com:vml" Requires="v">
                <p:oleObj spid="_x0000_s26628" name="Chart" r:id="rId5" imgW="4188315" imgH="2231329" progId="Excel.Sheet.8">
                  <p:embed/>
                </p:oleObj>
              </mc:Choice>
              <mc:Fallback>
                <p:oleObj name="Chart" r:id="rId5" imgW="4188315" imgH="2231329" progId="Excel.Sheet.8">
                  <p:embed/>
                  <p:pic>
                    <p:nvPicPr>
                      <p:cNvPr id="0" name="Chart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513" y="1312863"/>
                        <a:ext cx="4178300" cy="222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7" name="Chart 11"/>
          <p:cNvGraphicFramePr>
            <a:graphicFrameLocks/>
          </p:cNvGraphicFramePr>
          <p:nvPr/>
        </p:nvGraphicFramePr>
        <p:xfrm>
          <a:off x="5207000" y="1208088"/>
          <a:ext cx="3378200" cy="2195512"/>
        </p:xfrm>
        <a:graphic>
          <a:graphicData uri="http://schemas.openxmlformats.org/presentationml/2006/ole">
            <mc:AlternateContent xmlns:mc="http://schemas.openxmlformats.org/markup-compatibility/2006">
              <mc:Choice xmlns:v="urn:schemas-microsoft-com:vml" Requires="v">
                <p:oleObj spid="_x0000_s26629" name="Chart" r:id="rId8" imgW="3383573" imgH="2200847" progId="Excel.Sheet.8">
                  <p:embed/>
                </p:oleObj>
              </mc:Choice>
              <mc:Fallback>
                <p:oleObj name="Chart" r:id="rId8" imgW="3383573" imgH="2200847" progId="Excel.Sheet.8">
                  <p:embed/>
                  <p:pic>
                    <p:nvPicPr>
                      <p:cNvPr id="0" name="Chart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07000" y="1208088"/>
                        <a:ext cx="3378200" cy="2195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8" name="Rectangle 1"/>
          <p:cNvSpPr>
            <a:spLocks noChangeArrowheads="1"/>
          </p:cNvSpPr>
          <p:nvPr/>
        </p:nvSpPr>
        <p:spPr bwMode="auto">
          <a:xfrm>
            <a:off x="1103313" y="3535363"/>
            <a:ext cx="7826375" cy="1754187"/>
          </a:xfrm>
          <a:prstGeom prst="rect">
            <a:avLst/>
          </a:prstGeom>
          <a:noFill/>
          <a:ln w="9525">
            <a:noFill/>
            <a:miter lim="800000"/>
            <a:headEnd/>
            <a:tailEnd/>
          </a:ln>
        </p:spPr>
        <p:txBody>
          <a:bodyPr>
            <a:spAutoFit/>
          </a:bodyPr>
          <a:lstStyle/>
          <a:p>
            <a:r>
              <a:rPr lang="en-US">
                <a:latin typeface="Arial" charset="0"/>
                <a:cs typeface="Times New Roman" pitchFamily="18" charset="0"/>
              </a:rPr>
              <a:t>	</a:t>
            </a:r>
            <a:r>
              <a:rPr lang="mn-MN">
                <a:latin typeface="Arial" charset="0"/>
                <a:cs typeface="Times New Roman" pitchFamily="18" charset="0"/>
              </a:rPr>
              <a:t>Эрүүл мэндийн газрын мэдээгээр аймгийн хэмжээнд 2019 оны 1-р сарын  байдлаар 71 эх төрсөн нь өнгөрсөн мөн үеэс 14 төрөлтөөр буурсан ба нийт 72 хүүхэд амьд төрсөн байна. Төрсөн эхчүүдийн 90.1 хувь нь</a:t>
            </a:r>
            <a:r>
              <a:rPr lang="en-US">
                <a:latin typeface="Arial" charset="0"/>
                <a:cs typeface="Times New Roman" pitchFamily="18" charset="0"/>
              </a:rPr>
              <a:t>  </a:t>
            </a:r>
            <a:r>
              <a:rPr lang="mn-MN">
                <a:latin typeface="Arial" charset="0"/>
                <a:cs typeface="Times New Roman" pitchFamily="18" charset="0"/>
              </a:rPr>
              <a:t>аймгийн нэгдсэн эмнэлэгт төрсөн байна. Тус аймагт энэ сарын байдлаар эхийн эндэгдэл болон 0-5 хүртлэх насны хүүхдийн эндэгдэл  гараагүй</a:t>
            </a:r>
            <a:endParaRPr lang="en-US"/>
          </a:p>
        </p:txBody>
      </p:sp>
      <p:pic>
        <p:nvPicPr>
          <p:cNvPr id="9" name="Picture 9" descr="\\exchange_server\MCCT\RESTRICTED\1.ARCHIVE\10. Design_Logo\NSO_LOGO\logo_mgl.jpg"/>
          <p:cNvPicPr>
            <a:picLocks noChangeAspect="1" noChangeArrowheads="1"/>
          </p:cNvPicPr>
          <p:nvPr/>
        </p:nvPicPr>
        <p:blipFill>
          <a:blip r:embed="rId10" cstate="print"/>
          <a:srcRect/>
          <a:stretch>
            <a:fillRect/>
          </a:stretch>
        </p:blipFill>
        <p:spPr bwMode="auto">
          <a:xfrm>
            <a:off x="36513" y="228600"/>
            <a:ext cx="703262"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Эрүүл мэнд</a:t>
            </a:r>
          </a:p>
        </p:txBody>
      </p:sp>
      <p:pic>
        <p:nvPicPr>
          <p:cNvPr id="7171" name="Picture 9" descr="\\exchange_server\MCCT\RESTRICTED\1.ARCHIVE\10. Design_Logo\NSO_LOGO\logo_mgl.jpg"/>
          <p:cNvPicPr>
            <a:picLocks noChangeAspect="1" noChangeArrowheads="1"/>
          </p:cNvPicPr>
          <p:nvPr/>
        </p:nvPicPr>
        <p:blipFill>
          <a:blip r:embed="rId3" cstate="print"/>
          <a:srcRect/>
          <a:stretch>
            <a:fillRect/>
          </a:stretch>
        </p:blipFill>
        <p:spPr bwMode="auto">
          <a:xfrm>
            <a:off x="0" y="200025"/>
            <a:ext cx="703263" cy="714375"/>
          </a:xfrm>
          <a:prstGeom prst="rect">
            <a:avLst/>
          </a:prstGeom>
          <a:noFill/>
          <a:ln w="9525">
            <a:noFill/>
            <a:miter lim="800000"/>
            <a:headEnd/>
            <a:tailEnd/>
          </a:ln>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7183" name="Picture 2" descr="D:\SARIIN MEDEE\Hevleliin baga hural\2013.12\Information icon\3.jpg"/>
            <p:cNvPicPr>
              <a:picLocks noChangeAspect="1" noChangeArrowheads="1"/>
            </p:cNvPicPr>
            <p:nvPr/>
          </p:nvPicPr>
          <p:blipFill>
            <a:blip r:embed="rId4" cstate="print"/>
            <a:srcRect/>
            <a:stretch>
              <a:fillRect/>
            </a:stretch>
          </p:blipFill>
          <p:spPr bwMode="auto">
            <a:xfrm>
              <a:off x="4419600" y="4398963"/>
              <a:ext cx="533400" cy="366712"/>
            </a:xfrm>
            <a:prstGeom prst="rect">
              <a:avLst/>
            </a:prstGeom>
            <a:noFill/>
            <a:ln w="9525">
              <a:noFill/>
              <a:miter lim="800000"/>
              <a:headEnd/>
              <a:tailEnd/>
            </a:ln>
          </p:spPr>
        </p:pic>
      </p:grpSp>
      <p:graphicFrame>
        <p:nvGraphicFramePr>
          <p:cNvPr id="7174" name="Chart 11"/>
          <p:cNvGraphicFramePr>
            <a:graphicFrameLocks/>
          </p:cNvGraphicFramePr>
          <p:nvPr/>
        </p:nvGraphicFramePr>
        <p:xfrm>
          <a:off x="652463" y="1168400"/>
          <a:ext cx="4159250" cy="4673600"/>
        </p:xfrm>
        <a:graphic>
          <a:graphicData uri="http://schemas.openxmlformats.org/presentationml/2006/ole">
            <mc:AlternateContent xmlns:mc="http://schemas.openxmlformats.org/markup-compatibility/2006">
              <mc:Choice xmlns:v="urn:schemas-microsoft-com:vml" Requires="v">
                <p:oleObj spid="_x0000_s28676" r:id="rId6" imgW="4157832" imgH="4669941" progId="Excel.Sheet.8">
                  <p:embed/>
                </p:oleObj>
              </mc:Choice>
              <mc:Fallback>
                <p:oleObj r:id="rId6" imgW="4157832" imgH="4669941" progId="Excel.Sheet.8">
                  <p:embed/>
                  <p:pic>
                    <p:nvPicPr>
                      <p:cNvPr id="0" name="Chart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463" y="1168400"/>
                        <a:ext cx="4159250"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Chart 12"/>
          <p:cNvGraphicFramePr>
            <a:graphicFrameLocks/>
          </p:cNvGraphicFramePr>
          <p:nvPr/>
        </p:nvGraphicFramePr>
        <p:xfrm>
          <a:off x="4724400" y="1219200"/>
          <a:ext cx="4114800" cy="4724400"/>
        </p:xfrm>
        <a:graphic>
          <a:graphicData uri="http://schemas.openxmlformats.org/drawingml/2006/chart">
            <c:chart xmlns:c="http://schemas.openxmlformats.org/drawingml/2006/chart" xmlns:r="http://schemas.openxmlformats.org/officeDocument/2006/relationships" r:id="rId8"/>
          </a:graphicData>
        </a:graphic>
      </p:graphicFrame>
      <p:pic>
        <p:nvPicPr>
          <p:cNvPr id="7176" name="Picture 2" descr="C:\Users\User\Desktop\10_Dundgovi dem.jpg"/>
          <p:cNvPicPr>
            <a:picLocks noChangeAspect="1" noChangeArrowheads="1"/>
          </p:cNvPicPr>
          <p:nvPr/>
        </p:nvPicPr>
        <p:blipFill>
          <a:blip r:embed="rId9" cstate="print"/>
          <a:srcRect/>
          <a:stretch>
            <a:fillRect/>
          </a:stretch>
        </p:blipFill>
        <p:spPr bwMode="auto">
          <a:xfrm>
            <a:off x="-28575" y="0"/>
            <a:ext cx="9144000" cy="6858000"/>
          </a:xfrm>
          <a:prstGeom prst="rect">
            <a:avLst/>
          </a:prstGeom>
          <a:noFill/>
          <a:ln w="9525">
            <a:noFill/>
            <a:miter lim="800000"/>
            <a:headEnd/>
            <a:tailEnd/>
          </a:ln>
        </p:spPr>
      </p:pic>
      <p:pic>
        <p:nvPicPr>
          <p:cNvPr id="7177" name="Picture 9" descr="\\exchange_server\MCCT\RESTRICTED\1.ARCHIVE\10. Design_Logo\NSO_LOGO\logo_mgl.jpg"/>
          <p:cNvPicPr>
            <a:picLocks noChangeAspect="1" noChangeArrowheads="1"/>
          </p:cNvPicPr>
          <p:nvPr/>
        </p:nvPicPr>
        <p:blipFill>
          <a:blip r:embed="rId3" cstate="print"/>
          <a:srcRect/>
          <a:stretch>
            <a:fillRect/>
          </a:stretch>
        </p:blipFill>
        <p:spPr bwMode="auto">
          <a:xfrm>
            <a:off x="36513" y="228600"/>
            <a:ext cx="703262" cy="714375"/>
          </a:xfrm>
          <a:prstGeom prst="rect">
            <a:avLst/>
          </a:prstGeom>
          <a:noFill/>
          <a:ln w="9525">
            <a:noFill/>
            <a:miter lim="800000"/>
            <a:headEnd/>
            <a:tailEnd/>
          </a:ln>
        </p:spPr>
      </p:pic>
      <p:sp>
        <p:nvSpPr>
          <p:cNvPr id="7178" name="Rectangle 4"/>
          <p:cNvSpPr txBox="1">
            <a:spLocks/>
          </p:cNvSpPr>
          <p:nvPr/>
        </p:nvSpPr>
        <p:spPr bwMode="auto">
          <a:xfrm>
            <a:off x="1057275" y="4429125"/>
            <a:ext cx="7839075" cy="1735138"/>
          </a:xfrm>
          <a:prstGeom prst="rect">
            <a:avLst/>
          </a:prstGeom>
          <a:noFill/>
          <a:ln w="9525">
            <a:noFill/>
            <a:miter lim="800000"/>
            <a:headEnd/>
            <a:tailEnd/>
          </a:ln>
        </p:spPr>
        <p:txBody>
          <a:bodyPr/>
          <a:lstStyle/>
          <a:p>
            <a:pPr indent="457200">
              <a:spcBef>
                <a:spcPct val="20000"/>
              </a:spcBef>
              <a:buFont typeface="Arial" charset="0"/>
              <a:buChar char="•"/>
            </a:pPr>
            <a:r>
              <a:rPr lang="en-US" altLang="en-US" sz="1600">
                <a:latin typeface="Arial" charset="0"/>
              </a:rPr>
              <a:t>Аймгийн хэмжээнд </a:t>
            </a:r>
            <a:r>
              <a:rPr lang="mn-MN" sz="1600">
                <a:latin typeface="Arial" charset="0"/>
              </a:rPr>
              <a:t>Х</a:t>
            </a:r>
            <a:r>
              <a:rPr lang="en-US" sz="1600">
                <a:latin typeface="Arial" charset="0"/>
              </a:rPr>
              <a:t>алдварт өвчний  </a:t>
            </a:r>
            <a:r>
              <a:rPr lang="mn-MN" sz="1600">
                <a:latin typeface="Arial" charset="0"/>
              </a:rPr>
              <a:t>61 </a:t>
            </a:r>
            <a:r>
              <a:rPr lang="en-US" sz="1600">
                <a:latin typeface="Arial" charset="0"/>
              </a:rPr>
              <a:t>тохиолдол бүртгэгдээд байгаа нь урьд оны мөн үеэс </a:t>
            </a:r>
            <a:r>
              <a:rPr lang="mn-MN" sz="1600">
                <a:latin typeface="Arial" charset="0"/>
              </a:rPr>
              <a:t>17 </a:t>
            </a:r>
            <a:r>
              <a:rPr lang="en-US" sz="1600">
                <a:latin typeface="Arial" charset="0"/>
              </a:rPr>
              <a:t>тохиолдлоор </a:t>
            </a:r>
            <a:r>
              <a:rPr lang="mn-MN" sz="1600">
                <a:latin typeface="Arial" charset="0"/>
              </a:rPr>
              <a:t>өсч</a:t>
            </a:r>
            <a:r>
              <a:rPr lang="en-US" sz="1600">
                <a:latin typeface="Arial" charset="0"/>
              </a:rPr>
              <a:t>, 10000 хүн амд ногдох халдварт өвчнөөр өвчлөгчдийн тоо </a:t>
            </a:r>
            <a:r>
              <a:rPr lang="mn-MN" sz="1600">
                <a:latin typeface="Arial" charset="0"/>
              </a:rPr>
              <a:t>13,1 </a:t>
            </a:r>
            <a:r>
              <a:rPr lang="en-US" sz="1600">
                <a:latin typeface="Arial" charset="0"/>
              </a:rPr>
              <a:t>болж өмнөх оны мөн үеэс </a:t>
            </a:r>
            <a:r>
              <a:rPr lang="mn-MN" sz="1600">
                <a:latin typeface="Arial" charset="0"/>
              </a:rPr>
              <a:t>өсссөн</a:t>
            </a:r>
            <a:r>
              <a:rPr lang="en-US" sz="1600">
                <a:latin typeface="Arial" charset="0"/>
              </a:rPr>
              <a:t> байна. </a:t>
            </a:r>
          </a:p>
          <a:p>
            <a:pPr indent="457200" algn="just" eaLnBrk="1" hangingPunct="1">
              <a:lnSpc>
                <a:spcPct val="90000"/>
              </a:lnSpc>
              <a:spcBef>
                <a:spcPts val="750"/>
              </a:spcBef>
              <a:buFont typeface="Arial" charset="0"/>
              <a:buNone/>
            </a:pPr>
            <a:r>
              <a:rPr lang="en-US" altLang="en-US" sz="1300">
                <a:latin typeface="Arial" charset="0"/>
              </a:rPr>
              <a:t>. </a:t>
            </a:r>
          </a:p>
          <a:p>
            <a:pPr indent="457200" algn="just" eaLnBrk="1" hangingPunct="1">
              <a:lnSpc>
                <a:spcPct val="90000"/>
              </a:lnSpc>
              <a:spcBef>
                <a:spcPts val="750"/>
              </a:spcBef>
              <a:buFont typeface="Wingdings" pitchFamily="2" charset="2"/>
              <a:buNone/>
            </a:pPr>
            <a:endParaRPr lang="en-US" altLang="en-US" sz="1200">
              <a:solidFill>
                <a:srgbClr val="FF0000"/>
              </a:solidFill>
              <a:latin typeface="Arial" charset="0"/>
            </a:endParaRPr>
          </a:p>
        </p:txBody>
      </p:sp>
      <p:sp>
        <p:nvSpPr>
          <p:cNvPr id="19" name="Rectangle 12"/>
          <p:cNvSpPr>
            <a:spLocks noChangeArrowheads="1"/>
          </p:cNvSpPr>
          <p:nvPr/>
        </p:nvSpPr>
        <p:spPr bwMode="auto">
          <a:xfrm>
            <a:off x="838200" y="528638"/>
            <a:ext cx="8277225"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panose="020B0604020202020204" pitchFamily="34" charset="0"/>
                <a:ea typeface="Arial Unicode MS" pitchFamily="34" charset="-128"/>
                <a:cs typeface="Arial" panose="020B0604020202020204" pitchFamily="34" charset="0"/>
              </a:rPr>
              <a:t>ХҮН АМ, НИЙГМИЙН ҮЗҮҮЛЭЛТ – Эрүүл мэнд</a:t>
            </a:r>
          </a:p>
        </p:txBody>
      </p:sp>
      <p:sp>
        <p:nvSpPr>
          <p:cNvPr id="7180"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ltLang="en-US"/>
          </a:p>
        </p:txBody>
      </p:sp>
      <p:graphicFrame>
        <p:nvGraphicFramePr>
          <p:cNvPr id="7181" name="Chart 17"/>
          <p:cNvGraphicFramePr>
            <a:graphicFrameLocks/>
          </p:cNvGraphicFramePr>
          <p:nvPr/>
        </p:nvGraphicFramePr>
        <p:xfrm>
          <a:off x="1733550" y="1233488"/>
          <a:ext cx="5619750" cy="2249487"/>
        </p:xfrm>
        <a:graphic>
          <a:graphicData uri="http://schemas.openxmlformats.org/presentationml/2006/ole">
            <mc:AlternateContent xmlns:mc="http://schemas.openxmlformats.org/markup-compatibility/2006">
              <mc:Choice xmlns:v="urn:schemas-microsoft-com:vml" Requires="v">
                <p:oleObj spid="_x0000_s28677" name="Chart" r:id="rId11" imgW="5627096" imgH="2255715" progId="Excel.Sheet.8">
                  <p:embed/>
                </p:oleObj>
              </mc:Choice>
              <mc:Fallback>
                <p:oleObj name="Chart" r:id="rId11" imgW="5627096" imgH="2255715" progId="Excel.Sheet.8">
                  <p:embed/>
                  <p:pic>
                    <p:nvPicPr>
                      <p:cNvPr id="0" name="Chart 1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33550" y="1233488"/>
                        <a:ext cx="5619750" cy="224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smtClean="0"/>
          </a:p>
        </p:txBody>
      </p:sp>
      <p:sp>
        <p:nvSpPr>
          <p:cNvPr id="8195" name="Content Placeholder 2"/>
          <p:cNvSpPr>
            <a:spLocks noGrp="1"/>
          </p:cNvSpPr>
          <p:nvPr>
            <p:ph idx="1"/>
          </p:nvPr>
        </p:nvSpPr>
        <p:spPr/>
        <p:txBody>
          <a:bodyPr/>
          <a:lstStyle/>
          <a:p>
            <a:endParaRPr lang="en-US" altLang="en-US" smtClean="0"/>
          </a:p>
        </p:txBody>
      </p:sp>
      <p:pic>
        <p:nvPicPr>
          <p:cNvPr id="8196" name="Picture 2" descr="C:\Users\User\Desktop\10_Dundgovi dem.jpg"/>
          <p:cNvPicPr>
            <a:picLocks noChangeAspect="1" noChangeArrowheads="1"/>
          </p:cNvPicPr>
          <p:nvPr/>
        </p:nvPicPr>
        <p:blipFill>
          <a:blip r:embed="rId4" cstate="print"/>
          <a:srcRect/>
          <a:stretch>
            <a:fillRect/>
          </a:stretch>
        </p:blipFill>
        <p:spPr bwMode="auto">
          <a:xfrm>
            <a:off x="9525" y="15875"/>
            <a:ext cx="9144000" cy="6858000"/>
          </a:xfrm>
          <a:prstGeom prst="rect">
            <a:avLst/>
          </a:prstGeom>
          <a:noFill/>
          <a:ln w="9525">
            <a:noFill/>
            <a:miter lim="800000"/>
            <a:headEnd/>
            <a:tailEnd/>
          </a:ln>
        </p:spPr>
      </p:pic>
      <p:sp>
        <p:nvSpPr>
          <p:cNvPr id="5" name="Rectangle 12"/>
          <p:cNvSpPr>
            <a:spLocks noChangeArrowheads="1"/>
          </p:cNvSpPr>
          <p:nvPr/>
        </p:nvSpPr>
        <p:spPr bwMode="auto">
          <a:xfrm>
            <a:off x="823913" y="442913"/>
            <a:ext cx="8291512"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pitchFamily="34" charset="0"/>
                <a:ea typeface="Arial Unicode MS" pitchFamily="34" charset="-128"/>
                <a:cs typeface="Arial" panose="020B0604020202020204" pitchFamily="34" charset="0"/>
              </a:rPr>
              <a:t>ХҮН АМ, НИЙГМИЙН ҮЗҮҮЛЭЛТ - Хөдөлмөр</a:t>
            </a:r>
          </a:p>
        </p:txBody>
      </p:sp>
      <p:sp>
        <p:nvSpPr>
          <p:cNvPr id="8198" name="Rectangle 7"/>
          <p:cNvSpPr>
            <a:spLocks noChangeArrowheads="1"/>
          </p:cNvSpPr>
          <p:nvPr/>
        </p:nvSpPr>
        <p:spPr bwMode="auto">
          <a:xfrm>
            <a:off x="1265238" y="4343400"/>
            <a:ext cx="7467600" cy="1077913"/>
          </a:xfrm>
          <a:prstGeom prst="rect">
            <a:avLst/>
          </a:prstGeom>
          <a:noFill/>
          <a:ln w="9525">
            <a:noFill/>
            <a:miter lim="800000"/>
            <a:headEnd/>
            <a:tailEnd/>
          </a:ln>
        </p:spPr>
        <p:txBody>
          <a:bodyPr>
            <a:spAutoFit/>
          </a:bodyPr>
          <a:lstStyle/>
          <a:p>
            <a:pPr algn="just">
              <a:spcBef>
                <a:spcPct val="20000"/>
              </a:spcBef>
              <a:buFont typeface="Arial" charset="0"/>
              <a:buNone/>
            </a:pPr>
            <a:r>
              <a:rPr lang="mn-MN" sz="1600">
                <a:latin typeface="Arial" charset="0"/>
              </a:rPr>
              <a:t>2018 оны 1 сарын байдлаар аймгийн Хөдөлмөр халамж үйлчилгээний газарт бүртгэлтэй, ажил  хайж байгаа  </a:t>
            </a:r>
            <a:r>
              <a:rPr lang="en-US" sz="1600">
                <a:latin typeface="Arial" charset="0"/>
              </a:rPr>
              <a:t>493 </a:t>
            </a:r>
            <a:r>
              <a:rPr lang="mn-MN" sz="1600">
                <a:latin typeface="Arial" charset="0"/>
              </a:rPr>
              <a:t>хүн бүртгэгдсэн нь өмнөх сараас 101</a:t>
            </a:r>
            <a:r>
              <a:rPr lang="en-US" sz="1600">
                <a:latin typeface="Arial" charset="0"/>
              </a:rPr>
              <a:t>  </a:t>
            </a:r>
            <a:r>
              <a:rPr lang="mn-MN" sz="1600">
                <a:latin typeface="Arial" charset="0"/>
              </a:rPr>
              <a:t>хүнээр буурсан байна. Нийт ажилгүйчүүдийн 55.0  хувь буюу 271 хүн нь эмэгтэйчүүд байна.</a:t>
            </a:r>
            <a:endParaRPr lang="mn-MN" altLang="en-US" sz="1600">
              <a:latin typeface="Arial" charset="0"/>
            </a:endParaRPr>
          </a:p>
        </p:txBody>
      </p:sp>
      <p:graphicFrame>
        <p:nvGraphicFramePr>
          <p:cNvPr id="8199" name="Chart 8"/>
          <p:cNvGraphicFramePr>
            <a:graphicFrameLocks/>
          </p:cNvGraphicFramePr>
          <p:nvPr/>
        </p:nvGraphicFramePr>
        <p:xfrm>
          <a:off x="2006600" y="1057275"/>
          <a:ext cx="5675313" cy="2692400"/>
        </p:xfrm>
        <a:graphic>
          <a:graphicData uri="http://schemas.openxmlformats.org/presentationml/2006/ole">
            <mc:AlternateContent xmlns:mc="http://schemas.openxmlformats.org/markup-compatibility/2006">
              <mc:Choice xmlns:v="urn:schemas-microsoft-com:vml" Requires="v">
                <p:oleObj spid="_x0000_s29699" name="Chart" r:id="rId6" imgW="5681964" imgH="2700762" progId="Excel.Sheet.8">
                  <p:embed/>
                </p:oleObj>
              </mc:Choice>
              <mc:Fallback>
                <p:oleObj name="Chart" r:id="rId6" imgW="5681964" imgH="2700762" progId="Excel.Sheet.8">
                  <p:embed/>
                  <p:pic>
                    <p:nvPicPr>
                      <p:cNvPr id="0" name="Chart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6600" y="1057275"/>
                        <a:ext cx="5675313" cy="269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9" descr="\\exchange_server\MCCT\RESTRICTED\1.ARCHIVE\10. Design_Logo\NSO_LOGO\logo_mgl.jpg"/>
          <p:cNvPicPr>
            <a:picLocks noChangeAspect="1" noChangeArrowheads="1"/>
          </p:cNvPicPr>
          <p:nvPr/>
        </p:nvPicPr>
        <p:blipFill>
          <a:blip r:embed="rId8" cstate="print"/>
          <a:srcRect/>
          <a:stretch>
            <a:fillRect/>
          </a:stretch>
        </p:blipFill>
        <p:spPr bwMode="auto">
          <a:xfrm>
            <a:off x="0" y="152400"/>
            <a:ext cx="703262"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smtClean="0"/>
          </a:p>
        </p:txBody>
      </p:sp>
      <p:sp>
        <p:nvSpPr>
          <p:cNvPr id="10243" name="Content Placeholder 2"/>
          <p:cNvSpPr>
            <a:spLocks noGrp="1"/>
          </p:cNvSpPr>
          <p:nvPr>
            <p:ph idx="1"/>
          </p:nvPr>
        </p:nvSpPr>
        <p:spPr/>
        <p:txBody>
          <a:bodyPr/>
          <a:lstStyle/>
          <a:p>
            <a:endParaRPr lang="en-US" altLang="en-US" smtClean="0"/>
          </a:p>
        </p:txBody>
      </p:sp>
      <p:pic>
        <p:nvPicPr>
          <p:cNvPr id="10244" name="Picture 2" descr="C:\Users\User\Desktop\10_Dundgovi dem.jpg"/>
          <p:cNvPicPr>
            <a:picLocks noChangeAspect="1" noChangeArrowheads="1"/>
          </p:cNvPicPr>
          <p:nvPr/>
        </p:nvPicPr>
        <p:blipFill>
          <a:blip r:embed="rId3" cstate="print"/>
          <a:srcRect/>
          <a:stretch>
            <a:fillRect/>
          </a:stretch>
        </p:blipFill>
        <p:spPr bwMode="auto">
          <a:xfrm>
            <a:off x="1588" y="0"/>
            <a:ext cx="9144000" cy="6858000"/>
          </a:xfrm>
          <a:prstGeom prst="rect">
            <a:avLst/>
          </a:prstGeom>
          <a:noFill/>
          <a:ln w="9525">
            <a:noFill/>
            <a:miter lim="800000"/>
            <a:headEnd/>
            <a:tailEnd/>
          </a:ln>
        </p:spPr>
      </p:pic>
      <p:sp>
        <p:nvSpPr>
          <p:cNvPr id="5" name="Rectangle 12"/>
          <p:cNvSpPr>
            <a:spLocks noChangeArrowheads="1"/>
          </p:cNvSpPr>
          <p:nvPr/>
        </p:nvSpPr>
        <p:spPr bwMode="auto">
          <a:xfrm>
            <a:off x="854075" y="457200"/>
            <a:ext cx="8291513" cy="400050"/>
          </a:xfrm>
          <a:prstGeom prst="rect">
            <a:avLst/>
          </a:prstGeom>
          <a:solidFill>
            <a:srgbClr val="996600"/>
          </a:solidFill>
          <a:ln w="9525">
            <a:noFill/>
            <a:miter lim="800000"/>
            <a:headEnd/>
            <a:tailEnd/>
          </a:ln>
        </p:spPr>
        <p:txBody>
          <a:bodyPr>
            <a:spAutoFit/>
          </a:bodyPr>
          <a:lstStyle/>
          <a:p>
            <a:pPr marL="514350" indent="-514350" algn="just" eaLnBrk="1" fontAlgn="auto" hangingPunct="1">
              <a:spcBef>
                <a:spcPct val="20000"/>
              </a:spcBef>
              <a:spcAft>
                <a:spcPts val="0"/>
              </a:spcAft>
              <a:buClr>
                <a:srgbClr val="F79646">
                  <a:lumMod val="50000"/>
                </a:srgbClr>
              </a:buClr>
              <a:buSzPct val="80000"/>
              <a:defRPr/>
            </a:pPr>
            <a:r>
              <a:rPr lang="mn-MN" sz="2000" b="1" kern="0" dirty="0">
                <a:solidFill>
                  <a:sysClr val="window" lastClr="FFFFFF"/>
                </a:solidFill>
                <a:latin typeface="Arial" pitchFamily="34" charset="0"/>
                <a:ea typeface="Arial Unicode MS" pitchFamily="34" charset="-128"/>
                <a:cs typeface="Arial" panose="020B0604020202020204" pitchFamily="34" charset="0"/>
              </a:rPr>
              <a:t>ХҮН АМ, НИЙГМИЙН ҮЗҮҮЛЭЛТ - Хөдөлмөр</a:t>
            </a:r>
          </a:p>
        </p:txBody>
      </p:sp>
      <p:sp>
        <p:nvSpPr>
          <p:cNvPr id="10246" name="Rectangle 6"/>
          <p:cNvSpPr>
            <a:spLocks noChangeArrowheads="1"/>
          </p:cNvSpPr>
          <p:nvPr/>
        </p:nvSpPr>
        <p:spPr bwMode="auto">
          <a:xfrm>
            <a:off x="1417638" y="4800600"/>
            <a:ext cx="7162800" cy="738188"/>
          </a:xfrm>
          <a:prstGeom prst="rect">
            <a:avLst/>
          </a:prstGeom>
          <a:noFill/>
          <a:ln w="9525">
            <a:noFill/>
            <a:miter lim="800000"/>
            <a:headEnd/>
            <a:tailEnd/>
          </a:ln>
        </p:spPr>
        <p:txBody>
          <a:bodyPr>
            <a:spAutoFit/>
          </a:bodyPr>
          <a:lstStyle/>
          <a:p>
            <a:pPr>
              <a:spcBef>
                <a:spcPct val="20000"/>
              </a:spcBef>
              <a:buFont typeface="Arial" charset="0"/>
              <a:buChar char="•"/>
            </a:pPr>
            <a:r>
              <a:rPr lang="mn-MN" sz="1400">
                <a:latin typeface="Arial" charset="0"/>
              </a:rPr>
              <a:t>Аймгийн хэмжээнд хөдөлмөрийн насны 10000 хүнд 162 ажилгүйчүүд ногдож байхад  Говь-Угтаал 577, Хулд 299, Эрдэнэдалай 227, Гурвансайхан /198/, Дэлгэрцогт 200  байгаа нь аймгийн дунджаас  дээгүүр байна. </a:t>
            </a:r>
            <a:endParaRPr lang="en-US" sz="1400">
              <a:latin typeface="Arial" charset="0"/>
            </a:endParaRPr>
          </a:p>
        </p:txBody>
      </p:sp>
      <p:graphicFrame>
        <p:nvGraphicFramePr>
          <p:cNvPr id="10247" name="Chart 7"/>
          <p:cNvGraphicFramePr>
            <a:graphicFrameLocks/>
          </p:cNvGraphicFramePr>
          <p:nvPr/>
        </p:nvGraphicFramePr>
        <p:xfrm>
          <a:off x="1701800" y="1292225"/>
          <a:ext cx="5892800" cy="2806700"/>
        </p:xfrm>
        <a:graphic>
          <a:graphicData uri="http://schemas.openxmlformats.org/presentationml/2006/ole">
            <mc:AlternateContent xmlns:mc="http://schemas.openxmlformats.org/markup-compatibility/2006">
              <mc:Choice xmlns:v="urn:schemas-microsoft-com:vml" Requires="v">
                <p:oleObj spid="_x0000_s30723" name="Chart" r:id="rId5" imgW="5895343" imgH="2810500" progId="Excel.Sheet.8">
                  <p:embed/>
                </p:oleObj>
              </mc:Choice>
              <mc:Fallback>
                <p:oleObj name="Chart" r:id="rId5" imgW="5895343" imgH="2810500" progId="Excel.Sheet.8">
                  <p:embed/>
                  <p:pic>
                    <p:nvPicPr>
                      <p:cNvPr id="0" name="Char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800" y="1292225"/>
                        <a:ext cx="5892800" cy="280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9" descr="\\exchange_server\MCCT\RESTRICTED\1.ARCHIVE\10. Design_Logo\NSO_LOGO\logo_mgl.jpg"/>
          <p:cNvPicPr>
            <a:picLocks noChangeAspect="1" noChangeArrowheads="1"/>
          </p:cNvPicPr>
          <p:nvPr/>
        </p:nvPicPr>
        <p:blipFill>
          <a:blip r:embed="rId7" cstate="print"/>
          <a:srcRect/>
          <a:stretch>
            <a:fillRect/>
          </a:stretch>
        </p:blipFill>
        <p:spPr bwMode="auto">
          <a:xfrm>
            <a:off x="36513" y="228600"/>
            <a:ext cx="703262"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Эрүүл мэнд</a:t>
            </a:r>
          </a:p>
        </p:txBody>
      </p:sp>
      <p:pic>
        <p:nvPicPr>
          <p:cNvPr id="2052" name="Picture 9" descr="\\exchange_server\MCCT\RESTRICTED\1.ARCHIVE\10. Design_Logo\NSO_LOGO\logo_mgl.jpg"/>
          <p:cNvPicPr>
            <a:picLocks noChangeAspect="1" noChangeArrowheads="1"/>
          </p:cNvPicPr>
          <p:nvPr/>
        </p:nvPicPr>
        <p:blipFill>
          <a:blip r:embed="rId4" cstate="print"/>
          <a:srcRect/>
          <a:stretch>
            <a:fillRect/>
          </a:stretch>
        </p:blipFill>
        <p:spPr bwMode="auto">
          <a:xfrm>
            <a:off x="0" y="200025"/>
            <a:ext cx="703263" cy="714375"/>
          </a:xfrm>
          <a:prstGeom prst="rect">
            <a:avLst/>
          </a:prstGeom>
          <a:noFill/>
          <a:ln w="9525">
            <a:noFill/>
            <a:miter lim="800000"/>
            <a:headEnd/>
            <a:tailEnd/>
          </a:ln>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2064" name="Picture 2" descr="D:\SARIIN MEDEE\Hevleliin baga hural\2013.12\Information icon\3.jpg"/>
            <p:cNvPicPr>
              <a:picLocks noChangeAspect="1" noChangeArrowheads="1"/>
            </p:cNvPicPr>
            <p:nvPr/>
          </p:nvPicPr>
          <p:blipFill>
            <a:blip r:embed="rId5" cstate="print"/>
            <a:srcRect/>
            <a:stretch>
              <a:fillRect/>
            </a:stretch>
          </p:blipFill>
          <p:spPr bwMode="auto">
            <a:xfrm>
              <a:off x="4419600" y="4398963"/>
              <a:ext cx="533400" cy="366712"/>
            </a:xfrm>
            <a:prstGeom prst="rect">
              <a:avLst/>
            </a:prstGeom>
            <a:noFill/>
            <a:ln w="9525">
              <a:noFill/>
              <a:miter lim="800000"/>
              <a:headEnd/>
              <a:tailEnd/>
            </a:ln>
          </p:spPr>
        </p:pic>
      </p:grpSp>
      <p:graphicFrame>
        <p:nvGraphicFramePr>
          <p:cNvPr id="2050" name="Chart 11"/>
          <p:cNvGraphicFramePr>
            <a:graphicFrameLocks/>
          </p:cNvGraphicFramePr>
          <p:nvPr/>
        </p:nvGraphicFramePr>
        <p:xfrm>
          <a:off x="652463" y="1168400"/>
          <a:ext cx="4159250" cy="4673600"/>
        </p:xfrm>
        <a:graphic>
          <a:graphicData uri="http://schemas.openxmlformats.org/presentationml/2006/ole">
            <mc:AlternateContent xmlns:mc="http://schemas.openxmlformats.org/markup-compatibility/2006">
              <mc:Choice xmlns:v="urn:schemas-microsoft-com:vml" Requires="v">
                <p:oleObj spid="_x0000_s35843" r:id="rId7" imgW="4157832" imgH="4669941" progId="Excel.Sheet.8">
                  <p:embed/>
                </p:oleObj>
              </mc:Choice>
              <mc:Fallback>
                <p:oleObj r:id="rId7" imgW="4157832" imgH="4669941" progId="Excel.Sheet.8">
                  <p:embed/>
                  <p:pic>
                    <p:nvPicPr>
                      <p:cNvPr id="0" name="Chart 1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463" y="1168400"/>
                        <a:ext cx="4159250"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Chart 12"/>
          <p:cNvGraphicFramePr>
            <a:graphicFrameLocks/>
          </p:cNvGraphicFramePr>
          <p:nvPr/>
        </p:nvGraphicFramePr>
        <p:xfrm>
          <a:off x="4724400" y="1219200"/>
          <a:ext cx="4114800" cy="4724400"/>
        </p:xfrm>
        <a:graphic>
          <a:graphicData uri="http://schemas.openxmlformats.org/drawingml/2006/chart">
            <c:chart xmlns:c="http://schemas.openxmlformats.org/drawingml/2006/chart" xmlns:r="http://schemas.openxmlformats.org/officeDocument/2006/relationships" r:id="rId9"/>
          </a:graphicData>
        </a:graphic>
      </p:graphicFrame>
      <p:pic>
        <p:nvPicPr>
          <p:cNvPr id="2056" name="Picture 2" descr="C:\Users\User\Desktop\10_Dundgovi dem.jpg"/>
          <p:cNvPicPr>
            <a:picLocks noChangeAspect="1" noChangeArrowheads="1"/>
          </p:cNvPicPr>
          <p:nvPr/>
        </p:nvPicPr>
        <p:blipFill>
          <a:blip r:embed="rId10" cstate="print"/>
          <a:srcRect/>
          <a:stretch>
            <a:fillRect/>
          </a:stretch>
        </p:blipFill>
        <p:spPr bwMode="auto">
          <a:xfrm>
            <a:off x="0" y="0"/>
            <a:ext cx="9144000" cy="6858000"/>
          </a:xfrm>
          <a:prstGeom prst="rect">
            <a:avLst/>
          </a:prstGeom>
          <a:noFill/>
          <a:ln w="9525">
            <a:noFill/>
            <a:miter lim="800000"/>
            <a:headEnd/>
            <a:tailEnd/>
          </a:ln>
        </p:spPr>
      </p:pic>
      <p:pic>
        <p:nvPicPr>
          <p:cNvPr id="2057" name="Picture 9" descr="\\exchange_server\MCCT\RESTRICTED\1.ARCHIVE\10. Design_Logo\NSO_LOGO\logo_mgl.jpg"/>
          <p:cNvPicPr>
            <a:picLocks noChangeAspect="1" noChangeArrowheads="1"/>
          </p:cNvPicPr>
          <p:nvPr/>
        </p:nvPicPr>
        <p:blipFill>
          <a:blip r:embed="rId4" cstate="print"/>
          <a:srcRect/>
          <a:stretch>
            <a:fillRect/>
          </a:stretch>
        </p:blipFill>
        <p:spPr bwMode="auto">
          <a:xfrm>
            <a:off x="36513" y="228600"/>
            <a:ext cx="703262" cy="714375"/>
          </a:xfrm>
          <a:prstGeom prst="rect">
            <a:avLst/>
          </a:prstGeom>
          <a:noFill/>
          <a:ln w="9525">
            <a:noFill/>
            <a:miter lim="800000"/>
            <a:headEnd/>
            <a:tailEnd/>
          </a:ln>
        </p:spPr>
      </p:pic>
      <p:sp>
        <p:nvSpPr>
          <p:cNvPr id="17" name="Rectangle 4"/>
          <p:cNvSpPr txBox="1">
            <a:spLocks/>
          </p:cNvSpPr>
          <p:nvPr/>
        </p:nvSpPr>
        <p:spPr bwMode="auto">
          <a:xfrm>
            <a:off x="1066800" y="5334000"/>
            <a:ext cx="7696200" cy="1295400"/>
          </a:xfrm>
          <a:prstGeom prst="rect">
            <a:avLst/>
          </a:prstGeom>
          <a:noFill/>
          <a:ln w="9525">
            <a:noFill/>
            <a:miter lim="800000"/>
            <a:headEnd/>
            <a:tailEnd/>
          </a:ln>
        </p:spPr>
        <p:txBody>
          <a:bodyPr/>
          <a:lstStyle/>
          <a:p>
            <a:pPr algn="just"/>
            <a:endParaRPr lang="mn-MN" altLang="mn-MN" sz="1200">
              <a:latin typeface="Arial" charset="0"/>
            </a:endParaRPr>
          </a:p>
        </p:txBody>
      </p:sp>
      <p:pic>
        <p:nvPicPr>
          <p:cNvPr id="2059" name="Picture 6"/>
          <p:cNvPicPr>
            <a:picLocks noChangeAspect="1"/>
          </p:cNvPicPr>
          <p:nvPr/>
        </p:nvPicPr>
        <p:blipFill>
          <a:blip r:embed="rId11" cstate="print"/>
          <a:srcRect/>
          <a:stretch>
            <a:fillRect/>
          </a:stretch>
        </p:blipFill>
        <p:spPr bwMode="auto">
          <a:xfrm>
            <a:off x="831850" y="509588"/>
            <a:ext cx="8358188" cy="542925"/>
          </a:xfrm>
          <a:prstGeom prst="rect">
            <a:avLst/>
          </a:prstGeom>
          <a:noFill/>
          <a:ln w="9525">
            <a:noFill/>
            <a:miter lim="800000"/>
            <a:headEnd/>
            <a:tailEnd/>
          </a:ln>
        </p:spPr>
      </p:pic>
      <p:sp>
        <p:nvSpPr>
          <p:cNvPr id="2060" name="TextBox 1"/>
          <p:cNvSpPr txBox="1">
            <a:spLocks noChangeArrowheads="1"/>
          </p:cNvSpPr>
          <p:nvPr/>
        </p:nvSpPr>
        <p:spPr bwMode="auto">
          <a:xfrm>
            <a:off x="5715000" y="1279525"/>
            <a:ext cx="2895600" cy="369888"/>
          </a:xfrm>
          <a:prstGeom prst="rect">
            <a:avLst/>
          </a:prstGeom>
          <a:noFill/>
          <a:ln w="9525">
            <a:noFill/>
            <a:miter lim="800000"/>
            <a:headEnd/>
            <a:tailEnd/>
          </a:ln>
        </p:spPr>
        <p:txBody>
          <a:bodyPr>
            <a:spAutoFit/>
          </a:bodyPr>
          <a:lstStyle/>
          <a:p>
            <a:r>
              <a:rPr lang="mn-MN" altLang="mn-MN"/>
              <a:t> </a:t>
            </a:r>
            <a:endParaRPr lang="mn-MN" altLang="mn-MN" sz="1200"/>
          </a:p>
        </p:txBody>
      </p:sp>
      <p:sp>
        <p:nvSpPr>
          <p:cNvPr id="18" name="TextBox 17"/>
          <p:cNvSpPr txBox="1"/>
          <p:nvPr/>
        </p:nvSpPr>
        <p:spPr>
          <a:xfrm>
            <a:off x="1182688" y="5327650"/>
            <a:ext cx="7656512"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lgn="just">
              <a:buFont typeface="Wingdings" panose="05000000000000000000" pitchFamily="2" charset="2"/>
              <a:buChar char="Ø"/>
              <a:defRPr/>
            </a:pPr>
            <a:r>
              <a:rPr lang="mn-MN" sz="1200" dirty="0">
                <a:latin typeface="Arial" panose="020B0604020202020204" pitchFamily="34" charset="0"/>
                <a:cs typeface="Arial" panose="020B0604020202020204" pitchFamily="34" charset="0"/>
              </a:rPr>
              <a:t>Тус аймагт 2019 оны </a:t>
            </a:r>
            <a:r>
              <a:rPr lang="en-US" sz="1200" dirty="0">
                <a:latin typeface="Arial" panose="020B0604020202020204" pitchFamily="34" charset="0"/>
                <a:cs typeface="Arial" panose="020B0604020202020204" pitchFamily="34" charset="0"/>
              </a:rPr>
              <a:t>1</a:t>
            </a:r>
            <a:r>
              <a:rPr lang="mn-MN" sz="1200" dirty="0">
                <a:latin typeface="Arial" panose="020B0604020202020204" pitchFamily="34" charset="0"/>
                <a:cs typeface="Arial" panose="020B0604020202020204" pitchFamily="34" charset="0"/>
              </a:rPr>
              <a:t> сарын байдлаар өмнөх оны 12 сартай харьцуулахад хэрэглээний үнийн индекс 0</a:t>
            </a:r>
            <a:r>
              <a:rPr lang="en-US" sz="1200" dirty="0">
                <a:latin typeface="Arial" panose="020B0604020202020204" pitchFamily="34" charset="0"/>
                <a:cs typeface="Arial" panose="020B0604020202020204" pitchFamily="34" charset="0"/>
              </a:rPr>
              <a:t>.</a:t>
            </a:r>
            <a:r>
              <a:rPr lang="mn-MN" sz="1200" dirty="0">
                <a:latin typeface="Arial" panose="020B0604020202020204" pitchFamily="34" charset="0"/>
                <a:cs typeface="Arial" panose="020B0604020202020204" pitchFamily="34" charset="0"/>
              </a:rPr>
              <a:t>7 хувиар өсжээ. Хүнсний бараа согтууруулах бус ундааны бүлэг 2</a:t>
            </a:r>
            <a:r>
              <a:rPr lang="en-US" sz="1200" dirty="0">
                <a:latin typeface="Arial" panose="020B0604020202020204" pitchFamily="34" charset="0"/>
                <a:cs typeface="Arial" panose="020B0604020202020204" pitchFamily="34" charset="0"/>
              </a:rPr>
              <a:t>.</a:t>
            </a:r>
            <a:r>
              <a:rPr lang="mn-MN" sz="1200" dirty="0">
                <a:latin typeface="Arial" panose="020B0604020202020204" pitchFamily="34" charset="0"/>
                <a:cs typeface="Arial" panose="020B0604020202020204" pitchFamily="34" charset="0"/>
              </a:rPr>
              <a:t>9 хувиар, согтууруулах ундаа, тамхи мансууруулах бодис 0</a:t>
            </a:r>
            <a:r>
              <a:rPr lang="en-US" sz="1200" dirty="0">
                <a:latin typeface="Arial" panose="020B0604020202020204" pitchFamily="34" charset="0"/>
                <a:cs typeface="Arial" panose="020B0604020202020204" pitchFamily="34" charset="0"/>
              </a:rPr>
              <a:t>.</a:t>
            </a:r>
            <a:r>
              <a:rPr lang="mn-MN" sz="12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a:t>
            </a:r>
            <a:r>
              <a:rPr lang="mn-MN" sz="1200" dirty="0">
                <a:latin typeface="Arial" pitchFamily="34" charset="0"/>
                <a:cs typeface="Arial" pitchFamily="34" charset="0"/>
              </a:rPr>
              <a:t>хувиар,  хувцас бөс бараа гутлын бүлэг хэвээрээ, гэр ахуйн тавилга,</a:t>
            </a:r>
            <a:r>
              <a:rPr lang="en-US" sz="1200" dirty="0">
                <a:latin typeface="Arial" pitchFamily="34" charset="0"/>
                <a:cs typeface="Arial" pitchFamily="34" charset="0"/>
              </a:rPr>
              <a:t> </a:t>
            </a:r>
            <a:r>
              <a:rPr lang="mn-MN" sz="1200" dirty="0">
                <a:latin typeface="Arial" pitchFamily="34" charset="0"/>
                <a:cs typeface="Arial" pitchFamily="34" charset="0"/>
              </a:rPr>
              <a:t> гэр ахуйн барааны бүлэг 0</a:t>
            </a:r>
            <a:r>
              <a:rPr lang="en-US" sz="1200" dirty="0">
                <a:latin typeface="Arial" pitchFamily="34" charset="0"/>
                <a:cs typeface="Arial" pitchFamily="34" charset="0"/>
              </a:rPr>
              <a:t>.</a:t>
            </a:r>
            <a:r>
              <a:rPr lang="mn-MN" sz="1200" dirty="0">
                <a:latin typeface="Arial" pitchFamily="34" charset="0"/>
                <a:cs typeface="Arial" pitchFamily="34" charset="0"/>
              </a:rPr>
              <a:t>2 хувь</a:t>
            </a:r>
            <a:r>
              <a:rPr lang="en-US" sz="1200" dirty="0">
                <a:latin typeface="Arial" pitchFamily="34" charset="0"/>
                <a:cs typeface="Arial" pitchFamily="34" charset="0"/>
              </a:rPr>
              <a:t> </a:t>
            </a:r>
            <a:r>
              <a:rPr lang="mn-MN" sz="1200" dirty="0">
                <a:latin typeface="Arial" pitchFamily="34" charset="0"/>
                <a:cs typeface="Arial" pitchFamily="34" charset="0"/>
              </a:rPr>
              <a:t>буурсан , эм тариа эмчилгээний бүлэг 0.4 хувь өссөн  нь нөлөөлсөн байна. </a:t>
            </a:r>
            <a:endParaRPr lang="en-US" sz="1200" dirty="0">
              <a:latin typeface="Arial" pitchFamily="34" charset="0"/>
              <a:cs typeface="Arial" pitchFamily="34" charset="0"/>
            </a:endParaRPr>
          </a:p>
          <a:p>
            <a:pPr>
              <a:defRPr/>
            </a:pPr>
            <a:r>
              <a:rPr lang="mn-MN" sz="1200" dirty="0">
                <a:latin typeface="Arial" panose="020B0604020202020204" pitchFamily="34" charset="0"/>
                <a:cs typeface="Arial" panose="020B0604020202020204" pitchFamily="34" charset="0"/>
              </a:rPr>
              <a:t> </a:t>
            </a:r>
            <a:endParaRPr lang="en-US" sz="1200" dirty="0">
              <a:latin typeface="Arial" pitchFamily="34" charset="0"/>
              <a:cs typeface="Arial" pitchFamily="34" charset="0"/>
            </a:endParaRPr>
          </a:p>
        </p:txBody>
      </p:sp>
      <p:graphicFrame>
        <p:nvGraphicFramePr>
          <p:cNvPr id="20" name="Chart 19"/>
          <p:cNvGraphicFramePr/>
          <p:nvPr/>
        </p:nvGraphicFramePr>
        <p:xfrm>
          <a:off x="1239650" y="1143000"/>
          <a:ext cx="7523349" cy="4007503"/>
        </p:xfrm>
        <a:graphic>
          <a:graphicData uri="http://schemas.openxmlformats.org/drawingml/2006/chart">
            <c:chart xmlns:c="http://schemas.openxmlformats.org/drawingml/2006/chart" xmlns:r="http://schemas.openxmlformats.org/officeDocument/2006/relationships" r:id="rId12"/>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20642</TotalTime>
  <Words>1116</Words>
  <Application>Microsoft Office PowerPoint</Application>
  <PresentationFormat>On-screen Show (4:3)</PresentationFormat>
  <Paragraphs>145</Paragraphs>
  <Slides>17</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7" baseType="lpstr">
      <vt:lpstr>Arial Unicode MS</vt:lpstr>
      <vt:lpstr>Arial</vt:lpstr>
      <vt:lpstr>Arial Mon</vt:lpstr>
      <vt:lpstr>Calibri</vt:lpstr>
      <vt:lpstr>Tahoma</vt:lpstr>
      <vt:lpstr>Times New Roman</vt:lpstr>
      <vt:lpstr>Wingdings</vt:lpstr>
      <vt:lpstr>Office Theme</vt:lpstr>
      <vt:lpstr>Microsoft Excel 97-2003 Worksheet</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Batbuyan</dc:creator>
  <cp:lastModifiedBy>Byambasuren</cp:lastModifiedBy>
  <cp:revision>1548</cp:revision>
  <cp:lastPrinted>2014-01-15T09:10:55Z</cp:lastPrinted>
  <dcterms:created xsi:type="dcterms:W3CDTF">2011-11-16T04:07:02Z</dcterms:created>
  <dcterms:modified xsi:type="dcterms:W3CDTF">2019-02-17T21:33:58Z</dcterms:modified>
</cp:coreProperties>
</file>