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572" r:id="rId2"/>
    <p:sldId id="591" r:id="rId3"/>
    <p:sldId id="592" r:id="rId4"/>
    <p:sldId id="593" r:id="rId5"/>
    <p:sldId id="594" r:id="rId6"/>
    <p:sldId id="595" r:id="rId7"/>
    <p:sldId id="596" r:id="rId8"/>
    <p:sldId id="597" r:id="rId9"/>
    <p:sldId id="598" r:id="rId10"/>
    <p:sldId id="599" r:id="rId11"/>
    <p:sldId id="600" r:id="rId12"/>
    <p:sldId id="601" r:id="rId13"/>
    <p:sldId id="602" r:id="rId14"/>
    <p:sldId id="589" r:id="rId15"/>
    <p:sldId id="590" r:id="rId16"/>
    <p:sldId id="584" r:id="rId17"/>
    <p:sldId id="587" r:id="rId18"/>
    <p:sldId id="565" r:id="rId1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91753" autoAdjust="0"/>
  </p:normalViewPr>
  <p:slideViewPr>
    <p:cSldViewPr>
      <p:cViewPr varScale="1">
        <p:scale>
          <a:sx n="84" d="100"/>
          <a:sy n="84"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822"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tuvshin\taniltsuulga\2018\9\9%20sar%20tul%20boijilt,%20horogdol.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tuvshin\taniltsuulga\2018\9\9%20sar%20tul%20boijilt,%20horogdol.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oleObject" Target="file:///D:\TANILTSUULGA\2018.10\GEMT-2018.10-sa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TANILTSUULGA\2018.10\GEMT-2018.10-sa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TANILTSUULGA\2018.10\GEMT-2018.10-sar.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tuvshin\taniltsuulga\2018\10\nd-grafik-2017.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tuvshin\taniltsuulga\2018\10\nd-grafik-2017.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TANILTSUULGA\2018.10\dundgovi-graphic-une%2010.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D:\TANILTSUULGA\2018.10\dundgovi-graphic-une%2010.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84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overlap val="-25"/>
        <c:axId val="97867264"/>
        <c:axId val="97868800"/>
      </c:barChart>
      <c:catAx>
        <c:axId val="97867264"/>
        <c:scaling>
          <c:orientation val="minMax"/>
        </c:scaling>
        <c:axPos val="b"/>
        <c:numFmt formatCode="General" sourceLinked="1"/>
        <c:majorTickMark val="none"/>
        <c:tickLblPos val="nextTo"/>
        <c:crossAx val="97868800"/>
        <c:crosses val="autoZero"/>
        <c:auto val="1"/>
        <c:lblAlgn val="ctr"/>
        <c:lblOffset val="100"/>
      </c:catAx>
      <c:valAx>
        <c:axId val="97868800"/>
        <c:scaling>
          <c:orientation val="minMax"/>
        </c:scaling>
        <c:delete val="1"/>
        <c:axPos val="l"/>
        <c:numFmt formatCode="General" sourceLinked="1"/>
        <c:tickLblPos val="none"/>
        <c:crossAx val="97867264"/>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mn-MN" b="0"/>
              <a:t>БОЙЖИЖ</a:t>
            </a:r>
            <a:r>
              <a:rPr lang="mn-MN" b="0" baseline="0"/>
              <a:t> БУЙ ТӨЛ </a:t>
            </a:r>
          </a:p>
          <a:p>
            <a:pPr>
              <a:defRPr/>
            </a:pPr>
            <a:r>
              <a:rPr lang="mn-MN" sz="1600" b="0" baseline="0"/>
              <a:t>2018 оны </a:t>
            </a:r>
            <a:r>
              <a:rPr lang="en-US" sz="1600" b="0" baseline="0"/>
              <a:t>9</a:t>
            </a:r>
            <a:r>
              <a:rPr lang="mn-MN" sz="1600" b="0" baseline="0"/>
              <a:t> сарын байдлаар</a:t>
            </a:r>
            <a:endParaRPr lang="en-US" sz="1600" b="0"/>
          </a:p>
        </c:rich>
      </c:tx>
      <c:layout/>
    </c:title>
    <c:plotArea>
      <c:layout/>
      <c:barChart>
        <c:barDir val="col"/>
        <c:grouping val="clustered"/>
        <c:ser>
          <c:idx val="0"/>
          <c:order val="0"/>
          <c:tx>
            <c:strRef>
              <c:f>'төл бойжилт'!$V$5</c:f>
              <c:strCache>
                <c:ptCount val="1"/>
                <c:pt idx="0">
                  <c:v>áîéæèæ áóé òºë</c:v>
                </c:pt>
              </c:strCache>
            </c:strRef>
          </c:tx>
          <c:dLbls>
            <c:spPr>
              <a:noFill/>
              <a:ln w="25400">
                <a:noFill/>
              </a:ln>
            </c:spPr>
            <c:showVal val="1"/>
            <c:extLst>
              <c:ext xmlns:c15="http://schemas.microsoft.com/office/drawing/2012/chart" uri="{CE6537A1-D6FC-4f65-9D91-7224C49458BB}">
                <c15:layout/>
                <c15:showLeaderLines val="0"/>
              </c:ext>
            </c:extLst>
          </c:dLbls>
          <c:cat>
            <c:strRef>
              <c:f>'төл бойжилт'!$U$6:$U$20</c:f>
              <c:strCache>
                <c:ptCount val="15"/>
                <c:pt idx="0">
                  <c:v>Сц</c:v>
                </c:pt>
                <c:pt idx="1">
                  <c:v>Ад</c:v>
                </c:pt>
                <c:pt idx="2">
                  <c:v>Бж</c:v>
                </c:pt>
                <c:pt idx="3">
                  <c:v>Гу</c:v>
                </c:pt>
                <c:pt idx="4">
                  <c:v>Гс</c:v>
                </c:pt>
                <c:pt idx="5">
                  <c:v>Дх</c:v>
                </c:pt>
                <c:pt idx="6">
                  <c:v>Дц</c:v>
                </c:pt>
                <c:pt idx="7">
                  <c:v>Дн</c:v>
                </c:pt>
                <c:pt idx="8">
                  <c:v>Лс</c:v>
                </c:pt>
                <c:pt idx="9">
                  <c:v>Өл</c:v>
                </c:pt>
                <c:pt idx="10">
                  <c:v>Өш</c:v>
                </c:pt>
                <c:pt idx="11">
                  <c:v>Со</c:v>
                </c:pt>
                <c:pt idx="12">
                  <c:v>Хд</c:v>
                </c:pt>
                <c:pt idx="13">
                  <c:v>Цд</c:v>
                </c:pt>
                <c:pt idx="14">
                  <c:v>Эд</c:v>
                </c:pt>
              </c:strCache>
            </c:strRef>
          </c:cat>
          <c:val>
            <c:numRef>
              <c:f>'төл бойжилт'!$V$6:$V$20</c:f>
              <c:numCache>
                <c:formatCode>General</c:formatCode>
                <c:ptCount val="15"/>
                <c:pt idx="0">
                  <c:v>100491</c:v>
                </c:pt>
                <c:pt idx="1">
                  <c:v>87753</c:v>
                </c:pt>
                <c:pt idx="2">
                  <c:v>45681</c:v>
                </c:pt>
                <c:pt idx="3">
                  <c:v>59016</c:v>
                </c:pt>
                <c:pt idx="4">
                  <c:v>76032</c:v>
                </c:pt>
                <c:pt idx="5">
                  <c:v>57665</c:v>
                </c:pt>
                <c:pt idx="6">
                  <c:v>54785</c:v>
                </c:pt>
                <c:pt idx="7">
                  <c:v>74130</c:v>
                </c:pt>
                <c:pt idx="8">
                  <c:v>55345</c:v>
                </c:pt>
                <c:pt idx="9">
                  <c:v>91095</c:v>
                </c:pt>
                <c:pt idx="10">
                  <c:v>56969</c:v>
                </c:pt>
                <c:pt idx="11">
                  <c:v>70201</c:v>
                </c:pt>
                <c:pt idx="12">
                  <c:v>84987</c:v>
                </c:pt>
                <c:pt idx="13">
                  <c:v>50520</c:v>
                </c:pt>
                <c:pt idx="14">
                  <c:v>141794</c:v>
                </c:pt>
              </c:numCache>
            </c:numRef>
          </c:val>
        </c:ser>
        <c:dLbls/>
        <c:overlap val="-25"/>
        <c:axId val="93862912"/>
        <c:axId val="117422336"/>
      </c:barChart>
      <c:catAx>
        <c:axId val="93862912"/>
        <c:scaling>
          <c:orientation val="minMax"/>
        </c:scaling>
        <c:axPos val="b"/>
        <c:numFmt formatCode="General" sourceLinked="1"/>
        <c:majorTickMark val="none"/>
        <c:tickLblPos val="nextTo"/>
        <c:crossAx val="117422336"/>
        <c:crosses val="autoZero"/>
        <c:auto val="1"/>
        <c:lblAlgn val="ctr"/>
        <c:lblOffset val="100"/>
      </c:catAx>
      <c:valAx>
        <c:axId val="117422336"/>
        <c:scaling>
          <c:orientation val="minMax"/>
        </c:scaling>
        <c:delete val="1"/>
        <c:axPos val="l"/>
        <c:numFmt formatCode="General" sourceLinked="1"/>
        <c:tickLblPos val="none"/>
        <c:crossAx val="93862912"/>
        <c:crosses val="autoZero"/>
        <c:crossBetween val="between"/>
      </c:valAx>
    </c:plotArea>
    <c:plotVisOnly val="1"/>
    <c:dispBlanksAs val="gap"/>
  </c:chart>
  <c:txPr>
    <a:bodyPr/>
    <a:lstStyle/>
    <a:p>
      <a:pPr>
        <a:defRPr>
          <a:latin typeface="Arial Mon" pitchFamily="34"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b="0"/>
            </a:pPr>
            <a:r>
              <a:rPr lang="mn-MN" b="0"/>
              <a:t>ТОМ МАЛЫН ЗҮЙ</a:t>
            </a:r>
            <a:r>
              <a:rPr lang="mn-MN" b="0" baseline="0"/>
              <a:t> БУС ХОРОГДОЛ 2018 оны </a:t>
            </a:r>
            <a:r>
              <a:rPr lang="en-US" b="0" baseline="0"/>
              <a:t>9</a:t>
            </a:r>
            <a:r>
              <a:rPr lang="mn-MN" b="0" baseline="0"/>
              <a:t> сар</a:t>
            </a:r>
            <a:endParaRPr lang="mn-MN" b="0"/>
          </a:p>
        </c:rich>
      </c:tx>
      <c:layout/>
    </c:title>
    <c:plotArea>
      <c:layout/>
      <c:barChart>
        <c:barDir val="col"/>
        <c:grouping val="clustered"/>
        <c:ser>
          <c:idx val="0"/>
          <c:order val="0"/>
          <c:tx>
            <c:strRef>
              <c:f>Хорогдол!$T$4</c:f>
              <c:strCache>
                <c:ptCount val="1"/>
                <c:pt idx="0">
                  <c:v>Том малын зүй бус хорогдол</c:v>
                </c:pt>
              </c:strCache>
            </c:strRef>
          </c:tx>
          <c:dLbls>
            <c:spPr>
              <a:noFill/>
              <a:ln w="25400">
                <a:noFill/>
              </a:ln>
            </c:spPr>
            <c:showVal val="1"/>
            <c:extLst>
              <c:ext xmlns:c15="http://schemas.microsoft.com/office/drawing/2012/chart" uri="{CE6537A1-D6FC-4f65-9D91-7224C49458BB}">
                <c15:layout/>
                <c15:showLeaderLines val="0"/>
              </c:ext>
            </c:extLst>
          </c:dLbls>
          <c:cat>
            <c:strRef>
              <c:f>Хорогдол!$S$5:$S$19</c:f>
              <c:strCache>
                <c:ptCount val="15"/>
                <c:pt idx="0">
                  <c:v>Сц</c:v>
                </c:pt>
                <c:pt idx="1">
                  <c:v>Ад</c:v>
                </c:pt>
                <c:pt idx="2">
                  <c:v>Бж</c:v>
                </c:pt>
                <c:pt idx="3">
                  <c:v>Гу</c:v>
                </c:pt>
                <c:pt idx="4">
                  <c:v>Гс</c:v>
                </c:pt>
                <c:pt idx="5">
                  <c:v>Дх</c:v>
                </c:pt>
                <c:pt idx="6">
                  <c:v>Дц</c:v>
                </c:pt>
                <c:pt idx="7">
                  <c:v>Дн</c:v>
                </c:pt>
                <c:pt idx="8">
                  <c:v>Лс</c:v>
                </c:pt>
                <c:pt idx="9">
                  <c:v>Өл</c:v>
                </c:pt>
                <c:pt idx="10">
                  <c:v>Өш</c:v>
                </c:pt>
                <c:pt idx="11">
                  <c:v>Со</c:v>
                </c:pt>
                <c:pt idx="12">
                  <c:v>Хд</c:v>
                </c:pt>
                <c:pt idx="13">
                  <c:v>Цд</c:v>
                </c:pt>
                <c:pt idx="14">
                  <c:v>Эд</c:v>
                </c:pt>
              </c:strCache>
            </c:strRef>
          </c:cat>
          <c:val>
            <c:numRef>
              <c:f>Хорогдол!$T$5:$T$19</c:f>
              <c:numCache>
                <c:formatCode>General</c:formatCode>
                <c:ptCount val="15"/>
                <c:pt idx="0">
                  <c:v>5260</c:v>
                </c:pt>
                <c:pt idx="1">
                  <c:v>18104</c:v>
                </c:pt>
                <c:pt idx="2">
                  <c:v>59</c:v>
                </c:pt>
                <c:pt idx="3">
                  <c:v>3241</c:v>
                </c:pt>
                <c:pt idx="4">
                  <c:v>227</c:v>
                </c:pt>
                <c:pt idx="5">
                  <c:v>451</c:v>
                </c:pt>
                <c:pt idx="6">
                  <c:v>4221</c:v>
                </c:pt>
                <c:pt idx="7">
                  <c:v>2411</c:v>
                </c:pt>
                <c:pt idx="8">
                  <c:v>803</c:v>
                </c:pt>
                <c:pt idx="9">
                  <c:v>0</c:v>
                </c:pt>
                <c:pt idx="10">
                  <c:v>20</c:v>
                </c:pt>
                <c:pt idx="11">
                  <c:v>1202</c:v>
                </c:pt>
                <c:pt idx="12">
                  <c:v>2392</c:v>
                </c:pt>
                <c:pt idx="13">
                  <c:v>903</c:v>
                </c:pt>
                <c:pt idx="14">
                  <c:v>7856</c:v>
                </c:pt>
              </c:numCache>
            </c:numRef>
          </c:val>
        </c:ser>
        <c:dLbls/>
        <c:overlap val="-25"/>
        <c:axId val="93908352"/>
        <c:axId val="95138944"/>
      </c:barChart>
      <c:catAx>
        <c:axId val="93908352"/>
        <c:scaling>
          <c:orientation val="minMax"/>
        </c:scaling>
        <c:axPos val="b"/>
        <c:numFmt formatCode="General" sourceLinked="1"/>
        <c:majorTickMark val="none"/>
        <c:tickLblPos val="nextTo"/>
        <c:crossAx val="95138944"/>
        <c:crosses val="autoZero"/>
        <c:auto val="1"/>
        <c:lblAlgn val="ctr"/>
        <c:lblOffset val="100"/>
      </c:catAx>
      <c:valAx>
        <c:axId val="95138944"/>
        <c:scaling>
          <c:orientation val="minMax"/>
        </c:scaling>
        <c:delete val="1"/>
        <c:axPos val="l"/>
        <c:numFmt formatCode="General" sourceLinked="1"/>
        <c:tickLblPos val="none"/>
        <c:crossAx val="93908352"/>
        <c:crosses val="autoZero"/>
        <c:crossBetween val="between"/>
      </c:valAx>
    </c:plotArea>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200" b="0" i="0" u="none" strike="noStrike" baseline="0">
                <a:solidFill>
                  <a:srgbClr val="000000"/>
                </a:solidFill>
                <a:latin typeface="Arial"/>
                <a:ea typeface="Arial"/>
                <a:cs typeface="Arial"/>
              </a:defRPr>
            </a:pPr>
            <a:r>
              <a:rPr lang="mn-MN"/>
              <a:t>Бүртгэгдсэн гэмт хэрэг, гэмт хэрэгт холбогдогчдын тоо, жил бүрийн </a:t>
            </a:r>
            <a:r>
              <a:rPr lang="en-US"/>
              <a:t>10</a:t>
            </a:r>
            <a:r>
              <a:rPr lang="mn-MN" baseline="0"/>
              <a:t> сарын </a:t>
            </a:r>
            <a:r>
              <a:rPr lang="mn-MN"/>
              <a:t> байдлаар </a:t>
            </a:r>
          </a:p>
        </c:rich>
      </c:tx>
      <c:layout/>
    </c:title>
    <c:view3D>
      <c:depthPercent val="100"/>
      <c:rAngAx val="1"/>
    </c:view3D>
    <c:plotArea>
      <c:layout/>
      <c:bar3DChart>
        <c:barDir val="col"/>
        <c:grouping val="clustered"/>
        <c:ser>
          <c:idx val="0"/>
          <c:order val="0"/>
          <c:tx>
            <c:strRef>
              <c:f>график!$B$3</c:f>
              <c:strCache>
                <c:ptCount val="1"/>
                <c:pt idx="0">
                  <c:v>Бүх хэрэг</c:v>
                </c:pt>
              </c:strCache>
            </c:strRef>
          </c:tx>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showLeaderLines val="0"/>
              </c:ext>
            </c:extLst>
          </c:dLbls>
          <c:cat>
            <c:strRef>
              <c:f>график!$A$4:$A$6</c:f>
              <c:strCache>
                <c:ptCount val="3"/>
                <c:pt idx="0">
                  <c:v>2016-X</c:v>
                </c:pt>
                <c:pt idx="1">
                  <c:v>2017-X</c:v>
                </c:pt>
                <c:pt idx="2">
                  <c:v>2018-X</c:v>
                </c:pt>
              </c:strCache>
            </c:strRef>
          </c:cat>
          <c:val>
            <c:numRef>
              <c:f>график!$B$4:$B$6</c:f>
              <c:numCache>
                <c:formatCode>General</c:formatCode>
                <c:ptCount val="3"/>
                <c:pt idx="0">
                  <c:v>178</c:v>
                </c:pt>
                <c:pt idx="1">
                  <c:v>190</c:v>
                </c:pt>
                <c:pt idx="2">
                  <c:v>259</c:v>
                </c:pt>
              </c:numCache>
            </c:numRef>
          </c:val>
        </c:ser>
        <c:ser>
          <c:idx val="1"/>
          <c:order val="1"/>
          <c:tx>
            <c:strRef>
              <c:f>график!$C$3</c:f>
              <c:strCache>
                <c:ptCount val="1"/>
                <c:pt idx="0">
                  <c:v>Холбогдогч</c:v>
                </c:pt>
              </c:strCache>
            </c:strRef>
          </c:tx>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showLeaderLines val="0"/>
              </c:ext>
            </c:extLst>
          </c:dLbls>
          <c:cat>
            <c:strRef>
              <c:f>график!$A$4:$A$6</c:f>
              <c:strCache>
                <c:ptCount val="3"/>
                <c:pt idx="0">
                  <c:v>2016-X</c:v>
                </c:pt>
                <c:pt idx="1">
                  <c:v>2017-X</c:v>
                </c:pt>
                <c:pt idx="2">
                  <c:v>2018-X</c:v>
                </c:pt>
              </c:strCache>
            </c:strRef>
          </c:cat>
          <c:val>
            <c:numRef>
              <c:f>график!$C$4:$C$6</c:f>
              <c:numCache>
                <c:formatCode>General</c:formatCode>
                <c:ptCount val="3"/>
                <c:pt idx="0">
                  <c:v>170</c:v>
                </c:pt>
                <c:pt idx="1">
                  <c:v>138</c:v>
                </c:pt>
                <c:pt idx="2">
                  <c:v>109</c:v>
                </c:pt>
              </c:numCache>
            </c:numRef>
          </c:val>
        </c:ser>
        <c:shape val="cylinder"/>
        <c:axId val="44011520"/>
        <c:axId val="44038016"/>
        <c:axId val="0"/>
      </c:bar3DChart>
      <c:catAx>
        <c:axId val="44011520"/>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44038016"/>
        <c:crosses val="autoZero"/>
        <c:auto val="1"/>
        <c:lblAlgn val="ctr"/>
        <c:lblOffset val="100"/>
      </c:catAx>
      <c:valAx>
        <c:axId val="44038016"/>
        <c:scaling>
          <c:orientation val="minMax"/>
        </c:scaling>
        <c:delete val="1"/>
        <c:axPos val="l"/>
        <c:numFmt formatCode="General" sourceLinked="1"/>
        <c:tickLblPos val="none"/>
        <c:crossAx val="44011520"/>
        <c:crosses val="autoZero"/>
        <c:crossBetween val="between"/>
      </c:valAx>
      <c:spPr>
        <a:noFill/>
        <a:ln w="25400">
          <a:noFill/>
        </a:ln>
      </c:spPr>
    </c:plotArea>
    <c:legend>
      <c:legendPos val="t"/>
      <c:layout/>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000" b="1" i="0" u="none" strike="noStrike" baseline="0">
                <a:solidFill>
                  <a:srgbClr val="000000"/>
                </a:solidFill>
                <a:latin typeface="Arial Mon"/>
                <a:ea typeface="Arial Mon"/>
                <a:cs typeface="Arial Mon"/>
              </a:defRPr>
            </a:pPr>
            <a:r>
              <a:rPr lang="mn-MN"/>
              <a:t>Гэмт хэргийн улмаас учирсан хохирол, нөхөн төлүүлсэн хохирол, жил бүрийн   </a:t>
            </a:r>
            <a:r>
              <a:rPr lang="en-US"/>
              <a:t>10</a:t>
            </a:r>
            <a:r>
              <a:rPr lang="mn-MN" baseline="0"/>
              <a:t> сарын </a:t>
            </a:r>
            <a:r>
              <a:rPr lang="mn-MN"/>
              <a:t> байдлаар /сая.төг/</a:t>
            </a:r>
          </a:p>
        </c:rich>
      </c:tx>
      <c:layout/>
    </c:title>
    <c:view3D>
      <c:depthPercent val="100"/>
      <c:rAngAx val="1"/>
    </c:view3D>
    <c:plotArea>
      <c:layout>
        <c:manualLayout>
          <c:layoutTarget val="inner"/>
          <c:xMode val="edge"/>
          <c:yMode val="edge"/>
          <c:x val="4.3010752688172046E-2"/>
          <c:y val="0.2408298073061152"/>
          <c:w val="0.91397849462365854"/>
          <c:h val="0.52012740400332524"/>
        </c:manualLayout>
      </c:layout>
      <c:bar3DChart>
        <c:barDir val="col"/>
        <c:grouping val="clustered"/>
        <c:ser>
          <c:idx val="0"/>
          <c:order val="0"/>
          <c:tx>
            <c:strRef>
              <c:f>график!$B$22</c:f>
              <c:strCache>
                <c:ptCount val="1"/>
                <c:pt idx="0">
                  <c:v>Учирсан хохирол</c:v>
                </c:pt>
              </c:strCache>
            </c:strRef>
          </c:tx>
          <c:dLbls>
            <c:dLbl>
              <c:idx val="0"/>
              <c:layout/>
              <c:tx>
                <c:rich>
                  <a:bodyPr/>
                  <a:lstStyle/>
                  <a:p>
                    <a:r>
                      <a:rPr lang="en-US"/>
                      <a:t> 525.2 </a:t>
                    </a:r>
                  </a:p>
                </c:rich>
              </c:tx>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график!$A$23:$A$25</c:f>
              <c:strCache>
                <c:ptCount val="3"/>
                <c:pt idx="0">
                  <c:v>2016-X</c:v>
                </c:pt>
                <c:pt idx="1">
                  <c:v>2017-X</c:v>
                </c:pt>
                <c:pt idx="2">
                  <c:v>2018-X</c:v>
                </c:pt>
              </c:strCache>
            </c:strRef>
          </c:cat>
          <c:val>
            <c:numRef>
              <c:f>график!$B$23:$B$25</c:f>
              <c:numCache>
                <c:formatCode>_(* #,##0.0_);_(* \(#,##0.0\);_(* "-"??_);_(@_)</c:formatCode>
                <c:ptCount val="3"/>
                <c:pt idx="0">
                  <c:v>594.79999999999995</c:v>
                </c:pt>
                <c:pt idx="1">
                  <c:v>476.1</c:v>
                </c:pt>
                <c:pt idx="2">
                  <c:v>801.1</c:v>
                </c:pt>
              </c:numCache>
            </c:numRef>
          </c:val>
        </c:ser>
        <c:ser>
          <c:idx val="1"/>
          <c:order val="1"/>
          <c:tx>
            <c:strRef>
              <c:f>график!$C$22</c:f>
              <c:strCache>
                <c:ptCount val="1"/>
                <c:pt idx="0">
                  <c:v>Нөхөн төлүүлсэн хохирол</c:v>
                </c:pt>
              </c:strCache>
            </c:strRef>
          </c:tx>
          <c:dLbls>
            <c:dLbl>
              <c:idx val="0"/>
              <c:layout>
                <c:manualLayout>
                  <c:x val="5.6179775280898667E-2"/>
                  <c:y val="-4.7449584816132914E-3"/>
                </c:manualLayout>
              </c:layout>
              <c:tx>
                <c:rich>
                  <a:bodyPr/>
                  <a:lstStyle/>
                  <a:p>
                    <a:pPr>
                      <a:defRPr sz="1000" b="0" i="0" u="none" strike="noStrike" baseline="0">
                        <a:solidFill>
                          <a:srgbClr val="000000"/>
                        </a:solidFill>
                        <a:latin typeface="Arial Mon"/>
                        <a:ea typeface="Arial Mon"/>
                        <a:cs typeface="Arial Mon"/>
                      </a:defRPr>
                    </a:pPr>
                    <a:r>
                      <a:rPr lang="en-US"/>
                      <a:t> 378.2 </a:t>
                    </a:r>
                  </a:p>
                </c:rich>
              </c:tx>
              <c:spPr/>
              <c:extLst>
                <c:ext xmlns:c15="http://schemas.microsoft.com/office/drawing/2012/chart" uri="{CE6537A1-D6FC-4f65-9D91-7224C49458BB}">
                  <c15:layout/>
                </c:ext>
              </c:extLst>
            </c:dLbl>
            <c:dLbl>
              <c:idx val="1"/>
              <c:layout>
                <c:manualLayout>
                  <c:x val="4.494382022471903E-2"/>
                  <c:y val="-1.4234875444839923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ext>
              </c:extLst>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график!$A$23:$A$25</c:f>
              <c:strCache>
                <c:ptCount val="3"/>
                <c:pt idx="0">
                  <c:v>2016-X</c:v>
                </c:pt>
                <c:pt idx="1">
                  <c:v>2017-X</c:v>
                </c:pt>
                <c:pt idx="2">
                  <c:v>2018-X</c:v>
                </c:pt>
              </c:strCache>
            </c:strRef>
          </c:cat>
          <c:val>
            <c:numRef>
              <c:f>график!$C$23:$C$25</c:f>
              <c:numCache>
                <c:formatCode>_(* #,##0.0_);_(* \(#,##0.0\);_(* "-"??_);_(@_)</c:formatCode>
                <c:ptCount val="3"/>
                <c:pt idx="0">
                  <c:v>416.2</c:v>
                </c:pt>
                <c:pt idx="1">
                  <c:v>316.10000000000002</c:v>
                </c:pt>
                <c:pt idx="2">
                  <c:v>239.1</c:v>
                </c:pt>
              </c:numCache>
            </c:numRef>
          </c:val>
        </c:ser>
        <c:shape val="cylinder"/>
        <c:axId val="45686784"/>
        <c:axId val="45689856"/>
        <c:axId val="0"/>
      </c:bar3DChart>
      <c:catAx>
        <c:axId val="4568678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45689856"/>
        <c:crosses val="autoZero"/>
        <c:auto val="1"/>
        <c:lblAlgn val="ctr"/>
        <c:lblOffset val="100"/>
      </c:catAx>
      <c:valAx>
        <c:axId val="45689856"/>
        <c:scaling>
          <c:orientation val="minMax"/>
        </c:scaling>
        <c:delete val="1"/>
        <c:axPos val="l"/>
        <c:numFmt formatCode="_(* #,##0.0_);_(* \(#,##0.0\);_(* &quot;-&quot;??_);_(@_)" sourceLinked="1"/>
        <c:tickLblPos val="none"/>
        <c:crossAx val="45686784"/>
        <c:crosses val="autoZero"/>
        <c:crossBetween val="between"/>
      </c:valAx>
      <c:spPr>
        <a:noFill/>
        <a:ln w="25400">
          <a:noFill/>
        </a:ln>
      </c:spPr>
    </c:plotArea>
    <c:legend>
      <c:legendPos val="t"/>
      <c:layout>
        <c:manualLayout>
          <c:xMode val="edge"/>
          <c:yMode val="edge"/>
          <c:x val="4.6089828659058057E-2"/>
          <c:y val="0.87715302632625469"/>
          <c:w val="0.90000000000000013"/>
          <c:h val="8.0165433866221325E-2"/>
        </c:manualLayout>
      </c:layout>
      <c:txPr>
        <a:bodyPr/>
        <a:lstStyle/>
        <a:p>
          <a:pPr>
            <a:defRPr sz="65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000" b="1" i="0" u="none" strike="noStrike" baseline="0">
                <a:solidFill>
                  <a:srgbClr val="000000"/>
                </a:solidFill>
                <a:latin typeface="Arial Mon"/>
                <a:ea typeface="Arial Mon"/>
                <a:cs typeface="Arial Mon"/>
              </a:defRPr>
            </a:pPr>
            <a:r>
              <a:rPr lang="mn-MN"/>
              <a:t>Гэмт хэргийн улмаас гэмтсэн, нас барсан хүний тоо, жил бүрийн </a:t>
            </a:r>
            <a:r>
              <a:rPr lang="en-US"/>
              <a:t>10</a:t>
            </a:r>
            <a:r>
              <a:rPr lang="mn-MN"/>
              <a:t> сарын байдлаар </a:t>
            </a:r>
          </a:p>
        </c:rich>
      </c:tx>
      <c:layout/>
    </c:title>
    <c:view3D>
      <c:depthPercent val="100"/>
      <c:rAngAx val="1"/>
    </c:view3D>
    <c:plotArea>
      <c:layout>
        <c:manualLayout>
          <c:layoutTarget val="inner"/>
          <c:xMode val="edge"/>
          <c:yMode val="edge"/>
          <c:x val="4.5267489711934172E-2"/>
          <c:y val="0.21155037911927679"/>
          <c:w val="0.90946502057613166"/>
          <c:h val="0.56910578885972551"/>
        </c:manualLayout>
      </c:layout>
      <c:bar3DChart>
        <c:barDir val="col"/>
        <c:grouping val="clustered"/>
        <c:ser>
          <c:idx val="0"/>
          <c:order val="0"/>
          <c:tx>
            <c:strRef>
              <c:f>график!$B$30</c:f>
              <c:strCache>
                <c:ptCount val="1"/>
                <c:pt idx="0">
                  <c:v>нас барсан</c:v>
                </c:pt>
              </c:strCache>
            </c:strRef>
          </c:tx>
          <c:dLbls>
            <c:dLbl>
              <c:idx val="0"/>
              <c:layout/>
              <c:tx>
                <c:rich>
                  <a:bodyPr/>
                  <a:lstStyle/>
                  <a:p>
                    <a:r>
                      <a:rPr lang="en-US"/>
                      <a:t>25</a:t>
                    </a:r>
                  </a:p>
                </c:rich>
              </c:tx>
            </c:dLbl>
            <c:dLbl>
              <c:idx val="1"/>
              <c:layout/>
              <c:tx>
                <c:rich>
                  <a:bodyPr/>
                  <a:lstStyle/>
                  <a:p>
                    <a:r>
                      <a:rPr lang="en-US"/>
                      <a:t>20</a:t>
                    </a:r>
                  </a:p>
                </c:rich>
              </c:tx>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график!$A$31:$A$32</c:f>
              <c:strCache>
                <c:ptCount val="2"/>
                <c:pt idx="0">
                  <c:v>2017-X</c:v>
                </c:pt>
                <c:pt idx="1">
                  <c:v>2018-X</c:v>
                </c:pt>
              </c:strCache>
            </c:strRef>
          </c:cat>
          <c:val>
            <c:numRef>
              <c:f>график!$B$31:$B$32</c:f>
              <c:numCache>
                <c:formatCode>General</c:formatCode>
                <c:ptCount val="2"/>
                <c:pt idx="0">
                  <c:v>26</c:v>
                </c:pt>
                <c:pt idx="1">
                  <c:v>16</c:v>
                </c:pt>
              </c:numCache>
            </c:numRef>
          </c:val>
        </c:ser>
        <c:ser>
          <c:idx val="1"/>
          <c:order val="1"/>
          <c:tx>
            <c:strRef>
              <c:f>график!$C$30</c:f>
              <c:strCache>
                <c:ptCount val="1"/>
                <c:pt idx="0">
                  <c:v>гэмтсэн</c:v>
                </c:pt>
              </c:strCache>
            </c:strRef>
          </c:tx>
          <c:dLbls>
            <c:dLbl>
              <c:idx val="0"/>
              <c:layout>
                <c:manualLayout>
                  <c:x val="1.4856081708449397E-2"/>
                  <c:y val="-4.1666666666666664E-2"/>
                </c:manualLayout>
              </c:layout>
              <c:showVal val="1"/>
              <c:extLst>
                <c:ext xmlns:c15="http://schemas.microsoft.com/office/drawing/2012/chart" uri="{CE6537A1-D6FC-4f65-9D91-7224C49458BB}">
                  <c15:layout/>
                </c:ext>
              </c:extLst>
            </c:dLbl>
            <c:dLbl>
              <c:idx val="1"/>
              <c:layout>
                <c:manualLayout>
                  <c:x val="1.4856081708449397E-2"/>
                  <c:y val="-3.7037037037037056E-2"/>
                </c:manualLayout>
              </c:layout>
              <c:showVal val="1"/>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график!$A$31:$A$32</c:f>
              <c:strCache>
                <c:ptCount val="2"/>
                <c:pt idx="0">
                  <c:v>2017-X</c:v>
                </c:pt>
                <c:pt idx="1">
                  <c:v>2018-X</c:v>
                </c:pt>
              </c:strCache>
            </c:strRef>
          </c:cat>
          <c:val>
            <c:numRef>
              <c:f>график!$C$31:$C$32</c:f>
              <c:numCache>
                <c:formatCode>General</c:formatCode>
                <c:ptCount val="2"/>
                <c:pt idx="0">
                  <c:v>103</c:v>
                </c:pt>
                <c:pt idx="1">
                  <c:v>81</c:v>
                </c:pt>
              </c:numCache>
            </c:numRef>
          </c:val>
        </c:ser>
        <c:shape val="cylinder"/>
        <c:axId val="47442176"/>
        <c:axId val="47514368"/>
        <c:axId val="0"/>
      </c:bar3DChart>
      <c:catAx>
        <c:axId val="47442176"/>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47514368"/>
        <c:crosses val="autoZero"/>
        <c:auto val="1"/>
        <c:lblAlgn val="ctr"/>
        <c:lblOffset val="100"/>
      </c:catAx>
      <c:valAx>
        <c:axId val="47514368"/>
        <c:scaling>
          <c:orientation val="minMax"/>
        </c:scaling>
        <c:delete val="1"/>
        <c:axPos val="l"/>
        <c:numFmt formatCode="General" sourceLinked="1"/>
        <c:tickLblPos val="none"/>
        <c:crossAx val="47442176"/>
        <c:crosses val="autoZero"/>
        <c:crossBetween val="between"/>
      </c:valAx>
      <c:spPr>
        <a:noFill/>
        <a:ln w="25400">
          <a:noFill/>
        </a:ln>
      </c:spPr>
    </c:plotArea>
    <c:legend>
      <c:legendPos val="t"/>
      <c:layout>
        <c:manualLayout>
          <c:xMode val="edge"/>
          <c:yMode val="edge"/>
          <c:x val="0.20182162466460404"/>
          <c:y val="0.92037037037037062"/>
          <c:w val="0.49123096381754744"/>
          <c:h val="6.3596165062700383E-2"/>
        </c:manualLayout>
      </c:layout>
      <c:txPr>
        <a:bodyPr/>
        <a:lstStyle/>
        <a:p>
          <a:pPr>
            <a:defRPr sz="65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82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47702784"/>
        <c:axId val="48041344"/>
      </c:barChart>
      <c:catAx>
        <c:axId val="47702784"/>
        <c:scaling>
          <c:orientation val="minMax"/>
        </c:scaling>
        <c:axPos val="b"/>
        <c:numFmt formatCode="General" sourceLinked="1"/>
        <c:majorTickMark val="none"/>
        <c:tickLblPos val="nextTo"/>
        <c:crossAx val="48041344"/>
        <c:crosses val="autoZero"/>
        <c:auto val="1"/>
        <c:lblAlgn val="ctr"/>
        <c:lblOffset val="100"/>
      </c:catAx>
      <c:valAx>
        <c:axId val="48041344"/>
        <c:scaling>
          <c:orientation val="minMax"/>
        </c:scaling>
        <c:delete val="1"/>
        <c:axPos val="l"/>
        <c:numFmt formatCode="General" sourceLinked="1"/>
        <c:tickLblPos val="none"/>
        <c:crossAx val="47702784"/>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82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95070464"/>
        <c:axId val="95090944"/>
      </c:barChart>
      <c:catAx>
        <c:axId val="95070464"/>
        <c:scaling>
          <c:orientation val="minMax"/>
        </c:scaling>
        <c:axPos val="b"/>
        <c:numFmt formatCode="General" sourceLinked="1"/>
        <c:majorTickMark val="none"/>
        <c:tickLblPos val="nextTo"/>
        <c:crossAx val="95090944"/>
        <c:crosses val="autoZero"/>
        <c:auto val="1"/>
        <c:lblAlgn val="ctr"/>
        <c:lblOffset val="100"/>
      </c:catAx>
      <c:valAx>
        <c:axId val="95090944"/>
        <c:scaling>
          <c:orientation val="minMax"/>
        </c:scaling>
        <c:delete val="1"/>
        <c:axPos val="l"/>
        <c:numFmt formatCode="General" sourceLinked="1"/>
        <c:tickLblPos val="none"/>
        <c:crossAx val="95070464"/>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100"/>
            </a:pPr>
            <a:r>
              <a:rPr lang="mn-MN" sz="1100"/>
              <a:t>Аймгийн нийгмийн даатгалын сангийн орлого, жил бүрийн  эхний </a:t>
            </a:r>
            <a:r>
              <a:rPr lang="en-US" sz="1100"/>
              <a:t>10</a:t>
            </a:r>
            <a:r>
              <a:rPr lang="mn-MN" sz="1100"/>
              <a:t>  сарын байдлаар,  /сая төгрөг/</a:t>
            </a:r>
          </a:p>
        </c:rich>
      </c:tx>
      <c:layout/>
    </c:title>
    <c:plotArea>
      <c:layout>
        <c:manualLayout>
          <c:layoutTarget val="inner"/>
          <c:xMode val="edge"/>
          <c:yMode val="edge"/>
          <c:x val="2.113990053346585E-3"/>
          <c:y val="0.18796989859662408"/>
          <c:w val="0.99788595452117212"/>
          <c:h val="0.53043631538677549"/>
        </c:manualLayout>
      </c:layout>
      <c:barChart>
        <c:barDir val="col"/>
        <c:grouping val="clustered"/>
        <c:ser>
          <c:idx val="0"/>
          <c:order val="0"/>
          <c:tx>
            <c:strRef>
              <c:f>grafic!$A$3</c:f>
              <c:strCache>
                <c:ptCount val="1"/>
                <c:pt idx="0">
                  <c:v>НД-ын сангийн орлого бүгд</c:v>
                </c:pt>
              </c:strCache>
            </c:strRef>
          </c:tx>
          <c:dLbls>
            <c:spPr>
              <a:noFill/>
              <a:ln w="25400">
                <a:noFill/>
              </a:ln>
            </c:spPr>
            <c:dLblPos val="outEnd"/>
            <c:showVal val="1"/>
            <c:extLst>
              <c:ext xmlns:c15="http://schemas.microsoft.com/office/drawing/2012/chart" uri="{CE6537A1-D6FC-4f65-9D91-7224C49458BB}">
                <c15:layout/>
                <c15:showLeaderLines val="0"/>
              </c:ext>
            </c:extLst>
          </c:dLbls>
          <c:cat>
            <c:strRef>
              <c:f>grafic!$B$2:$C$2</c:f>
              <c:strCache>
                <c:ptCount val="2"/>
                <c:pt idx="0">
                  <c:v>2017- X</c:v>
                </c:pt>
                <c:pt idx="1">
                  <c:v>2018- X</c:v>
                </c:pt>
              </c:strCache>
            </c:strRef>
          </c:cat>
          <c:val>
            <c:numRef>
              <c:f>grafic!$B$3:$C$3</c:f>
              <c:numCache>
                <c:formatCode>0.0</c:formatCode>
                <c:ptCount val="2"/>
                <c:pt idx="0">
                  <c:v>23438</c:v>
                </c:pt>
                <c:pt idx="1">
                  <c:v>24409.1</c:v>
                </c:pt>
              </c:numCache>
            </c:numRef>
          </c:val>
        </c:ser>
        <c:ser>
          <c:idx val="1"/>
          <c:order val="1"/>
          <c:tx>
            <c:strRef>
              <c:f>grafic!$A$4</c:f>
              <c:strCache>
                <c:ptCount val="1"/>
                <c:pt idx="0">
                  <c:v>Тэтгэврийн даатгалын сангийн</c:v>
                </c:pt>
              </c:strCache>
            </c:strRef>
          </c:tx>
          <c:dLbls>
            <c:dLbl>
              <c:idx val="0"/>
              <c:layout>
                <c:manualLayout>
                  <c:x val="4.3324269151040824E-2"/>
                  <c:y val="0"/>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4.0774948176522947E-2"/>
                  <c:y val="-9.5237379337129533E-3"/>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grafic!$B$2:$C$2</c:f>
              <c:strCache>
                <c:ptCount val="2"/>
                <c:pt idx="0">
                  <c:v>2017- X</c:v>
                </c:pt>
                <c:pt idx="1">
                  <c:v>2018- X</c:v>
                </c:pt>
              </c:strCache>
            </c:strRef>
          </c:cat>
          <c:val>
            <c:numRef>
              <c:f>grafic!$B$4:$C$4</c:f>
              <c:numCache>
                <c:formatCode>0.0</c:formatCode>
                <c:ptCount val="2"/>
                <c:pt idx="0">
                  <c:v>19334.5</c:v>
                </c:pt>
                <c:pt idx="1">
                  <c:v>21183</c:v>
                </c:pt>
              </c:numCache>
            </c:numRef>
          </c:val>
        </c:ser>
        <c:ser>
          <c:idx val="2"/>
          <c:order val="2"/>
          <c:tx>
            <c:strRef>
              <c:f>grafic!$A$5</c:f>
              <c:strCache>
                <c:ptCount val="1"/>
                <c:pt idx="0">
                  <c:v>Тэтгэмжийн даатгалын сангийн</c:v>
                </c:pt>
              </c:strCache>
            </c:strRef>
          </c:tx>
          <c:dLbls>
            <c:dLbl>
              <c:idx val="0"/>
              <c:layout>
                <c:manualLayout>
                  <c:x val="8.0080080080080097E-3"/>
                  <c:y val="0"/>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8.0080080080080097E-3"/>
                  <c:y val="-6.3643595863166307E-3"/>
                </c:manualLayout>
              </c:layout>
              <c:spPr>
                <a:noFill/>
                <a:ln w="25400">
                  <a:noFill/>
                </a:ln>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grafic!$B$2:$C$2</c:f>
              <c:strCache>
                <c:ptCount val="2"/>
                <c:pt idx="0">
                  <c:v>2017- X</c:v>
                </c:pt>
                <c:pt idx="1">
                  <c:v>2018- X</c:v>
                </c:pt>
              </c:strCache>
            </c:strRef>
          </c:cat>
          <c:val>
            <c:numRef>
              <c:f>grafic!$B$5:$C$5</c:f>
              <c:numCache>
                <c:formatCode>0.0</c:formatCode>
                <c:ptCount val="2"/>
                <c:pt idx="0">
                  <c:v>932.4</c:v>
                </c:pt>
                <c:pt idx="1">
                  <c:v>1004.7</c:v>
                </c:pt>
              </c:numCache>
            </c:numRef>
          </c:val>
        </c:ser>
        <c:ser>
          <c:idx val="3"/>
          <c:order val="3"/>
          <c:tx>
            <c:strRef>
              <c:f>grafic!$A$6</c:f>
              <c:strCache>
                <c:ptCount val="1"/>
                <c:pt idx="0">
                  <c:v>Эрүүл мэндийн даатгалын сангийн</c:v>
                </c:pt>
              </c:strCache>
            </c:strRef>
          </c:tx>
          <c:dLbls>
            <c:dLbl>
              <c:idx val="0"/>
              <c:layout>
                <c:manualLayout>
                  <c:x val="-4.0040040040040074E-3"/>
                  <c:y val="-1.0050251256281407E-2"/>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1.4681178416455551E-16"/>
                  <c:y val="-4.2039852417016008E-2"/>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grafic!$B$2:$C$2</c:f>
              <c:strCache>
                <c:ptCount val="2"/>
                <c:pt idx="0">
                  <c:v>2017- X</c:v>
                </c:pt>
                <c:pt idx="1">
                  <c:v>2018- X</c:v>
                </c:pt>
              </c:strCache>
            </c:strRef>
          </c:cat>
          <c:val>
            <c:numRef>
              <c:f>grafic!$B$6:$C$6</c:f>
              <c:numCache>
                <c:formatCode>0.0</c:formatCode>
                <c:ptCount val="2"/>
                <c:pt idx="0">
                  <c:v>2436.9</c:v>
                </c:pt>
                <c:pt idx="1">
                  <c:v>1526.5</c:v>
                </c:pt>
              </c:numCache>
            </c:numRef>
          </c:val>
        </c:ser>
        <c:ser>
          <c:idx val="4"/>
          <c:order val="4"/>
          <c:tx>
            <c:strRef>
              <c:f>grafic!$A$7</c:f>
              <c:strCache>
                <c:ptCount val="1"/>
                <c:pt idx="0">
                  <c:v>ҮОМШӨ-ний даатгалын сангийн</c:v>
                </c:pt>
              </c:strCache>
            </c:strRef>
          </c:tx>
          <c:dLbls>
            <c:dLbl>
              <c:idx val="0"/>
              <c:layout>
                <c:manualLayout>
                  <c:x val="8.0080080080080097E-3"/>
                  <c:y val="-1.3064476725612178E-2"/>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1.2012012012012015E-2"/>
                  <c:y val="-1.9596715088418256E-2"/>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grafic!$B$2:$C$2</c:f>
              <c:strCache>
                <c:ptCount val="2"/>
                <c:pt idx="0">
                  <c:v>2017- X</c:v>
                </c:pt>
                <c:pt idx="1">
                  <c:v>2018- X</c:v>
                </c:pt>
              </c:strCache>
            </c:strRef>
          </c:cat>
          <c:val>
            <c:numRef>
              <c:f>grafic!$B$7:$C$7</c:f>
              <c:numCache>
                <c:formatCode>0.0</c:formatCode>
                <c:ptCount val="2"/>
                <c:pt idx="0">
                  <c:v>444.1</c:v>
                </c:pt>
                <c:pt idx="1">
                  <c:v>469.3</c:v>
                </c:pt>
              </c:numCache>
            </c:numRef>
          </c:val>
        </c:ser>
        <c:ser>
          <c:idx val="5"/>
          <c:order val="5"/>
          <c:tx>
            <c:strRef>
              <c:f>grafic!$A$8</c:f>
              <c:strCache>
                <c:ptCount val="1"/>
                <c:pt idx="0">
                  <c:v>Ажилгүйдлийн сангийн</c:v>
                </c:pt>
              </c:strCache>
            </c:strRef>
          </c:tx>
          <c:dLbls>
            <c:dLbl>
              <c:idx val="0"/>
              <c:layout>
                <c:manualLayout>
                  <c:x val="1.2012012012012015E-2"/>
                  <c:y val="3.350083752093805E-3"/>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2.0020020020020037E-2"/>
                  <c:y val="6.7001675041876126E-3"/>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grafic!$B$2:$C$2</c:f>
              <c:strCache>
                <c:ptCount val="2"/>
                <c:pt idx="0">
                  <c:v>2017- X</c:v>
                </c:pt>
                <c:pt idx="1">
                  <c:v>2018- X</c:v>
                </c:pt>
              </c:strCache>
            </c:strRef>
          </c:cat>
          <c:val>
            <c:numRef>
              <c:f>grafic!$B$8:$C$8</c:f>
              <c:numCache>
                <c:formatCode>0.0</c:formatCode>
                <c:ptCount val="2"/>
                <c:pt idx="0">
                  <c:v>290.10000000000002</c:v>
                </c:pt>
                <c:pt idx="1">
                  <c:v>225.6</c:v>
                </c:pt>
              </c:numCache>
            </c:numRef>
          </c:val>
        </c:ser>
        <c:axId val="46686208"/>
        <c:axId val="46687744"/>
      </c:barChart>
      <c:catAx>
        <c:axId val="46686208"/>
        <c:scaling>
          <c:orientation val="minMax"/>
        </c:scaling>
        <c:axPos val="b"/>
        <c:numFmt formatCode="General" sourceLinked="1"/>
        <c:tickLblPos val="nextTo"/>
        <c:txPr>
          <a:bodyPr rot="0" vert="horz"/>
          <a:lstStyle/>
          <a:p>
            <a:pPr>
              <a:defRPr/>
            </a:pPr>
            <a:endParaRPr lang="en-US"/>
          </a:p>
        </c:txPr>
        <c:crossAx val="46687744"/>
        <c:crosses val="autoZero"/>
        <c:auto val="1"/>
        <c:lblAlgn val="ctr"/>
        <c:lblOffset val="100"/>
      </c:catAx>
      <c:valAx>
        <c:axId val="46687744"/>
        <c:scaling>
          <c:orientation val="minMax"/>
        </c:scaling>
        <c:delete val="1"/>
        <c:axPos val="l"/>
        <c:numFmt formatCode="0.0" sourceLinked="1"/>
        <c:tickLblPos val="none"/>
        <c:crossAx val="46686208"/>
        <c:crosses val="autoZero"/>
        <c:crossBetween val="between"/>
      </c:valAx>
    </c:plotArea>
    <c:legend>
      <c:legendPos val="b"/>
      <c:layout>
        <c:manualLayout>
          <c:xMode val="edge"/>
          <c:yMode val="edge"/>
          <c:x val="3.2284252756693751E-4"/>
          <c:y val="0.77600060135681204"/>
          <c:w val="0.99567315346842944"/>
          <c:h val="0.19622197583297321"/>
        </c:manualLayout>
      </c:layout>
    </c:legend>
    <c:plotVisOnly val="1"/>
    <c:dispBlanksAs val="gap"/>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100"/>
            </a:pPr>
            <a:r>
              <a:rPr lang="mn-MN" sz="1100"/>
              <a:t>Аймгийн нийгмийн даатгалын сангийн зарлага, жил бүрийн эхний </a:t>
            </a:r>
            <a:r>
              <a:rPr lang="en-US" sz="1100"/>
              <a:t>10</a:t>
            </a:r>
            <a:r>
              <a:rPr lang="mn-MN" sz="1100"/>
              <a:t> сарын байдлаар, /сая төгрөг/</a:t>
            </a:r>
          </a:p>
        </c:rich>
      </c:tx>
      <c:layout>
        <c:manualLayout>
          <c:xMode val="edge"/>
          <c:yMode val="edge"/>
          <c:x val="0.14268858386659383"/>
          <c:y val="1.9230708049605708E-2"/>
        </c:manualLayout>
      </c:layout>
    </c:title>
    <c:plotArea>
      <c:layout>
        <c:manualLayout>
          <c:layoutTarget val="inner"/>
          <c:xMode val="edge"/>
          <c:yMode val="edge"/>
          <c:x val="3.2059376263767668E-2"/>
          <c:y val="0.18628381788814871"/>
          <c:w val="0.93385139740968004"/>
          <c:h val="0.54093853652908841"/>
        </c:manualLayout>
      </c:layout>
      <c:barChart>
        <c:barDir val="col"/>
        <c:grouping val="clustered"/>
        <c:ser>
          <c:idx val="0"/>
          <c:order val="0"/>
          <c:tx>
            <c:strRef>
              <c:f>grafic!$A$10</c:f>
              <c:strCache>
                <c:ptCount val="1"/>
                <c:pt idx="0">
                  <c:v>НД-ын сангийн зарлага бүгд</c:v>
                </c:pt>
              </c:strCache>
            </c:strRef>
          </c:tx>
          <c:dLbls>
            <c:spPr>
              <a:noFill/>
              <a:ln w="25400">
                <a:noFill/>
              </a:ln>
            </c:spPr>
            <c:dLblPos val="outEnd"/>
            <c:showVal val="1"/>
            <c:extLst>
              <c:ext xmlns:c15="http://schemas.microsoft.com/office/drawing/2012/chart" uri="{CE6537A1-D6FC-4f65-9D91-7224C49458BB}">
                <c15:layout/>
                <c15:showLeaderLines val="0"/>
              </c:ext>
            </c:extLst>
          </c:dLbls>
          <c:cat>
            <c:strRef>
              <c:f>grafic!$B$9:$C$9</c:f>
              <c:strCache>
                <c:ptCount val="2"/>
                <c:pt idx="0">
                  <c:v>2017- X</c:v>
                </c:pt>
                <c:pt idx="1">
                  <c:v>2018- X</c:v>
                </c:pt>
              </c:strCache>
            </c:strRef>
          </c:cat>
          <c:val>
            <c:numRef>
              <c:f>grafic!$B$10:$C$10</c:f>
              <c:numCache>
                <c:formatCode>0.0</c:formatCode>
                <c:ptCount val="2"/>
                <c:pt idx="0">
                  <c:v>22280.399999999983</c:v>
                </c:pt>
                <c:pt idx="1">
                  <c:v>24478.199999999983</c:v>
                </c:pt>
              </c:numCache>
            </c:numRef>
          </c:val>
        </c:ser>
        <c:ser>
          <c:idx val="1"/>
          <c:order val="1"/>
          <c:tx>
            <c:strRef>
              <c:f>grafic!$A$11</c:f>
              <c:strCache>
                <c:ptCount val="1"/>
                <c:pt idx="0">
                  <c:v>Тэтгэврийн даатгалын сангийн</c:v>
                </c:pt>
              </c:strCache>
            </c:strRef>
          </c:tx>
          <c:dLbls>
            <c:dLbl>
              <c:idx val="0"/>
              <c:layout>
                <c:manualLayout>
                  <c:x val="1.6359918200408999E-2"/>
                  <c:y val="0"/>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1.9086571233810527E-2"/>
                  <c:y val="0"/>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grafic!$B$9:$C$9</c:f>
              <c:strCache>
                <c:ptCount val="2"/>
                <c:pt idx="0">
                  <c:v>2017- X</c:v>
                </c:pt>
                <c:pt idx="1">
                  <c:v>2018- X</c:v>
                </c:pt>
              </c:strCache>
            </c:strRef>
          </c:cat>
          <c:val>
            <c:numRef>
              <c:f>grafic!$B$11:$C$11</c:f>
              <c:numCache>
                <c:formatCode>0.0</c:formatCode>
                <c:ptCount val="2"/>
                <c:pt idx="0">
                  <c:v>18422.8</c:v>
                </c:pt>
                <c:pt idx="1">
                  <c:v>21322</c:v>
                </c:pt>
              </c:numCache>
            </c:numRef>
          </c:val>
        </c:ser>
        <c:ser>
          <c:idx val="2"/>
          <c:order val="2"/>
          <c:tx>
            <c:strRef>
              <c:f>grafic!$A$12</c:f>
              <c:strCache>
                <c:ptCount val="1"/>
                <c:pt idx="0">
                  <c:v>Тэтгэмжийн даатгалын сангийн</c:v>
                </c:pt>
              </c:strCache>
            </c:strRef>
          </c:tx>
          <c:dLbls>
            <c:spPr>
              <a:noFill/>
              <a:ln w="25400">
                <a:noFill/>
              </a:ln>
            </c:spPr>
            <c:dLblPos val="outEnd"/>
            <c:showVal val="1"/>
            <c:extLst>
              <c:ext xmlns:c15="http://schemas.microsoft.com/office/drawing/2012/chart" uri="{CE6537A1-D6FC-4f65-9D91-7224C49458BB}">
                <c15:layout/>
                <c15:showLeaderLines val="0"/>
              </c:ext>
            </c:extLst>
          </c:dLbls>
          <c:cat>
            <c:strRef>
              <c:f>grafic!$B$9:$C$9</c:f>
              <c:strCache>
                <c:ptCount val="2"/>
                <c:pt idx="0">
                  <c:v>2017- X</c:v>
                </c:pt>
                <c:pt idx="1">
                  <c:v>2018- X</c:v>
                </c:pt>
              </c:strCache>
            </c:strRef>
          </c:cat>
          <c:val>
            <c:numRef>
              <c:f>grafic!$B$12:$C$12</c:f>
              <c:numCache>
                <c:formatCode>0.0</c:formatCode>
                <c:ptCount val="2"/>
                <c:pt idx="0">
                  <c:v>901.2</c:v>
                </c:pt>
                <c:pt idx="1">
                  <c:v>1029</c:v>
                </c:pt>
              </c:numCache>
            </c:numRef>
          </c:val>
        </c:ser>
        <c:ser>
          <c:idx val="3"/>
          <c:order val="3"/>
          <c:tx>
            <c:strRef>
              <c:f>grafic!$A$13</c:f>
              <c:strCache>
                <c:ptCount val="1"/>
                <c:pt idx="0">
                  <c:v>Эрүүл мэндийн даатгалын сангийн</c:v>
                </c:pt>
              </c:strCache>
            </c:strRef>
          </c:tx>
          <c:dLbls>
            <c:dLbl>
              <c:idx val="0"/>
              <c:layout>
                <c:manualLayout>
                  <c:x val="1.2084592145015114E-2"/>
                  <c:y val="-9.6153846153846333E-3"/>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0"/>
                  <c:y val="-6.4102564102564135E-3"/>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grafic!$B$9:$C$9</c:f>
              <c:strCache>
                <c:ptCount val="2"/>
                <c:pt idx="0">
                  <c:v>2017- X</c:v>
                </c:pt>
                <c:pt idx="1">
                  <c:v>2018- X</c:v>
                </c:pt>
              </c:strCache>
            </c:strRef>
          </c:cat>
          <c:val>
            <c:numRef>
              <c:f>grafic!$B$13:$C$13</c:f>
              <c:numCache>
                <c:formatCode>0.0</c:formatCode>
                <c:ptCount val="2"/>
                <c:pt idx="0">
                  <c:v>2307.3000000000002</c:v>
                </c:pt>
                <c:pt idx="1">
                  <c:v>1480</c:v>
                </c:pt>
              </c:numCache>
            </c:numRef>
          </c:val>
        </c:ser>
        <c:ser>
          <c:idx val="4"/>
          <c:order val="4"/>
          <c:tx>
            <c:strRef>
              <c:f>grafic!$A$14</c:f>
              <c:strCache>
                <c:ptCount val="1"/>
                <c:pt idx="0">
                  <c:v>ҮОМШӨ-ний даатгалын сангийн</c:v>
                </c:pt>
              </c:strCache>
            </c:strRef>
          </c:tx>
          <c:dLbls>
            <c:dLbl>
              <c:idx val="0"/>
              <c:layout>
                <c:manualLayout>
                  <c:x val="0"/>
                  <c:y val="-9.6153846153846333E-3"/>
                </c:manualLayout>
              </c:layout>
              <c:spPr>
                <a:noFill/>
                <a:ln w="25400">
                  <a:noFill/>
                </a:ln>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8.0563947633434108E-3"/>
                  <c:y val="-1.5734326915429277E-2"/>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grafic!$B$9:$C$9</c:f>
              <c:strCache>
                <c:ptCount val="2"/>
                <c:pt idx="0">
                  <c:v>2017- X</c:v>
                </c:pt>
                <c:pt idx="1">
                  <c:v>2018- X</c:v>
                </c:pt>
              </c:strCache>
            </c:strRef>
          </c:cat>
          <c:val>
            <c:numRef>
              <c:f>grafic!$B$14:$C$14</c:f>
              <c:numCache>
                <c:formatCode>0.0</c:formatCode>
                <c:ptCount val="2"/>
                <c:pt idx="0">
                  <c:v>390.6</c:v>
                </c:pt>
                <c:pt idx="1">
                  <c:v>406.1</c:v>
                </c:pt>
              </c:numCache>
            </c:numRef>
          </c:val>
        </c:ser>
        <c:ser>
          <c:idx val="5"/>
          <c:order val="5"/>
          <c:tx>
            <c:strRef>
              <c:f>grafic!$A$15</c:f>
              <c:strCache>
                <c:ptCount val="1"/>
                <c:pt idx="0">
                  <c:v>Ажилгүйдлийн сангийн</c:v>
                </c:pt>
              </c:strCache>
            </c:strRef>
          </c:tx>
          <c:dLbls>
            <c:dLbl>
              <c:idx val="0"/>
              <c:layout>
                <c:manualLayout>
                  <c:x val="1.6112789526686811E-2"/>
                  <c:y val="9.6153846153846333E-3"/>
                </c:manualLayout>
              </c:layout>
              <c:spPr/>
              <c:txPr>
                <a:bodyPr/>
                <a:lstStyle/>
                <a:p>
                  <a:pPr>
                    <a:defRPr/>
                  </a:pPr>
                  <a:endParaRPr lang="en-US"/>
                </a:p>
              </c:txPr>
              <c:dLblPos val="outEnd"/>
              <c:showVal val="1"/>
              <c:extLst>
                <c:ext xmlns:c15="http://schemas.microsoft.com/office/drawing/2012/chart" uri="{CE6537A1-D6FC-4f65-9D91-7224C49458BB}">
                  <c15:layout/>
                </c:ext>
              </c:extLst>
            </c:dLbl>
            <c:dLbl>
              <c:idx val="1"/>
              <c:layout>
                <c:manualLayout>
                  <c:x val="2.4169184290030173E-2"/>
                  <c:y val="9.6153846153846333E-3"/>
                </c:manualLayout>
              </c:layout>
              <c:spPr/>
              <c:txPr>
                <a:bodyPr/>
                <a:lstStyle/>
                <a:p>
                  <a:pPr>
                    <a:defRPr/>
                  </a:pPr>
                  <a:endParaRPr lang="en-US"/>
                </a:p>
              </c:txPr>
              <c:dLblPos val="outEnd"/>
              <c:showVal val="1"/>
              <c:extLst>
                <c:ext xmlns:c15="http://schemas.microsoft.com/office/drawing/2012/chart" uri="{CE6537A1-D6FC-4f65-9D91-7224C49458BB}">
                  <c15:layout/>
                </c:ext>
              </c:extLst>
            </c:dLbl>
            <c:spPr>
              <a:noFill/>
              <a:ln w="25400">
                <a:noFill/>
              </a:ln>
            </c:spPr>
            <c:dLblPos val="outEnd"/>
            <c:showVal val="1"/>
            <c:extLst>
              <c:ext xmlns:c15="http://schemas.microsoft.com/office/drawing/2012/chart" uri="{CE6537A1-D6FC-4f65-9D91-7224C49458BB}">
                <c15:showLeaderLines val="0"/>
              </c:ext>
            </c:extLst>
          </c:dLbls>
          <c:cat>
            <c:strRef>
              <c:f>grafic!$B$9:$C$9</c:f>
              <c:strCache>
                <c:ptCount val="2"/>
                <c:pt idx="0">
                  <c:v>2017- X</c:v>
                </c:pt>
                <c:pt idx="1">
                  <c:v>2018- X</c:v>
                </c:pt>
              </c:strCache>
            </c:strRef>
          </c:cat>
          <c:val>
            <c:numRef>
              <c:f>grafic!$B$15:$C$15</c:f>
              <c:numCache>
                <c:formatCode>0.0</c:formatCode>
                <c:ptCount val="2"/>
                <c:pt idx="0">
                  <c:v>258.5</c:v>
                </c:pt>
                <c:pt idx="1">
                  <c:v>241.1</c:v>
                </c:pt>
              </c:numCache>
            </c:numRef>
          </c:val>
        </c:ser>
        <c:axId val="47201664"/>
        <c:axId val="47264896"/>
      </c:barChart>
      <c:catAx>
        <c:axId val="47201664"/>
        <c:scaling>
          <c:orientation val="minMax"/>
        </c:scaling>
        <c:axPos val="b"/>
        <c:numFmt formatCode="General" sourceLinked="1"/>
        <c:tickLblPos val="nextTo"/>
        <c:txPr>
          <a:bodyPr rot="0" vert="horz"/>
          <a:lstStyle/>
          <a:p>
            <a:pPr>
              <a:defRPr/>
            </a:pPr>
            <a:endParaRPr lang="en-US"/>
          </a:p>
        </c:txPr>
        <c:crossAx val="47264896"/>
        <c:crosses val="autoZero"/>
        <c:auto val="1"/>
        <c:lblAlgn val="ctr"/>
        <c:lblOffset val="100"/>
      </c:catAx>
      <c:valAx>
        <c:axId val="47264896"/>
        <c:scaling>
          <c:orientation val="minMax"/>
        </c:scaling>
        <c:delete val="1"/>
        <c:axPos val="l"/>
        <c:numFmt formatCode="0.0" sourceLinked="1"/>
        <c:tickLblPos val="none"/>
        <c:crossAx val="47201664"/>
        <c:crosses val="autoZero"/>
        <c:crossBetween val="between"/>
      </c:valAx>
    </c:plotArea>
    <c:legend>
      <c:legendPos val="b"/>
      <c:layout>
        <c:manualLayout>
          <c:xMode val="edge"/>
          <c:yMode val="edge"/>
          <c:x val="0.10674215571996105"/>
          <c:y val="0.78482266639746967"/>
          <c:w val="0.89021988565628696"/>
          <c:h val="0.208977968663008"/>
        </c:manualLayout>
      </c:layout>
    </c:legend>
    <c:plotVisOnly val="1"/>
    <c:dispBlanksAs val="gap"/>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5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112240512"/>
        <c:axId val="112267648"/>
      </c:barChart>
      <c:catAx>
        <c:axId val="112240512"/>
        <c:scaling>
          <c:orientation val="minMax"/>
        </c:scaling>
        <c:axPos val="b"/>
        <c:numFmt formatCode="General" sourceLinked="1"/>
        <c:majorTickMark val="none"/>
        <c:tickLblPos val="nextTo"/>
        <c:crossAx val="112267648"/>
        <c:crosses val="autoZero"/>
        <c:auto val="1"/>
        <c:lblAlgn val="ctr"/>
        <c:lblOffset val="100"/>
      </c:catAx>
      <c:valAx>
        <c:axId val="112267648"/>
        <c:scaling>
          <c:orientation val="minMax"/>
        </c:scaling>
        <c:delete val="1"/>
        <c:axPos val="l"/>
        <c:numFmt formatCode="General" sourceLinked="1"/>
        <c:tickLblPos val="none"/>
        <c:crossAx val="112240512"/>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mn-MN"/>
              <a:t>Дундговь аймгийн хэрэглээний үнийн  индекс</a:t>
            </a:r>
            <a:r>
              <a:rPr lang="en-US"/>
              <a:t/>
            </a:r>
            <a:br>
              <a:rPr lang="en-US"/>
            </a:br>
            <a:r>
              <a:rPr lang="en-US"/>
              <a:t> (</a:t>
            </a:r>
            <a:r>
              <a:rPr lang="mn-MN"/>
              <a:t>өмнөх оны</a:t>
            </a:r>
            <a:r>
              <a:rPr lang="en-US"/>
              <a:t> 12 </a:t>
            </a:r>
            <a:r>
              <a:rPr lang="mn-MN"/>
              <a:t>сар</a:t>
            </a:r>
            <a:r>
              <a:rPr lang="en-US"/>
              <a:t> =100)</a:t>
            </a:r>
          </a:p>
        </c:rich>
      </c:tx>
      <c:layout/>
      <c:spPr>
        <a:noFill/>
        <a:ln>
          <a:noFill/>
        </a:ln>
        <a:effectLst/>
      </c:spPr>
    </c:title>
    <c:plotArea>
      <c:layout/>
      <c:lineChart>
        <c:grouping val="standard"/>
        <c:ser>
          <c:idx val="0"/>
          <c:order val="0"/>
          <c:tx>
            <c:strRef>
              <c:f>graphic!$O$7</c:f>
              <c:strCache>
                <c:ptCount val="1"/>
                <c:pt idx="0">
                  <c:v>2016</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manualLayout>
                  <c:x val="-2.9411764705882366E-2"/>
                  <c:y val="-5.0632911392405194E-2"/>
                </c:manualLayout>
              </c:layout>
              <c:showVal val="1"/>
            </c:dLbl>
            <c:dLbl>
              <c:idx val="1"/>
              <c:layout>
                <c:manualLayout>
                  <c:x val="-4.3137254901960811E-2"/>
                  <c:y val="-5.4008438818566609E-2"/>
                </c:manualLayout>
              </c:layout>
              <c:showVal val="1"/>
            </c:dLbl>
            <c:dLbl>
              <c:idx val="2"/>
              <c:layout>
                <c:manualLayout>
                  <c:x val="-4.7058823529411813E-2"/>
                  <c:y val="-4.7257383966244793E-2"/>
                </c:manualLayout>
              </c:layout>
              <c:showVal val="1"/>
            </c:dLbl>
            <c:dLbl>
              <c:idx val="3"/>
              <c:layout>
                <c:manualLayout>
                  <c:x val="-5.0980392156862793E-2"/>
                  <c:y val="-6.4135021097047523E-2"/>
                </c:manualLayout>
              </c:layout>
              <c:showVal val="1"/>
            </c:dLbl>
            <c:dLbl>
              <c:idx val="4"/>
              <c:layout>
                <c:manualLayout>
                  <c:x val="-5.2941176470588207E-2"/>
                  <c:y val="-6.0759493670886164E-2"/>
                </c:manualLayout>
              </c:layout>
              <c:showVal val="1"/>
            </c:dLbl>
            <c:dLbl>
              <c:idx val="5"/>
              <c:layout>
                <c:manualLayout>
                  <c:x val="-5.8823529411764768E-2"/>
                  <c:y val="-4.0506329113924072E-2"/>
                </c:manualLayout>
              </c:layout>
              <c:showVal val="1"/>
            </c:dLbl>
            <c:dLbl>
              <c:idx val="6"/>
              <c:layout>
                <c:manualLayout>
                  <c:x val="-6.0784313725490313E-2"/>
                  <c:y val="-4.7257383966244723E-2"/>
                </c:manualLayout>
              </c:layout>
              <c:showVal val="1"/>
            </c:dLbl>
            <c:dLbl>
              <c:idx val="7"/>
              <c:layout>
                <c:manualLayout>
                  <c:x val="-4.5098039215686933E-2"/>
                  <c:y val="-4.0506329113924072E-2"/>
                </c:manualLayout>
              </c:layout>
              <c:showVal val="1"/>
            </c:dLbl>
            <c:dLbl>
              <c:idx val="8"/>
              <c:layout>
                <c:manualLayout>
                  <c:x val="-5.6862745098039222E-2"/>
                  <c:y val="-4.0506329113924072E-2"/>
                </c:manualLayout>
              </c:layout>
              <c:showVal val="1"/>
            </c:dLbl>
            <c:dLbl>
              <c:idx val="9"/>
              <c:layout>
                <c:manualLayout>
                  <c:x val="-4.1176470588235294E-2"/>
                  <c:y val="-4.3881856540084356E-2"/>
                </c:manualLayout>
              </c:layout>
              <c:showVal val="1"/>
            </c:dLbl>
            <c:dLbl>
              <c:idx val="10"/>
              <c:layout>
                <c:manualLayout>
                  <c:x val="-4.7058823529411813E-2"/>
                  <c:y val="-5.0632911392405132E-2"/>
                </c:manualLayout>
              </c:layout>
              <c:showVal val="1"/>
            </c:dLbl>
            <c:dLbl>
              <c:idx val="11"/>
              <c:layout>
                <c:manualLayout>
                  <c:x val="-3.3554258572556478E-2"/>
                  <c:y val="-9.5517209405469761E-2"/>
                </c:manualLayout>
              </c:layout>
              <c:showVal val="1"/>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101</c:v>
                </c:pt>
                <c:pt idx="1">
                  <c:v>101.7</c:v>
                </c:pt>
                <c:pt idx="2">
                  <c:v>102.2</c:v>
                </c:pt>
                <c:pt idx="3">
                  <c:v>102.7</c:v>
                </c:pt>
                <c:pt idx="4">
                  <c:v>103.2</c:v>
                </c:pt>
                <c:pt idx="5">
                  <c:v>103.2</c:v>
                </c:pt>
                <c:pt idx="6">
                  <c:v>101.6</c:v>
                </c:pt>
                <c:pt idx="7">
                  <c:v>99.7</c:v>
                </c:pt>
                <c:pt idx="8">
                  <c:v>99.5</c:v>
                </c:pt>
                <c:pt idx="9">
                  <c:v>101.5</c:v>
                </c:pt>
                <c:pt idx="10">
                  <c:v>103.3</c:v>
                </c:pt>
                <c:pt idx="11">
                  <c:v>105.5</c:v>
                </c:pt>
              </c:numCache>
            </c:numRef>
          </c:val>
        </c:ser>
        <c:ser>
          <c:idx val="2"/>
          <c:order val="2"/>
          <c:tx>
            <c:strRef>
              <c:f>graphic!$O$9</c:f>
              <c:strCache>
                <c:ptCount val="1"/>
                <c:pt idx="0">
                  <c:v>2018</c:v>
                </c:pt>
              </c:strCache>
            </c:strRef>
          </c:tx>
          <c:spPr>
            <a:ln w="38100" cap="rnd">
              <a:solidFill>
                <a:schemeClr val="accent3"/>
              </a:solidFill>
              <a:round/>
            </a:ln>
            <a:effectLst/>
          </c:spPr>
          <c:marker>
            <c:symbol val="circle"/>
            <c:size val="8"/>
            <c:spPr>
              <a:solidFill>
                <a:schemeClr val="accent3"/>
              </a:solidFill>
              <a:ln>
                <a:noFill/>
              </a:ln>
              <a:effectLst/>
            </c:spPr>
          </c:marker>
          <c:dLbls>
            <c:dLbl>
              <c:idx val="0"/>
              <c:layout>
                <c:manualLayout>
                  <c:x val="-1.0219517823613139E-3"/>
                  <c:y val="6.5953123085133084E-2"/>
                </c:manualLayout>
              </c:layout>
              <c:showVal val="1"/>
            </c:dLbl>
            <c:dLbl>
              <c:idx val="1"/>
              <c:layout>
                <c:manualLayout>
                  <c:x val="-1.1292784759339461E-2"/>
                  <c:y val="7.6079830943795571E-2"/>
                </c:manualLayout>
              </c:layout>
              <c:showVal val="1"/>
            </c:dLbl>
            <c:dLbl>
              <c:idx val="2"/>
              <c:layout>
                <c:manualLayout>
                  <c:x val="-1.5314722437535807E-2"/>
                  <c:y val="7.1286382066243936E-2"/>
                </c:manualLayout>
              </c:layout>
              <c:showVal val="1"/>
            </c:dLbl>
            <c:dLbl>
              <c:idx val="3"/>
              <c:layout>
                <c:manualLayout>
                  <c:x val="-2.3007344068703656E-2"/>
                  <c:y val="6.6416743774676448E-2"/>
                </c:manualLayout>
              </c:layout>
              <c:showVal val="1"/>
            </c:dLbl>
            <c:dLbl>
              <c:idx val="4"/>
              <c:layout>
                <c:manualLayout>
                  <c:x val="-2.8583440690035766E-2"/>
                  <c:y val="4.1174704595810296E-2"/>
                </c:manualLayout>
              </c:layout>
              <c:showVal val="1"/>
            </c:dLbl>
            <c:dLbl>
              <c:idx val="5"/>
              <c:layout>
                <c:manualLayout>
                  <c:x val="-4.1922379678719056E-2"/>
                  <c:y val="4.9409645514972352E-2"/>
                </c:manualLayout>
              </c:layout>
              <c:showVal val="1"/>
            </c:dLbl>
            <c:dLbl>
              <c:idx val="6"/>
              <c:layout>
                <c:manualLayout>
                  <c:x val="-3.6205691540712001E-2"/>
                  <c:y val="6.587952735329651E-2"/>
                </c:manualLayout>
              </c:layout>
              <c:showVal val="1"/>
            </c:dLbl>
            <c:dLbl>
              <c:idx val="7"/>
              <c:layout>
                <c:manualLayout>
                  <c:x val="-3.2394716159681952E-2"/>
                  <c:y val="7.8231938732039555E-2"/>
                </c:manualLayout>
              </c:layout>
              <c:showVal val="1"/>
            </c:dLbl>
            <c:dLbl>
              <c:idx val="8"/>
              <c:layout>
                <c:manualLayout>
                  <c:x val="-1.9055627126690511E-2"/>
                  <c:y val="6.1762056893715771E-2"/>
                </c:manualLayout>
              </c:layout>
              <c:showVal val="1"/>
            </c:dLbl>
            <c:dLbl>
              <c:idx val="9"/>
              <c:layout>
                <c:manualLayout>
                  <c:x val="-3.0980848644604812E-2"/>
                  <c:y val="5.8396754266120933E-2"/>
                </c:manualLayout>
              </c:layout>
              <c:showVal val="1"/>
            </c:dLbl>
            <c:dLbl>
              <c:idx val="10"/>
              <c:layout>
                <c:manualLayout>
                  <c:x val="-2.477231526469769E-2"/>
                  <c:y val="4.1174704595810296E-2"/>
                </c:manualLayout>
              </c:layout>
              <c:showVal val="1"/>
            </c:dLbl>
            <c:dLbl>
              <c:idx val="11"/>
              <c:layout>
                <c:manualLayout>
                  <c:x val="-9.5278135633452728E-3"/>
                  <c:y val="7.4114468272458531E-2"/>
                </c:manualLayout>
              </c:layout>
              <c:showVal val="1"/>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0.0</c:formatCode>
                <c:ptCount val="12"/>
                <c:pt idx="0">
                  <c:v>101.6</c:v>
                </c:pt>
                <c:pt idx="1">
                  <c:v>102.1</c:v>
                </c:pt>
                <c:pt idx="2">
                  <c:v>102.6</c:v>
                </c:pt>
                <c:pt idx="3">
                  <c:v>102.7</c:v>
                </c:pt>
                <c:pt idx="4">
                  <c:v>103.3</c:v>
                </c:pt>
                <c:pt idx="5">
                  <c:v>103.3</c:v>
                </c:pt>
                <c:pt idx="6">
                  <c:v>105.4</c:v>
                </c:pt>
                <c:pt idx="7">
                  <c:v>105.4</c:v>
                </c:pt>
                <c:pt idx="8">
                  <c:v>101.9</c:v>
                </c:pt>
                <c:pt idx="9">
                  <c:v>102.8</c:v>
                </c:pt>
              </c:numCache>
            </c:numRef>
          </c:val>
        </c:ser>
        <c:marker val="1"/>
        <c:axId val="76210944"/>
        <c:axId val="76212480"/>
      </c:lineChart>
      <c:lineChart>
        <c:grouping val="standard"/>
        <c:ser>
          <c:idx val="1"/>
          <c:order val="1"/>
          <c:tx>
            <c:strRef>
              <c:f>graphic!$O$8</c:f>
              <c:strCache>
                <c:ptCount val="1"/>
                <c:pt idx="0">
                  <c:v>2017</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5.2422030225526037E-2"/>
                  <c:y val="-3.2939763676648255E-2"/>
                </c:manualLayout>
              </c:layout>
              <c:dLblPos val="r"/>
              <c:showVal val="1"/>
            </c:dLbl>
            <c:dLbl>
              <c:idx val="1"/>
              <c:layout>
                <c:manualLayout>
                  <c:x val="-5.8138718363532751E-2"/>
                  <c:y val="-4.5292175055391334E-2"/>
                </c:manualLayout>
              </c:layout>
              <c:dLblPos val="r"/>
              <c:showVal val="1"/>
            </c:dLbl>
            <c:dLbl>
              <c:idx val="2"/>
              <c:layout>
                <c:manualLayout>
                  <c:x val="-6.385540650153991E-2"/>
                  <c:y val="-3.7057234136229453E-2"/>
                </c:manualLayout>
              </c:layout>
              <c:dLblPos val="r"/>
              <c:showVal val="1"/>
            </c:dLbl>
            <c:dLbl>
              <c:idx val="3"/>
              <c:layout>
                <c:manualLayout>
                  <c:x val="-6.1949843788870328E-2"/>
                  <c:y val="-2.8822293217067207E-2"/>
                </c:manualLayout>
              </c:layout>
              <c:dLblPos val="r"/>
              <c:showVal val="1"/>
            </c:dLbl>
            <c:dLbl>
              <c:idx val="4"/>
              <c:layout>
                <c:manualLayout>
                  <c:x val="-5.8138718363532751E-2"/>
                  <c:y val="-3.2939763676648255E-2"/>
                </c:manualLayout>
              </c:layout>
              <c:dLblPos val="r"/>
              <c:showVal val="1"/>
            </c:dLbl>
            <c:dLbl>
              <c:idx val="5"/>
              <c:layout>
                <c:manualLayout>
                  <c:x val="-6.385540650153991E-2"/>
                  <c:y val="-3.7057234136229376E-2"/>
                </c:manualLayout>
              </c:layout>
              <c:dLblPos val="r"/>
              <c:showVal val="1"/>
            </c:dLbl>
            <c:dLbl>
              <c:idx val="6"/>
              <c:layout>
                <c:manualLayout>
                  <c:x val="-5.6233155650863675E-2"/>
                  <c:y val="-4.5292175055391334E-2"/>
                </c:manualLayout>
              </c:layout>
              <c:dLblPos val="r"/>
              <c:showVal val="1"/>
            </c:dLbl>
            <c:dLbl>
              <c:idx val="7"/>
              <c:layout>
                <c:manualLayout>
                  <c:x val="-4.9449352393761845E-2"/>
                  <c:y val="-3.7057234136229453E-2"/>
                </c:manualLayout>
              </c:layout>
              <c:dLblPos val="r"/>
              <c:showVal val="1"/>
            </c:dLbl>
            <c:dLbl>
              <c:idx val="8"/>
              <c:layout>
                <c:manualLayout>
                  <c:x val="-5.3260627863408412E-2"/>
                  <c:y val="-4.1175028806082696E-2"/>
                </c:manualLayout>
              </c:layout>
              <c:dLblPos val="r"/>
              <c:showVal val="1"/>
            </c:dLbl>
            <c:dLbl>
              <c:idx val="9"/>
              <c:layout>
                <c:manualLayout>
                  <c:x val="-6.5760969214209014E-2"/>
                  <c:y val="-3.7057234136229453E-2"/>
                </c:manualLayout>
              </c:layout>
              <c:dLblPos val="r"/>
              <c:showVal val="1"/>
            </c:dLbl>
            <c:dLbl>
              <c:idx val="10"/>
              <c:layout>
                <c:manualLayout>
                  <c:x val="-6.9572094639547527E-2"/>
                  <c:y val="-2.4704822757486176E-2"/>
                </c:manualLayout>
              </c:layout>
              <c:dLblPos val="r"/>
              <c:showVal val="1"/>
            </c:dLbl>
            <c:dLbl>
              <c:idx val="11"/>
              <c:layout>
                <c:manualLayout>
                  <c:x val="-6.0044281076201834E-2"/>
                  <c:y val="-2.8822293217067207E-2"/>
                </c:manualLayout>
              </c:layout>
              <c:dLblPos val="r"/>
              <c:showVal val="1"/>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101.2</c:v>
                </c:pt>
                <c:pt idx="1">
                  <c:v>102.4</c:v>
                </c:pt>
                <c:pt idx="2">
                  <c:v>102.7</c:v>
                </c:pt>
                <c:pt idx="3">
                  <c:v>103.8</c:v>
                </c:pt>
                <c:pt idx="4">
                  <c:v>102.8</c:v>
                </c:pt>
                <c:pt idx="5">
                  <c:v>102.5</c:v>
                </c:pt>
                <c:pt idx="6">
                  <c:v>102.2</c:v>
                </c:pt>
                <c:pt idx="7">
                  <c:v>103.5</c:v>
                </c:pt>
                <c:pt idx="8">
                  <c:v>103.4</c:v>
                </c:pt>
                <c:pt idx="9">
                  <c:v>103.5</c:v>
                </c:pt>
                <c:pt idx="10">
                  <c:v>103.2</c:v>
                </c:pt>
                <c:pt idx="11">
                  <c:v>105</c:v>
                </c:pt>
              </c:numCache>
            </c:numRef>
          </c:val>
        </c:ser>
        <c:marker val="1"/>
        <c:axId val="76224000"/>
        <c:axId val="76222464"/>
      </c:lineChart>
      <c:catAx>
        <c:axId val="76210944"/>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76212480"/>
        <c:crosses val="autoZero"/>
        <c:auto val="1"/>
        <c:lblAlgn val="ctr"/>
        <c:lblOffset val="100"/>
      </c:catAx>
      <c:valAx>
        <c:axId val="76212480"/>
        <c:scaling>
          <c:orientation val="minMax"/>
          <c:max val="115"/>
          <c:min val="100"/>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10944"/>
        <c:crosses val="autoZero"/>
        <c:crossBetween val="between"/>
      </c:valAx>
      <c:valAx>
        <c:axId val="76222464"/>
        <c:scaling>
          <c:orientation val="minMax"/>
        </c:scaling>
        <c:axPos val="r"/>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24000"/>
        <c:crosses val="max"/>
        <c:crossBetween val="between"/>
      </c:valAx>
      <c:catAx>
        <c:axId val="76224000"/>
        <c:scaling>
          <c:orientation val="minMax"/>
        </c:scaling>
        <c:delete val="1"/>
        <c:axPos val="b"/>
        <c:numFmt formatCode="General" sourceLinked="1"/>
        <c:tickLblPos val="none"/>
        <c:crossAx val="76222464"/>
        <c:crosses val="autoZero"/>
        <c:auto val="1"/>
        <c:lblAlgn val="ctr"/>
        <c:lblOffset val="100"/>
      </c:catAx>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5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110415232"/>
        <c:axId val="111613440"/>
      </c:barChart>
      <c:catAx>
        <c:axId val="110415232"/>
        <c:scaling>
          <c:orientation val="minMax"/>
        </c:scaling>
        <c:axPos val="b"/>
        <c:numFmt formatCode="General" sourceLinked="1"/>
        <c:majorTickMark val="none"/>
        <c:tickLblPos val="nextTo"/>
        <c:crossAx val="111613440"/>
        <c:crosses val="autoZero"/>
        <c:auto val="1"/>
        <c:lblAlgn val="ctr"/>
        <c:lblOffset val="100"/>
      </c:catAx>
      <c:valAx>
        <c:axId val="111613440"/>
        <c:scaling>
          <c:orientation val="minMax"/>
        </c:scaling>
        <c:delete val="1"/>
        <c:axPos val="l"/>
        <c:numFmt formatCode="General" sourceLinked="1"/>
        <c:tickLblPos val="none"/>
        <c:crossAx val="110415232"/>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mn-MN"/>
              <a:t>Дундговь аймгийн хэрэглээний үнийн индекс,  /өмнөх оны мөн үетэй харьцуулсанаар/</a:t>
            </a:r>
            <a:endParaRPr lang="en-US"/>
          </a:p>
        </c:rich>
      </c:tx>
      <c:layout>
        <c:manualLayout>
          <c:xMode val="edge"/>
          <c:yMode val="edge"/>
          <c:x val="0.22853896262662304"/>
          <c:y val="3.2136106391598834E-2"/>
        </c:manualLayout>
      </c:layout>
      <c:spPr>
        <a:noFill/>
        <a:ln>
          <a:noFill/>
        </a:ln>
        <a:effectLst/>
      </c:spPr>
    </c:title>
    <c:plotArea>
      <c:layout>
        <c:manualLayout>
          <c:layoutTarget val="inner"/>
          <c:xMode val="edge"/>
          <c:yMode val="edge"/>
          <c:x val="5.6774206988246534E-2"/>
          <c:y val="0.23478356889796756"/>
          <c:w val="0.9146243192194764"/>
          <c:h val="0.65116089960154855"/>
        </c:manualLayout>
      </c:layout>
      <c:lineChart>
        <c:grouping val="standard"/>
        <c:ser>
          <c:idx val="0"/>
          <c:order val="0"/>
          <c:tx>
            <c:strRef>
              <c:f>graphic!$O$12</c:f>
              <c:strCache>
                <c:ptCount val="1"/>
                <c:pt idx="0">
                  <c:v>2016</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graphic!$P$12:$AA$12</c:f>
              <c:numCache>
                <c:formatCode>0.0</c:formatCode>
                <c:ptCount val="12"/>
                <c:pt idx="0">
                  <c:v>104.8</c:v>
                </c:pt>
                <c:pt idx="1">
                  <c:v>104.6</c:v>
                </c:pt>
                <c:pt idx="2">
                  <c:v>104.3</c:v>
                </c:pt>
                <c:pt idx="3">
                  <c:v>104</c:v>
                </c:pt>
                <c:pt idx="4">
                  <c:v>104.1</c:v>
                </c:pt>
                <c:pt idx="5">
                  <c:v>104.1</c:v>
                </c:pt>
                <c:pt idx="6">
                  <c:v>104.1</c:v>
                </c:pt>
                <c:pt idx="7">
                  <c:v>99.6</c:v>
                </c:pt>
                <c:pt idx="8">
                  <c:v>100.3</c:v>
                </c:pt>
                <c:pt idx="9">
                  <c:v>102</c:v>
                </c:pt>
                <c:pt idx="10">
                  <c:v>104.1</c:v>
                </c:pt>
                <c:pt idx="11">
                  <c:v>102.1</c:v>
                </c:pt>
              </c:numCache>
            </c:numRef>
          </c:val>
        </c:ser>
        <c:ser>
          <c:idx val="1"/>
          <c:order val="1"/>
          <c:tx>
            <c:strRef>
              <c:f>graphic!$O$13</c:f>
              <c:strCache>
                <c:ptCount val="1"/>
                <c:pt idx="0">
                  <c:v>2017</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graphic!$P$13:$AA$13</c:f>
              <c:numCache>
                <c:formatCode>0.0</c:formatCode>
                <c:ptCount val="12"/>
                <c:pt idx="0">
                  <c:v>107</c:v>
                </c:pt>
                <c:pt idx="1">
                  <c:v>106.2</c:v>
                </c:pt>
                <c:pt idx="2">
                  <c:v>106.1</c:v>
                </c:pt>
                <c:pt idx="3">
                  <c:v>107.6</c:v>
                </c:pt>
                <c:pt idx="4">
                  <c:v>106.9</c:v>
                </c:pt>
                <c:pt idx="5">
                  <c:v>107.1</c:v>
                </c:pt>
                <c:pt idx="6">
                  <c:v>107.3</c:v>
                </c:pt>
                <c:pt idx="7">
                  <c:v>109.8</c:v>
                </c:pt>
                <c:pt idx="8">
                  <c:v>110.1</c:v>
                </c:pt>
                <c:pt idx="9">
                  <c:v>108.6</c:v>
                </c:pt>
                <c:pt idx="10">
                  <c:v>105.9</c:v>
                </c:pt>
                <c:pt idx="11">
                  <c:v>105</c:v>
                </c:pt>
              </c:numCache>
            </c:numRef>
          </c:val>
        </c:ser>
        <c:ser>
          <c:idx val="2"/>
          <c:order val="2"/>
          <c:tx>
            <c:strRef>
              <c:f>graphic!$O$14</c:f>
              <c:strCache>
                <c:ptCount val="1"/>
                <c:pt idx="0">
                  <c:v>2018</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graphic!$P$14:$AA$14</c:f>
              <c:numCache>
                <c:formatCode>0.0</c:formatCode>
                <c:ptCount val="12"/>
                <c:pt idx="0">
                  <c:v>105.9</c:v>
                </c:pt>
                <c:pt idx="1">
                  <c:v>105.2</c:v>
                </c:pt>
                <c:pt idx="2">
                  <c:v>104.8</c:v>
                </c:pt>
                <c:pt idx="3">
                  <c:v>104.7</c:v>
                </c:pt>
                <c:pt idx="4">
                  <c:v>105.5</c:v>
                </c:pt>
                <c:pt idx="5">
                  <c:v>105.9</c:v>
                </c:pt>
                <c:pt idx="6">
                  <c:v>105.5</c:v>
                </c:pt>
                <c:pt idx="7">
                  <c:v>105.5</c:v>
                </c:pt>
                <c:pt idx="8">
                  <c:v>103.5</c:v>
                </c:pt>
                <c:pt idx="9">
                  <c:v>104.3</c:v>
                </c:pt>
              </c:numCache>
            </c:numRef>
          </c:val>
        </c:ser>
        <c:dLbls>
          <c:showVal val="1"/>
        </c:dLbls>
        <c:marker val="1"/>
        <c:axId val="124432384"/>
        <c:axId val="124434304"/>
      </c:lineChart>
      <c:catAx>
        <c:axId val="124432384"/>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24434304"/>
        <c:crosses val="autoZero"/>
        <c:auto val="1"/>
        <c:lblAlgn val="ctr"/>
        <c:lblOffset val="100"/>
      </c:catAx>
      <c:valAx>
        <c:axId val="124434304"/>
        <c:scaling>
          <c:orientation val="minMax"/>
        </c:scaling>
        <c:delete val="1"/>
        <c:axPos val="l"/>
        <c:numFmt formatCode="0.0" sourceLinked="1"/>
        <c:majorTickMark val="none"/>
        <c:tickLblPos val="none"/>
        <c:crossAx val="124432384"/>
        <c:crosses val="autoZero"/>
        <c:crossBetween val="between"/>
      </c:valAx>
      <c:spPr>
        <a:noFill/>
        <a:ln>
          <a:noFill/>
        </a:ln>
        <a:effectLst/>
      </c:spPr>
    </c:plotArea>
    <c:legend>
      <c:legendPos val="b"/>
      <c:layout>
        <c:manualLayout>
          <c:xMode val="edge"/>
          <c:yMode val="edge"/>
          <c:x val="0.18576600782691624"/>
          <c:y val="0.24026308669678961"/>
          <c:w val="0.29309379276977082"/>
          <c:h val="6.5184483152448083E-2"/>
        </c:manualLayout>
      </c:layout>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2518D727-4FA8-4AF3-A005-85BC584ED968}" type="datetimeFigureOut">
              <a:rPr lang="en-US"/>
              <a:pPr>
                <a:defRPr/>
              </a:pPr>
              <a:t>11/14/2018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lvl1pPr>
          </a:lstStyle>
          <a:p>
            <a:fld id="{58EE3C32-7B91-4F5C-8117-AF9715F0571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B8BA439E-E239-4F00-BB00-9B352E000729}" type="datetimeFigureOut">
              <a:rPr lang="en-US"/>
              <a:pPr>
                <a:defRPr/>
              </a:pPr>
              <a:t>11/14/2018</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lvl1pPr>
          </a:lstStyle>
          <a:p>
            <a:fld id="{6A8B2ABB-D651-4AEB-A570-9FAA7769AD9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6D150B47-0650-45E0-B4F8-C3624139A44A}" type="slidenum">
              <a:rPr lang="en-US" altLang="en-US"/>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44312002-2797-4B23-9515-7F4F583F108E}" type="slidenum">
              <a:rPr lang="en-US" altLang="en-US"/>
              <a:pPr/>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en-US" altLang="en-US" smtClean="0">
                <a:latin typeface="Arial" charset="0"/>
                <a:cs typeface="Arial" charset="0"/>
              </a:rPr>
              <a:t> </a:t>
            </a:r>
          </a:p>
        </p:txBody>
      </p:sp>
      <p:sp>
        <p:nvSpPr>
          <p:cNvPr id="6148" name="Slide Number Placeholder 3"/>
          <p:cNvSpPr>
            <a:spLocks noGrp="1"/>
          </p:cNvSpPr>
          <p:nvPr>
            <p:ph type="sldNum" sz="quarter" idx="5"/>
          </p:nvPr>
        </p:nvSpPr>
        <p:spPr bwMode="auto">
          <a:noFill/>
          <a:ln>
            <a:miter lim="800000"/>
            <a:headEnd/>
            <a:tailEnd/>
          </a:ln>
        </p:spPr>
        <p:txBody>
          <a:bodyPr/>
          <a:lstStyle/>
          <a:p>
            <a:fld id="{A0E3108E-F3E3-4D11-9DB0-9661FE85EDB0}"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en-US" altLang="en-US" smtClean="0">
                <a:latin typeface="Arial" charset="0"/>
                <a:cs typeface="Arial" charset="0"/>
              </a:rPr>
              <a:t> </a:t>
            </a:r>
          </a:p>
        </p:txBody>
      </p:sp>
      <p:sp>
        <p:nvSpPr>
          <p:cNvPr id="8196" name="Slide Number Placeholder 3"/>
          <p:cNvSpPr>
            <a:spLocks noGrp="1"/>
          </p:cNvSpPr>
          <p:nvPr>
            <p:ph type="sldNum" sz="quarter" idx="5"/>
          </p:nvPr>
        </p:nvSpPr>
        <p:spPr bwMode="auto">
          <a:noFill/>
          <a:ln>
            <a:miter lim="800000"/>
            <a:headEnd/>
            <a:tailEnd/>
          </a:ln>
        </p:spPr>
        <p:txBody>
          <a:bodyPr/>
          <a:lstStyle/>
          <a:p>
            <a:fld id="{A75A1CAD-8564-48B6-B30A-53029660CC2F}"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en-US" altLang="en-US" smtClean="0">
                <a:latin typeface="Arial" charset="0"/>
                <a:cs typeface="Arial" charset="0"/>
              </a:rPr>
              <a:t> </a:t>
            </a:r>
          </a:p>
        </p:txBody>
      </p:sp>
      <p:sp>
        <p:nvSpPr>
          <p:cNvPr id="10244" name="Slide Number Placeholder 3"/>
          <p:cNvSpPr>
            <a:spLocks noGrp="1"/>
          </p:cNvSpPr>
          <p:nvPr>
            <p:ph type="sldNum" sz="quarter" idx="5"/>
          </p:nvPr>
        </p:nvSpPr>
        <p:spPr bwMode="auto">
          <a:noFill/>
          <a:ln>
            <a:miter lim="800000"/>
            <a:headEnd/>
            <a:tailEnd/>
          </a:ln>
        </p:spPr>
        <p:txBody>
          <a:bodyPr/>
          <a:lstStyle/>
          <a:p>
            <a:fld id="{65B59C75-F0C4-46B3-A807-E53B490D02C2}"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3E657D0E-3FD5-4832-8A61-40D47B271710}" type="slidenum">
              <a:rPr lang="en-US" altLang="en-US" smtClean="0"/>
              <a:pPr/>
              <a:t>12</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ln>
            <a:miter lim="800000"/>
            <a:headEnd/>
            <a:tailEnd/>
          </a:ln>
        </p:spPr>
        <p:txBody>
          <a:bodyPr/>
          <a:lstStyle/>
          <a:p>
            <a:fld id="{D19849A9-A8A3-4EED-ABC6-60A8491BB315}" type="slidenum">
              <a:rPr lang="en-US" altLang="en-US" smtClean="0"/>
              <a:pPr/>
              <a:t>13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DB70EC-6FB6-4A0B-9466-E7C9D39E8A29}"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CE5C24-036E-4589-B2AD-94E6F28DFDA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4B3B05-E595-45BE-8FE7-16E5EF7056BB}"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CAF91D-B666-4797-B199-A169090DC0A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8537C4-AC9B-4319-BDE9-C4A2CB37B8A0}"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8978A2-0607-4CEC-8E76-063AF185A5C9}"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7476C0-3785-4182-BE79-A897DC4520AC}"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422230-6D11-468D-AD76-6184A00EBE8C}"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ADF1C2-2C70-4DA5-A05D-8791256A13C2}"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6C85A4-37D9-4375-8FE3-B198037EA97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6773B4-2571-4B0C-A5A5-D16FA7F5C0E0}"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A9316C-7AED-48B0-9BDB-1B20635D1D3A}"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05B81D-4E25-45AC-ABBD-D8E82C0D4AF0}" type="datetimeFigureOut">
              <a:rPr lang="en-US"/>
              <a:pPr>
                <a:defRPr/>
              </a:pPr>
              <a:t>11/14/2018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B3ED70-9350-42A2-B820-9BD10470470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3C7D74-8062-4895-A09F-EEF03766A9F5}" type="datetimeFigureOut">
              <a:rPr lang="en-US"/>
              <a:pPr>
                <a:defRPr/>
              </a:pPr>
              <a:t>11/14/2018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913F4FB-A1BA-4551-AB05-3568891D369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A1AA6F-5986-4005-9FFA-96AE73B11A96}" type="datetimeFigureOut">
              <a:rPr lang="en-US"/>
              <a:pPr>
                <a:defRPr/>
              </a:pPr>
              <a:t>11/14/2018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A45582-32E7-4513-8CCB-4626A62FB0E6}"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FA3A44-1720-4D16-BC20-B462A60891A9}"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7A9B9AF-4074-40C1-B010-2722E9D7676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662E-1EDE-42DF-8B02-4B3C11AD8406}"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D7235D-5700-45F2-BF4E-57A149DF22D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82AD3CC8-928C-47C6-B172-9B662C917CFD}" type="datetimeFigureOut">
              <a:rPr lang="en-US"/>
              <a:pPr>
                <a:defRPr/>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9138A36-2D07-48A0-826F-94343B15B5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oleObject" Target="../embeddings/Microsoft_Office_Excel_Chart1.xls"/><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Microsoft_Office_Excel_Chart16.xls"/><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6.xml"/><Relationship Id="rId7"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Microsoft_Office_Excel_97-2003_Worksheet17.xls"/><Relationship Id="rId5" Type="http://schemas.openxmlformats.org/officeDocument/2006/relationships/image" Target="../media/image3.jpeg"/><Relationship Id="rId10" Type="http://schemas.openxmlformats.org/officeDocument/2006/relationships/chart" Target="../charts/chart7.xml"/><Relationship Id="rId4" Type="http://schemas.openxmlformats.org/officeDocument/2006/relationships/image" Target="../media/image2.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7.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Microsoft_Office_Excel_97-2003_Worksheet18.xls"/><Relationship Id="rId5" Type="http://schemas.openxmlformats.org/officeDocument/2006/relationships/image" Target="../media/image3.jpeg"/><Relationship Id="rId10" Type="http://schemas.openxmlformats.org/officeDocument/2006/relationships/chart" Target="../charts/chart9.xml"/><Relationship Id="rId4" Type="http://schemas.openxmlformats.org/officeDocument/2006/relationships/image" Target="../media/image2.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Office_Excel_97-2003_Worksheet5.xl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2.xml"/><Relationship Id="rId5" Type="http://schemas.openxmlformats.org/officeDocument/2006/relationships/oleObject" Target="../embeddings/Microsoft_Office_Excel_97-2003_Worksheet4.xls"/><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Office_Excel_97-2003_Worksheet7.xl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hart" Target="../charts/chart3.xml"/><Relationship Id="rId5" Type="http://schemas.openxmlformats.org/officeDocument/2006/relationships/oleObject" Target="../embeddings/Microsoft_Office_Excel_97-2003_Worksheet6.xls"/><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Office_Excel_97-2003_Worksheet9.xls"/><Relationship Id="rId5" Type="http://schemas.openxmlformats.org/officeDocument/2006/relationships/oleObject" Target="../embeddings/Microsoft_Office_Excel_97-2003_Worksheet8.xls"/><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Microsoft_Office_Excel_97-2003_Worksheet10.xls"/><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1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Microsoft_Office_Excel_Chart14.xls"/><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Office_Excel_Chart13.xls"/><Relationship Id="rId5" Type="http://schemas.openxmlformats.org/officeDocument/2006/relationships/oleObject" Target="../embeddings/Microsoft_Office_Excel_Chart12.xls"/><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Excel_Chart15.xls"/><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4099"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101"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109"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4102" name="Chart 11"/>
          <p:cNvGraphicFramePr>
            <a:graphicFrameLocks/>
          </p:cNvGraphicFramePr>
          <p:nvPr/>
        </p:nvGraphicFramePr>
        <p:xfrm>
          <a:off x="652463" y="1168400"/>
          <a:ext cx="4159250" cy="4673600"/>
        </p:xfrm>
        <a:graphic>
          <a:graphicData uri="http://schemas.openxmlformats.org/presentationml/2006/ole">
            <p:oleObj spid="_x0000_s4102" r:id="rId5" imgW="4157832" imgH="4669941" progId="Excel.Char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4104" name="Picture 2" descr="C:\Users\User\Desktop\10_Dundgovi dem.jpg"/>
          <p:cNvPicPr>
            <a:picLocks noChangeAspect="1" noChangeArrowheads="1"/>
          </p:cNvPicPr>
          <p:nvPr/>
        </p:nvPicPr>
        <p:blipFill>
          <a:blip r:embed="rId7" cstate="print"/>
          <a:srcRect/>
          <a:stretch>
            <a:fillRect/>
          </a:stretch>
        </p:blipFill>
        <p:spPr bwMode="auto">
          <a:xfrm>
            <a:off x="-28575" y="-14288"/>
            <a:ext cx="9144000" cy="6858001"/>
          </a:xfrm>
          <a:prstGeom prst="rect">
            <a:avLst/>
          </a:prstGeom>
          <a:noFill/>
          <a:ln w="9525">
            <a:noFill/>
            <a:miter lim="800000"/>
            <a:headEnd/>
            <a:tailEnd/>
          </a:ln>
        </p:spPr>
      </p:pic>
      <p:sp>
        <p:nvSpPr>
          <p:cNvPr id="4105" name="Rectangle 6"/>
          <p:cNvSpPr>
            <a:spLocks noChangeArrowheads="1"/>
          </p:cNvSpPr>
          <p:nvPr/>
        </p:nvSpPr>
        <p:spPr bwMode="auto">
          <a:xfrm>
            <a:off x="674688" y="3435350"/>
            <a:ext cx="8440737" cy="553998"/>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rPr>
              <a:t>(</a:t>
            </a:r>
            <a:r>
              <a:rPr lang="mn-MN" altLang="en-US" sz="3000" b="1" dirty="0">
                <a:solidFill>
                  <a:srgbClr val="002060"/>
                </a:solidFill>
                <a:latin typeface="Arial" charset="0"/>
                <a:ea typeface="Arial Unicode MS" pitchFamily="34" charset="-128"/>
              </a:rPr>
              <a:t>201</a:t>
            </a:r>
            <a:r>
              <a:rPr lang="en-US" altLang="en-US" sz="3000" b="1" dirty="0">
                <a:solidFill>
                  <a:srgbClr val="002060"/>
                </a:solidFill>
                <a:latin typeface="Arial" charset="0"/>
                <a:ea typeface="Arial Unicode MS" pitchFamily="34" charset="-128"/>
              </a:rPr>
              <a:t>8</a:t>
            </a:r>
            <a:r>
              <a:rPr lang="mn-MN" altLang="en-US" sz="3000" b="1" dirty="0">
                <a:solidFill>
                  <a:srgbClr val="002060"/>
                </a:solidFill>
                <a:latin typeface="Arial" charset="0"/>
                <a:ea typeface="Arial Unicode MS" pitchFamily="34" charset="-128"/>
              </a:rPr>
              <a:t> оны </a:t>
            </a:r>
            <a:r>
              <a:rPr lang="en-US" altLang="en-US" sz="3000" b="1" dirty="0" smtClean="0">
                <a:solidFill>
                  <a:srgbClr val="002060"/>
                </a:solidFill>
                <a:latin typeface="Arial" charset="0"/>
                <a:ea typeface="Arial Unicode MS" pitchFamily="34" charset="-128"/>
              </a:rPr>
              <a:t>10</a:t>
            </a:r>
            <a:r>
              <a:rPr lang="mn-MN" altLang="en-US" sz="3000" b="1" dirty="0" smtClean="0">
                <a:solidFill>
                  <a:srgbClr val="002060"/>
                </a:solidFill>
                <a:latin typeface="Arial" charset="0"/>
                <a:ea typeface="Arial Unicode MS" pitchFamily="34" charset="-128"/>
              </a:rPr>
              <a:t> </a:t>
            </a:r>
            <a:r>
              <a:rPr lang="mn-MN" altLang="en-US" sz="3000" b="1" dirty="0">
                <a:solidFill>
                  <a:srgbClr val="002060"/>
                </a:solidFill>
                <a:latin typeface="Arial" charset="0"/>
                <a:ea typeface="Arial Unicode MS" pitchFamily="34" charset="-128"/>
              </a:rPr>
              <a:t>сарын байдлаар</a:t>
            </a:r>
            <a:r>
              <a:rPr lang="en-US" altLang="en-US" sz="3000" b="1" dirty="0">
                <a:solidFill>
                  <a:srgbClr val="002060"/>
                </a:solidFill>
                <a:latin typeface="Arial Unicode MS" pitchFamily="34" charset="-128"/>
                <a:ea typeface="Arial Unicode MS" pitchFamily="34" charset="-128"/>
              </a:rPr>
              <a:t>)</a:t>
            </a:r>
          </a:p>
        </p:txBody>
      </p:sp>
      <p:sp>
        <p:nvSpPr>
          <p:cNvPr id="4106" name="Rectangle 1"/>
          <p:cNvSpPr>
            <a:spLocks noChangeArrowheads="1"/>
          </p:cNvSpPr>
          <p:nvPr/>
        </p:nvSpPr>
        <p:spPr bwMode="auto">
          <a:xfrm>
            <a:off x="723900" y="1981200"/>
            <a:ext cx="8440738" cy="1262063"/>
          </a:xfrm>
          <a:prstGeom prst="rect">
            <a:avLst/>
          </a:prstGeom>
          <a:noFill/>
          <a:ln w="9525">
            <a:noFill/>
            <a:miter lim="800000"/>
            <a:headEnd/>
            <a:tailEnd/>
          </a:ln>
        </p:spPr>
        <p:txBody>
          <a:bodyPr>
            <a:spAutoFit/>
          </a:bodyPr>
          <a:lstStyle/>
          <a:p>
            <a:pPr algn="ctr"/>
            <a:r>
              <a:rPr lang="mn-MN" altLang="en-US" sz="4400" b="1">
                <a:solidFill>
                  <a:srgbClr val="002060"/>
                </a:solidFill>
                <a:latin typeface="Arial" charset="0"/>
                <a:ea typeface="Arial Unicode MS" pitchFamily="34" charset="-128"/>
              </a:rPr>
              <a:t>ДУНДГОВЬ АЙМГИЙН</a:t>
            </a:r>
          </a:p>
          <a:p>
            <a:pPr algn="ctr"/>
            <a:r>
              <a:rPr lang="mn-MN" altLang="en-US" sz="3200" b="1">
                <a:solidFill>
                  <a:srgbClr val="002060"/>
                </a:solidFill>
                <a:latin typeface="Arial" charset="0"/>
                <a:ea typeface="Arial Unicode MS" pitchFamily="34" charset="-128"/>
              </a:rPr>
              <a:t>НИЙГЭМ, ЭДИЙН ЗАСГИЙН БАЙДАЛ</a:t>
            </a:r>
            <a:endParaRPr lang="en-US" altLang="en-US" sz="3200" b="1">
              <a:solidFill>
                <a:srgbClr val="002060"/>
              </a:solidFill>
              <a:latin typeface="Arial" charset="0"/>
              <a:ea typeface="Arial Unicode MS" pitchFamily="34" charset="-128"/>
            </a:endParaRPr>
          </a:p>
        </p:txBody>
      </p:sp>
      <p:pic>
        <p:nvPicPr>
          <p:cNvPr id="410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46038" y="47625"/>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10_Dundgovi dem.jpg"/>
          <p:cNvPicPr>
            <a:picLocks noChangeAspect="1" noChangeArrowheads="1"/>
          </p:cNvPicPr>
          <p:nvPr/>
        </p:nvPicPr>
        <p:blipFill>
          <a:blip r:embed="rId4" cstate="print"/>
          <a:srcRect/>
          <a:stretch>
            <a:fillRect/>
          </a:stretch>
        </p:blipFill>
        <p:spPr bwMode="auto">
          <a:xfrm>
            <a:off x="6350" y="0"/>
            <a:ext cx="9144000" cy="6858000"/>
          </a:xfrm>
          <a:prstGeom prst="rect">
            <a:avLst/>
          </a:prstGeom>
          <a:noFill/>
          <a:ln w="9525">
            <a:noFill/>
            <a:miter lim="800000"/>
            <a:headEnd/>
            <a:tailEnd/>
          </a:ln>
        </p:spPr>
      </p:pic>
      <p:cxnSp>
        <p:nvCxnSpPr>
          <p:cNvPr id="26" name="Straight Connector 25"/>
          <p:cNvCxnSpPr/>
          <p:nvPr/>
        </p:nvCxnSpPr>
        <p:spPr bwMode="auto">
          <a:xfrm>
            <a:off x="1371600" y="533400"/>
            <a:ext cx="70866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251075" y="804863"/>
            <a:ext cx="5064125" cy="369887"/>
          </a:xfrm>
          <a:prstGeom prst="rect">
            <a:avLst/>
          </a:prstGeom>
        </p:spPr>
        <p:txBody>
          <a:bodyPr>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ҮЗҮҮЛЭЛТ–Аж үйлдвэр</a:t>
            </a:r>
          </a:p>
        </p:txBody>
      </p:sp>
      <p:sp>
        <p:nvSpPr>
          <p:cNvPr id="9221" name="Title 5"/>
          <p:cNvSpPr txBox="1">
            <a:spLocks/>
          </p:cNvSpPr>
          <p:nvPr/>
        </p:nvSpPr>
        <p:spPr bwMode="auto">
          <a:xfrm>
            <a:off x="1512888" y="4695825"/>
            <a:ext cx="6240462" cy="1120775"/>
          </a:xfrm>
          <a:prstGeom prst="rect">
            <a:avLst/>
          </a:prstGeom>
          <a:noFill/>
          <a:ln w="9525">
            <a:noFill/>
            <a:miter lim="800000"/>
            <a:headEnd/>
            <a:tailEnd/>
          </a:ln>
        </p:spPr>
        <p:txBody>
          <a:bodyPr anchor="b"/>
          <a:lstStyle/>
          <a:p>
            <a:pPr algn="just">
              <a:lnSpc>
                <a:spcPct val="90000"/>
              </a:lnSpc>
            </a:pPr>
            <a:endParaRPr lang="en-US" altLang="en-US" b="1">
              <a:solidFill>
                <a:srgbClr val="000000"/>
              </a:solidFill>
              <a:latin typeface="Arial" charset="0"/>
            </a:endParaRPr>
          </a:p>
        </p:txBody>
      </p:sp>
      <p:sp>
        <p:nvSpPr>
          <p:cNvPr id="9222" name="Title 5"/>
          <p:cNvSpPr txBox="1">
            <a:spLocks/>
          </p:cNvSpPr>
          <p:nvPr/>
        </p:nvSpPr>
        <p:spPr bwMode="auto">
          <a:xfrm>
            <a:off x="1262063" y="2133600"/>
            <a:ext cx="2297112" cy="857250"/>
          </a:xfrm>
          <a:prstGeom prst="rect">
            <a:avLst/>
          </a:prstGeom>
          <a:noFill/>
          <a:ln w="9525">
            <a:noFill/>
            <a:miter lim="800000"/>
            <a:headEnd/>
            <a:tailEnd/>
          </a:ln>
        </p:spPr>
        <p:txBody>
          <a:bodyPr anchor="b"/>
          <a:lstStyle/>
          <a:p>
            <a:pPr algn="ctr">
              <a:lnSpc>
                <a:spcPct val="90000"/>
              </a:lnSpc>
            </a:pPr>
            <a:endParaRPr lang="en-US" altLang="en-US" b="1">
              <a:solidFill>
                <a:srgbClr val="2E75B6"/>
              </a:solidFill>
              <a:latin typeface="Arial" charset="0"/>
            </a:endParaRPr>
          </a:p>
        </p:txBody>
      </p:sp>
      <p:sp>
        <p:nvSpPr>
          <p:cNvPr id="9223" name="Title 5"/>
          <p:cNvSpPr txBox="1">
            <a:spLocks/>
          </p:cNvSpPr>
          <p:nvPr/>
        </p:nvSpPr>
        <p:spPr bwMode="auto">
          <a:xfrm>
            <a:off x="2509838" y="990600"/>
            <a:ext cx="3460750" cy="457200"/>
          </a:xfrm>
          <a:prstGeom prst="rect">
            <a:avLst/>
          </a:prstGeom>
          <a:noFill/>
          <a:ln w="9525">
            <a:noFill/>
            <a:miter lim="800000"/>
            <a:headEnd/>
            <a:tailEnd/>
          </a:ln>
        </p:spPr>
        <p:txBody>
          <a:bodyPr anchor="b"/>
          <a:lstStyle/>
          <a:p>
            <a:pPr algn="ctr">
              <a:lnSpc>
                <a:spcPct val="90000"/>
              </a:lnSpc>
            </a:pPr>
            <a:endParaRPr lang="en-US" altLang="en-US" b="1">
              <a:solidFill>
                <a:srgbClr val="000000"/>
              </a:solidFill>
              <a:latin typeface="Arial" charset="0"/>
            </a:endParaRPr>
          </a:p>
        </p:txBody>
      </p:sp>
      <p:sp>
        <p:nvSpPr>
          <p:cNvPr id="9224" name="Title 5"/>
          <p:cNvSpPr txBox="1">
            <a:spLocks/>
          </p:cNvSpPr>
          <p:nvPr/>
        </p:nvSpPr>
        <p:spPr bwMode="auto">
          <a:xfrm rot="10800000" flipH="1" flipV="1">
            <a:off x="4695825" y="2057400"/>
            <a:ext cx="2524125" cy="838200"/>
          </a:xfrm>
          <a:prstGeom prst="rect">
            <a:avLst/>
          </a:prstGeom>
          <a:noFill/>
          <a:ln w="9525">
            <a:noFill/>
            <a:miter lim="800000"/>
            <a:headEnd/>
            <a:tailEnd/>
          </a:ln>
        </p:spPr>
        <p:txBody>
          <a:bodyPr anchor="b"/>
          <a:lstStyle/>
          <a:p>
            <a:pPr algn="ctr">
              <a:lnSpc>
                <a:spcPct val="90000"/>
              </a:lnSpc>
            </a:pPr>
            <a:endParaRPr lang="en-US" altLang="en-US" b="1">
              <a:solidFill>
                <a:srgbClr val="2E75B6"/>
              </a:solidFill>
              <a:latin typeface="Arial" charset="0"/>
            </a:endParaRPr>
          </a:p>
        </p:txBody>
      </p:sp>
      <p:sp>
        <p:nvSpPr>
          <p:cNvPr id="9225" name="Title 5"/>
          <p:cNvSpPr txBox="1">
            <a:spLocks/>
          </p:cNvSpPr>
          <p:nvPr/>
        </p:nvSpPr>
        <p:spPr bwMode="auto">
          <a:xfrm>
            <a:off x="1009650" y="3962400"/>
            <a:ext cx="3113088" cy="1516063"/>
          </a:xfrm>
          <a:prstGeom prst="rect">
            <a:avLst/>
          </a:prstGeom>
          <a:noFill/>
          <a:ln w="9525">
            <a:noFill/>
            <a:miter lim="800000"/>
            <a:headEnd/>
            <a:tailEnd/>
          </a:ln>
        </p:spPr>
        <p:txBody>
          <a:bodyPr anchor="b"/>
          <a:lstStyle/>
          <a:p>
            <a:pPr algn="ctr">
              <a:lnSpc>
                <a:spcPct val="90000"/>
              </a:lnSpc>
            </a:pPr>
            <a:endParaRPr lang="en-US" altLang="en-US" b="1">
              <a:solidFill>
                <a:srgbClr val="2E75B6"/>
              </a:solidFill>
              <a:latin typeface="Arial" charset="0"/>
            </a:endParaRPr>
          </a:p>
        </p:txBody>
      </p:sp>
      <p:sp>
        <p:nvSpPr>
          <p:cNvPr id="9226" name="Title 5"/>
          <p:cNvSpPr txBox="1">
            <a:spLocks/>
          </p:cNvSpPr>
          <p:nvPr/>
        </p:nvSpPr>
        <p:spPr bwMode="auto">
          <a:xfrm>
            <a:off x="4695825" y="4491038"/>
            <a:ext cx="2798763" cy="1431925"/>
          </a:xfrm>
          <a:prstGeom prst="rect">
            <a:avLst/>
          </a:prstGeom>
          <a:noFill/>
          <a:ln w="9525">
            <a:noFill/>
            <a:miter lim="800000"/>
            <a:headEnd/>
            <a:tailEnd/>
          </a:ln>
        </p:spPr>
        <p:txBody>
          <a:bodyPr anchor="b"/>
          <a:lstStyle/>
          <a:p>
            <a:pPr algn="ctr">
              <a:lnSpc>
                <a:spcPct val="90000"/>
              </a:lnSpc>
            </a:pPr>
            <a:endParaRPr lang="en-US" altLang="en-US" b="1">
              <a:solidFill>
                <a:srgbClr val="2E75B6"/>
              </a:solidFill>
              <a:latin typeface="Arial" charset="0"/>
            </a:endParaRPr>
          </a:p>
        </p:txBody>
      </p:sp>
      <p:sp>
        <p:nvSpPr>
          <p:cNvPr id="9227" name="Title 5"/>
          <p:cNvSpPr txBox="1">
            <a:spLocks/>
          </p:cNvSpPr>
          <p:nvPr/>
        </p:nvSpPr>
        <p:spPr bwMode="auto">
          <a:xfrm>
            <a:off x="1336675" y="5478463"/>
            <a:ext cx="6380163" cy="711200"/>
          </a:xfrm>
          <a:prstGeom prst="rect">
            <a:avLst/>
          </a:prstGeom>
          <a:noFill/>
          <a:ln w="9525">
            <a:noFill/>
            <a:miter lim="800000"/>
            <a:headEnd/>
            <a:tailEnd/>
          </a:ln>
        </p:spPr>
        <p:txBody>
          <a:bodyPr anchor="b"/>
          <a:lstStyle/>
          <a:p>
            <a:pPr algn="ctr">
              <a:lnSpc>
                <a:spcPct val="90000"/>
              </a:lnSpc>
            </a:pPr>
            <a:endParaRPr lang="en-US" altLang="en-US" sz="1600">
              <a:solidFill>
                <a:srgbClr val="000000"/>
              </a:solidFill>
              <a:latin typeface="Arial" charset="0"/>
            </a:endParaRPr>
          </a:p>
        </p:txBody>
      </p:sp>
      <p:sp>
        <p:nvSpPr>
          <p:cNvPr id="9228" name="Rectangle 17"/>
          <p:cNvSpPr>
            <a:spLocks noChangeArrowheads="1"/>
          </p:cNvSpPr>
          <p:nvPr/>
        </p:nvSpPr>
        <p:spPr bwMode="auto">
          <a:xfrm>
            <a:off x="1528763" y="3752850"/>
            <a:ext cx="6515100" cy="922338"/>
          </a:xfrm>
          <a:prstGeom prst="rect">
            <a:avLst/>
          </a:prstGeom>
          <a:noFill/>
          <a:ln w="9525">
            <a:noFill/>
            <a:miter lim="800000"/>
            <a:headEnd/>
            <a:tailEnd/>
          </a:ln>
        </p:spPr>
        <p:txBody>
          <a:bodyPr>
            <a:spAutoFit/>
          </a:bodyPr>
          <a:lstStyle/>
          <a:p>
            <a:endParaRPr lang="mn-MN" altLang="en-US"/>
          </a:p>
          <a:p>
            <a:endParaRPr lang="mn-MN" altLang="en-US"/>
          </a:p>
          <a:p>
            <a:endParaRPr lang="mn-MN" altLang="en-US"/>
          </a:p>
        </p:txBody>
      </p:sp>
      <p:sp>
        <p:nvSpPr>
          <p:cNvPr id="9229" name="Rectangle 1"/>
          <p:cNvSpPr>
            <a:spLocks noChangeArrowheads="1"/>
          </p:cNvSpPr>
          <p:nvPr/>
        </p:nvSpPr>
        <p:spPr bwMode="auto">
          <a:xfrm>
            <a:off x="1406525" y="2914650"/>
            <a:ext cx="7113588" cy="2338388"/>
          </a:xfrm>
          <a:prstGeom prst="rect">
            <a:avLst/>
          </a:prstGeom>
          <a:noFill/>
          <a:ln w="9525">
            <a:noFill/>
            <a:miter lim="800000"/>
            <a:headEnd/>
            <a:tailEnd/>
          </a:ln>
        </p:spPr>
        <p:txBody>
          <a:bodyPr>
            <a:spAutoFit/>
          </a:bodyPr>
          <a:lstStyle/>
          <a:p>
            <a:endParaRPr lang="en-US" altLang="en-US"/>
          </a:p>
          <a:p>
            <a:endParaRPr lang="en-US" altLang="en-US"/>
          </a:p>
          <a:p>
            <a:endParaRPr lang="en-US" altLang="en-US"/>
          </a:p>
          <a:p>
            <a:endParaRPr lang="en-US" altLang="en-US"/>
          </a:p>
          <a:p>
            <a:endParaRPr lang="en-US" altLang="en-US"/>
          </a:p>
          <a:p>
            <a:endParaRPr lang="en-US" altLang="en-US" sz="1400">
              <a:latin typeface="Arial" charset="0"/>
            </a:endParaRPr>
          </a:p>
          <a:p>
            <a:endParaRPr lang="en-US" altLang="en-US" sz="1400">
              <a:latin typeface="Arial" charset="0"/>
            </a:endParaRPr>
          </a:p>
          <a:p>
            <a:r>
              <a:rPr lang="mn-MN" altLang="en-US" sz="1400">
                <a:latin typeface="Arial" charset="0"/>
              </a:rPr>
              <a:t>Аж үйлдвэрийн бүтээгдэхүүн үйлдвэрлэлт 2018 оны 10 сарын байдлаар 6114.1 сая төгрөг болж өнгөрсөн оны мөн үеэс 1.9 хувиар өссөн байна</a:t>
            </a:r>
          </a:p>
        </p:txBody>
      </p:sp>
      <p:sp>
        <p:nvSpPr>
          <p:cNvPr id="923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tLang="en-US"/>
          </a:p>
        </p:txBody>
      </p:sp>
      <p:sp>
        <p:nvSpPr>
          <p:cNvPr id="9231" name="Rectangle 5"/>
          <p:cNvSpPr>
            <a:spLocks noChangeArrowheads="1"/>
          </p:cNvSpPr>
          <p:nvPr/>
        </p:nvSpPr>
        <p:spPr bwMode="auto">
          <a:xfrm>
            <a:off x="141288" y="152400"/>
            <a:ext cx="184150" cy="369888"/>
          </a:xfrm>
          <a:prstGeom prst="rect">
            <a:avLst/>
          </a:prstGeom>
          <a:noFill/>
          <a:ln w="9525">
            <a:noFill/>
            <a:miter lim="800000"/>
            <a:headEnd/>
            <a:tailEnd/>
          </a:ln>
        </p:spPr>
        <p:txBody>
          <a:bodyPr wrap="none" anchor="ctr">
            <a:spAutoFit/>
          </a:bodyPr>
          <a:lstStyle/>
          <a:p>
            <a:endParaRPr lang="en-US" altLang="en-US"/>
          </a:p>
        </p:txBody>
      </p:sp>
      <p:sp>
        <p:nvSpPr>
          <p:cNvPr id="9232" name="Rectangle 2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ltLang="en-US"/>
          </a:p>
        </p:txBody>
      </p:sp>
      <p:graphicFrame>
        <p:nvGraphicFramePr>
          <p:cNvPr id="9233" name="Chart 17"/>
          <p:cNvGraphicFramePr>
            <a:graphicFrameLocks/>
          </p:cNvGraphicFramePr>
          <p:nvPr/>
        </p:nvGraphicFramePr>
        <p:xfrm>
          <a:off x="2397125" y="1481138"/>
          <a:ext cx="4673600" cy="3192462"/>
        </p:xfrm>
        <a:graphic>
          <a:graphicData uri="http://schemas.openxmlformats.org/presentationml/2006/ole">
            <p:oleObj spid="_x0000_s49154" name="Chart" r:id="rId5" imgW="4676037" imgH="3200677" progId="Excel.Chart.8">
              <p:embed/>
            </p:oleObj>
          </a:graphicData>
        </a:graphic>
      </p:graphicFrame>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2" descr="C:\Users\User\Desktop\10_Dundgovi dem.jpg"/>
          <p:cNvPicPr>
            <a:picLocks noChangeAspect="1" noChangeArrowheads="1"/>
          </p:cNvPicPr>
          <p:nvPr/>
        </p:nvPicPr>
        <p:blipFill>
          <a:blip r:embed="rId2" cstate="print"/>
          <a:srcRect/>
          <a:stretch>
            <a:fillRect/>
          </a:stretch>
        </p:blipFill>
        <p:spPr bwMode="auto">
          <a:xfrm>
            <a:off x="1588" y="0"/>
            <a:ext cx="9144000" cy="6858000"/>
          </a:xfrm>
          <a:prstGeom prst="rect">
            <a:avLst/>
          </a:prstGeom>
          <a:noFill/>
          <a:ln w="9525">
            <a:noFill/>
            <a:miter lim="800000"/>
            <a:headEnd/>
            <a:tailEnd/>
          </a:ln>
        </p:spPr>
      </p:pic>
      <p:sp>
        <p:nvSpPr>
          <p:cNvPr id="5125" name="Rectangle 5"/>
          <p:cNvSpPr>
            <a:spLocks noChangeArrowheads="1"/>
          </p:cNvSpPr>
          <p:nvPr/>
        </p:nvSpPr>
        <p:spPr bwMode="auto">
          <a:xfrm>
            <a:off x="1066800" y="5432643"/>
            <a:ext cx="7315200" cy="738664"/>
          </a:xfrm>
          <a:prstGeom prst="rect">
            <a:avLst/>
          </a:prstGeom>
          <a:noFill/>
          <a:ln w="9525">
            <a:noFill/>
            <a:miter lim="800000"/>
            <a:headEnd/>
            <a:tailEnd/>
          </a:ln>
        </p:spPr>
        <p:txBody>
          <a:bodyPr wrap="square" anchor="ctr">
            <a:spAutoFit/>
          </a:bodyPr>
          <a:lstStyle/>
          <a:p>
            <a:pPr algn="just">
              <a:spcBef>
                <a:spcPct val="20000"/>
              </a:spcBef>
              <a:buFont typeface="Arial" charset="0"/>
              <a:buNone/>
            </a:pPr>
            <a:r>
              <a:rPr lang="en-US" dirty="0" smtClean="0">
                <a:latin typeface="Arial" pitchFamily="34" charset="0"/>
                <a:cs typeface="Arial" pitchFamily="34" charset="0"/>
              </a:rPr>
              <a:t>	</a:t>
            </a:r>
            <a:r>
              <a:rPr lang="en-US" sz="1200" dirty="0" err="1" smtClean="0">
                <a:latin typeface="Arial" pitchFamily="34" charset="0"/>
                <a:cs typeface="Arial" pitchFamily="34" charset="0"/>
              </a:rPr>
              <a:t>Аймгийн</a:t>
            </a:r>
            <a:r>
              <a:rPr lang="en-US" sz="1200" dirty="0" smtClean="0">
                <a:latin typeface="Arial" pitchFamily="34" charset="0"/>
                <a:cs typeface="Arial" pitchFamily="34" charset="0"/>
              </a:rPr>
              <a:t> </a:t>
            </a:r>
            <a:r>
              <a:rPr lang="en-US" sz="1200" dirty="0" err="1">
                <a:latin typeface="Arial" pitchFamily="34" charset="0"/>
                <a:cs typeface="Arial" pitchFamily="34" charset="0"/>
              </a:rPr>
              <a:t>нийгмийн</a:t>
            </a:r>
            <a:r>
              <a:rPr lang="en-US" sz="1200" dirty="0">
                <a:latin typeface="Arial" pitchFamily="34" charset="0"/>
                <a:cs typeface="Arial" pitchFamily="34" charset="0"/>
              </a:rPr>
              <a:t> </a:t>
            </a:r>
            <a:r>
              <a:rPr lang="en-US" sz="1200" dirty="0" err="1">
                <a:latin typeface="Arial" pitchFamily="34" charset="0"/>
                <a:cs typeface="Arial" pitchFamily="34" charset="0"/>
              </a:rPr>
              <a:t>даатгалын</a:t>
            </a:r>
            <a:r>
              <a:rPr lang="en-US" sz="1200" dirty="0">
                <a:latin typeface="Arial" pitchFamily="34" charset="0"/>
                <a:cs typeface="Arial" pitchFamily="34" charset="0"/>
              </a:rPr>
              <a:t> </a:t>
            </a:r>
            <a:r>
              <a:rPr lang="en-US" sz="1200" dirty="0" err="1">
                <a:latin typeface="Arial" pitchFamily="34" charset="0"/>
                <a:cs typeface="Arial" pitchFamily="34" charset="0"/>
              </a:rPr>
              <a:t>сангийн</a:t>
            </a:r>
            <a:r>
              <a:rPr lang="en-US" sz="1200" dirty="0">
                <a:latin typeface="Arial" pitchFamily="34" charset="0"/>
                <a:cs typeface="Arial" pitchFamily="34" charset="0"/>
              </a:rPr>
              <a:t> </a:t>
            </a:r>
            <a:r>
              <a:rPr lang="en-US" sz="1200" dirty="0" err="1">
                <a:latin typeface="Arial" pitchFamily="34" charset="0"/>
                <a:cs typeface="Arial" pitchFamily="34" charset="0"/>
              </a:rPr>
              <a:t>орлого</a:t>
            </a:r>
            <a:r>
              <a:rPr lang="en-US" sz="1200" dirty="0">
                <a:latin typeface="Arial" pitchFamily="34" charset="0"/>
                <a:cs typeface="Arial" pitchFamily="34" charset="0"/>
              </a:rPr>
              <a:t> 2018 </a:t>
            </a:r>
            <a:r>
              <a:rPr lang="en-US" sz="1200" dirty="0" err="1">
                <a:latin typeface="Arial" pitchFamily="34" charset="0"/>
                <a:cs typeface="Arial" pitchFamily="34" charset="0"/>
              </a:rPr>
              <a:t>оны</a:t>
            </a:r>
            <a:r>
              <a:rPr lang="en-US" sz="1200" dirty="0">
                <a:latin typeface="Arial" pitchFamily="34" charset="0"/>
                <a:cs typeface="Arial" pitchFamily="34" charset="0"/>
              </a:rPr>
              <a:t> </a:t>
            </a:r>
            <a:r>
              <a:rPr lang="en-US" sz="1200" dirty="0" err="1">
                <a:latin typeface="Arial" pitchFamily="34" charset="0"/>
                <a:cs typeface="Arial" pitchFamily="34" charset="0"/>
              </a:rPr>
              <a:t>эхний</a:t>
            </a:r>
            <a:r>
              <a:rPr lang="en-US" sz="1200" dirty="0">
                <a:latin typeface="Arial" pitchFamily="34" charset="0"/>
                <a:cs typeface="Arial" pitchFamily="34" charset="0"/>
              </a:rPr>
              <a:t> 10 </a:t>
            </a:r>
            <a:r>
              <a:rPr lang="en-US" sz="1200" dirty="0" err="1">
                <a:latin typeface="Arial" pitchFamily="34" charset="0"/>
                <a:cs typeface="Arial" pitchFamily="34" charset="0"/>
              </a:rPr>
              <a:t>сарын</a:t>
            </a:r>
            <a:r>
              <a:rPr lang="en-US" sz="1200" dirty="0">
                <a:latin typeface="Arial" pitchFamily="34" charset="0"/>
                <a:cs typeface="Arial" pitchFamily="34" charset="0"/>
              </a:rPr>
              <a:t> </a:t>
            </a:r>
            <a:r>
              <a:rPr lang="en-US" sz="1200" dirty="0" err="1">
                <a:latin typeface="Arial" pitchFamily="34" charset="0"/>
                <a:cs typeface="Arial" pitchFamily="34" charset="0"/>
              </a:rPr>
              <a:t>байдлаар</a:t>
            </a:r>
            <a:r>
              <a:rPr lang="en-US" sz="1200" dirty="0">
                <a:latin typeface="Arial" pitchFamily="34" charset="0"/>
                <a:cs typeface="Arial" pitchFamily="34" charset="0"/>
              </a:rPr>
              <a:t> 24409.1 </a:t>
            </a:r>
            <a:r>
              <a:rPr lang="en-US" sz="1200" dirty="0" err="1">
                <a:latin typeface="Arial" pitchFamily="34" charset="0"/>
                <a:cs typeface="Arial" pitchFamily="34" charset="0"/>
              </a:rPr>
              <a:t>сая</a:t>
            </a:r>
            <a:r>
              <a:rPr lang="en-US" sz="1200" dirty="0">
                <a:latin typeface="Arial" pitchFamily="34" charset="0"/>
                <a:cs typeface="Arial" pitchFamily="34" charset="0"/>
              </a:rPr>
              <a:t> </a:t>
            </a:r>
            <a:r>
              <a:rPr lang="en-US" sz="1200" dirty="0" err="1">
                <a:latin typeface="Arial" pitchFamily="34" charset="0"/>
                <a:cs typeface="Arial" pitchFamily="34" charset="0"/>
              </a:rPr>
              <a:t>төгрөг</a:t>
            </a:r>
            <a:r>
              <a:rPr lang="en-US" sz="1200" dirty="0">
                <a:latin typeface="Arial" pitchFamily="34" charset="0"/>
                <a:cs typeface="Arial" pitchFamily="34" charset="0"/>
              </a:rPr>
              <a:t>, </a:t>
            </a:r>
            <a:r>
              <a:rPr lang="en-US" sz="1200" dirty="0" err="1">
                <a:latin typeface="Arial" pitchFamily="34" charset="0"/>
                <a:cs typeface="Arial" pitchFamily="34" charset="0"/>
              </a:rPr>
              <a:t>зарлага</a:t>
            </a:r>
            <a:r>
              <a:rPr lang="en-US" sz="1200" dirty="0">
                <a:latin typeface="Arial" pitchFamily="34" charset="0"/>
                <a:cs typeface="Arial" pitchFamily="34" charset="0"/>
              </a:rPr>
              <a:t> 24478.2 </a:t>
            </a:r>
            <a:r>
              <a:rPr lang="en-US" sz="1200" dirty="0" err="1">
                <a:latin typeface="Arial" pitchFamily="34" charset="0"/>
                <a:cs typeface="Arial" pitchFamily="34" charset="0"/>
              </a:rPr>
              <a:t>сая</a:t>
            </a:r>
            <a:r>
              <a:rPr lang="en-US" sz="1200" dirty="0">
                <a:latin typeface="Arial" pitchFamily="34" charset="0"/>
                <a:cs typeface="Arial" pitchFamily="34" charset="0"/>
              </a:rPr>
              <a:t> </a:t>
            </a:r>
            <a:r>
              <a:rPr lang="en-US" sz="1200" dirty="0" err="1">
                <a:latin typeface="Arial" pitchFamily="34" charset="0"/>
                <a:cs typeface="Arial" pitchFamily="34" charset="0"/>
              </a:rPr>
              <a:t>төгрөг</a:t>
            </a:r>
            <a:r>
              <a:rPr lang="en-US" sz="1200" dirty="0">
                <a:latin typeface="Arial" pitchFamily="34" charset="0"/>
                <a:cs typeface="Arial" pitchFamily="34" charset="0"/>
              </a:rPr>
              <a:t> </a:t>
            </a:r>
            <a:r>
              <a:rPr lang="en-US" sz="1200" dirty="0" err="1">
                <a:latin typeface="Arial" pitchFamily="34" charset="0"/>
                <a:cs typeface="Arial" pitchFamily="34" charset="0"/>
              </a:rPr>
              <a:t>болж</a:t>
            </a:r>
            <a:r>
              <a:rPr lang="en-US" sz="1200" dirty="0">
                <a:latin typeface="Arial" pitchFamily="34" charset="0"/>
                <a:cs typeface="Arial" pitchFamily="34" charset="0"/>
              </a:rPr>
              <a:t>, </a:t>
            </a:r>
            <a:r>
              <a:rPr lang="en-US" sz="1200" dirty="0" err="1">
                <a:latin typeface="Arial" pitchFamily="34" charset="0"/>
                <a:cs typeface="Arial" pitchFamily="34" charset="0"/>
              </a:rPr>
              <a:t>өмнөх</a:t>
            </a:r>
            <a:r>
              <a:rPr lang="en-US" sz="1200" dirty="0">
                <a:latin typeface="Arial" pitchFamily="34" charset="0"/>
                <a:cs typeface="Arial" pitchFamily="34" charset="0"/>
              </a:rPr>
              <a:t> </a:t>
            </a:r>
            <a:r>
              <a:rPr lang="en-US" sz="1200" dirty="0" err="1">
                <a:latin typeface="Arial" pitchFamily="34" charset="0"/>
                <a:cs typeface="Arial" pitchFamily="34" charset="0"/>
              </a:rPr>
              <a:t>оны</a:t>
            </a:r>
            <a:r>
              <a:rPr lang="en-US" sz="1200" dirty="0">
                <a:latin typeface="Arial" pitchFamily="34" charset="0"/>
                <a:cs typeface="Arial" pitchFamily="34" charset="0"/>
              </a:rPr>
              <a:t> </a:t>
            </a:r>
            <a:r>
              <a:rPr lang="en-US" sz="1200" dirty="0" err="1">
                <a:latin typeface="Arial" pitchFamily="34" charset="0"/>
                <a:cs typeface="Arial" pitchFamily="34" charset="0"/>
              </a:rPr>
              <a:t>мөн</a:t>
            </a:r>
            <a:r>
              <a:rPr lang="en-US" sz="1200" dirty="0">
                <a:latin typeface="Arial" pitchFamily="34" charset="0"/>
                <a:cs typeface="Arial" pitchFamily="34" charset="0"/>
              </a:rPr>
              <a:t> </a:t>
            </a:r>
            <a:r>
              <a:rPr lang="en-US" sz="1200" dirty="0" err="1">
                <a:latin typeface="Arial" pitchFamily="34" charset="0"/>
                <a:cs typeface="Arial" pitchFamily="34" charset="0"/>
              </a:rPr>
              <a:t>үеийнхээс</a:t>
            </a:r>
            <a:r>
              <a:rPr lang="en-US" sz="1200" dirty="0">
                <a:latin typeface="Arial" pitchFamily="34" charset="0"/>
                <a:cs typeface="Arial" pitchFamily="34" charset="0"/>
              </a:rPr>
              <a:t> </a:t>
            </a:r>
            <a:r>
              <a:rPr lang="en-US" sz="1200" dirty="0" err="1">
                <a:latin typeface="Arial" pitchFamily="34" charset="0"/>
                <a:cs typeface="Arial" pitchFamily="34" charset="0"/>
              </a:rPr>
              <a:t>орлого</a:t>
            </a:r>
            <a:r>
              <a:rPr lang="en-US" sz="1200" dirty="0">
                <a:latin typeface="Arial" pitchFamily="34" charset="0"/>
                <a:cs typeface="Arial" pitchFamily="34" charset="0"/>
              </a:rPr>
              <a:t> 971.1  </a:t>
            </a:r>
            <a:r>
              <a:rPr lang="en-US" sz="1200" dirty="0" err="1">
                <a:latin typeface="Arial" pitchFamily="34" charset="0"/>
                <a:cs typeface="Arial" pitchFamily="34" charset="0"/>
              </a:rPr>
              <a:t>сая</a:t>
            </a:r>
            <a:r>
              <a:rPr lang="en-US" sz="1200" dirty="0">
                <a:latin typeface="Arial" pitchFamily="34" charset="0"/>
                <a:cs typeface="Arial" pitchFamily="34" charset="0"/>
              </a:rPr>
              <a:t> </a:t>
            </a:r>
            <a:r>
              <a:rPr lang="en-US" sz="1200" dirty="0" err="1">
                <a:latin typeface="Arial" pitchFamily="34" charset="0"/>
                <a:cs typeface="Arial" pitchFamily="34" charset="0"/>
              </a:rPr>
              <a:t>төгрөгөөр</a:t>
            </a:r>
            <a:r>
              <a:rPr lang="en-US" sz="1200" dirty="0">
                <a:latin typeface="Arial" pitchFamily="34" charset="0"/>
                <a:cs typeface="Arial" pitchFamily="34" charset="0"/>
              </a:rPr>
              <a:t>, </a:t>
            </a:r>
            <a:r>
              <a:rPr lang="en-US" sz="1200" dirty="0" err="1">
                <a:latin typeface="Arial" pitchFamily="34" charset="0"/>
                <a:cs typeface="Arial" pitchFamily="34" charset="0"/>
              </a:rPr>
              <a:t>зарлага</a:t>
            </a:r>
            <a:r>
              <a:rPr lang="en-US" sz="1200" dirty="0">
                <a:latin typeface="Arial" pitchFamily="34" charset="0"/>
                <a:cs typeface="Arial" pitchFamily="34" charset="0"/>
              </a:rPr>
              <a:t> 2197.8 </a:t>
            </a:r>
            <a:r>
              <a:rPr lang="en-US" sz="1200" dirty="0" err="1">
                <a:latin typeface="Arial" pitchFamily="34" charset="0"/>
                <a:cs typeface="Arial" pitchFamily="34" charset="0"/>
              </a:rPr>
              <a:t>сая</a:t>
            </a:r>
            <a:r>
              <a:rPr lang="en-US" sz="1200" dirty="0">
                <a:latin typeface="Arial" pitchFamily="34" charset="0"/>
                <a:cs typeface="Arial" pitchFamily="34" charset="0"/>
              </a:rPr>
              <a:t> </a:t>
            </a:r>
            <a:r>
              <a:rPr lang="en-US" sz="1200" dirty="0" err="1">
                <a:latin typeface="Arial" pitchFamily="34" charset="0"/>
                <a:cs typeface="Arial" pitchFamily="34" charset="0"/>
              </a:rPr>
              <a:t>төгрөг</a:t>
            </a:r>
            <a:r>
              <a:rPr lang="en-US" sz="1200" dirty="0">
                <a:latin typeface="Arial" pitchFamily="34" charset="0"/>
                <a:cs typeface="Arial" pitchFamily="34" charset="0"/>
              </a:rPr>
              <a:t> </a:t>
            </a:r>
            <a:r>
              <a:rPr lang="en-US" sz="1200" dirty="0" err="1">
                <a:latin typeface="Arial" pitchFamily="34" charset="0"/>
                <a:cs typeface="Arial" pitchFamily="34" charset="0"/>
              </a:rPr>
              <a:t>буюу</a:t>
            </a:r>
            <a:r>
              <a:rPr lang="en-US" sz="1200" dirty="0">
                <a:latin typeface="Arial" pitchFamily="34" charset="0"/>
                <a:cs typeface="Arial" pitchFamily="34" charset="0"/>
              </a:rPr>
              <a:t> 9.9 </a:t>
            </a:r>
            <a:r>
              <a:rPr lang="en-US" sz="1200" dirty="0" err="1">
                <a:latin typeface="Arial" pitchFamily="34" charset="0"/>
                <a:cs typeface="Arial" pitchFamily="34" charset="0"/>
              </a:rPr>
              <a:t>хувиар</a:t>
            </a:r>
            <a:r>
              <a:rPr lang="en-US" sz="1200" dirty="0">
                <a:latin typeface="Arial" pitchFamily="34" charset="0"/>
                <a:cs typeface="Arial" pitchFamily="34" charset="0"/>
              </a:rPr>
              <a:t> </a:t>
            </a:r>
            <a:r>
              <a:rPr lang="en-US" sz="1200" dirty="0" err="1">
                <a:latin typeface="Arial" pitchFamily="34" charset="0"/>
                <a:cs typeface="Arial" pitchFamily="34" charset="0"/>
              </a:rPr>
              <a:t>өслөө</a:t>
            </a:r>
            <a:r>
              <a:rPr lang="en-US" sz="1200" dirty="0">
                <a:latin typeface="Arial" pitchFamily="34" charset="0"/>
                <a:cs typeface="Arial" pitchFamily="34" charset="0"/>
              </a:rPr>
              <a:t>. </a:t>
            </a:r>
          </a:p>
        </p:txBody>
      </p:sp>
      <p:graphicFrame>
        <p:nvGraphicFramePr>
          <p:cNvPr id="10" name="Chart 9"/>
          <p:cNvGraphicFramePr>
            <a:graphicFrameLocks/>
          </p:cNvGraphicFramePr>
          <p:nvPr/>
        </p:nvGraphicFramePr>
        <p:xfrm>
          <a:off x="990600" y="569669"/>
          <a:ext cx="3505200" cy="4459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4876800" y="516622"/>
          <a:ext cx="3657600" cy="4436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2052"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64"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2050" name="Chart 11"/>
          <p:cNvGraphicFramePr>
            <a:graphicFrameLocks/>
          </p:cNvGraphicFramePr>
          <p:nvPr/>
        </p:nvGraphicFramePr>
        <p:xfrm>
          <a:off x="652463" y="1168400"/>
          <a:ext cx="4159250" cy="4673600"/>
        </p:xfrm>
        <a:graphic>
          <a:graphicData uri="http://schemas.openxmlformats.org/presentationml/2006/ole">
            <p:oleObj spid="_x0000_s50178" r:id="rId6" imgW="4157832" imgH="4669941" progId="Excel.Char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2056" name="Picture 2" descr="C:\Users\User\Desktop\10_Dundgovi dem.jpg"/>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pic>
        <p:nvPicPr>
          <p:cNvPr id="2059" name="Picture 6"/>
          <p:cNvPicPr>
            <a:picLocks noChangeAspect="1"/>
          </p:cNvPicPr>
          <p:nvPr/>
        </p:nvPicPr>
        <p:blipFill>
          <a:blip r:embed="rId9" cstate="print"/>
          <a:srcRect/>
          <a:stretch>
            <a:fillRect/>
          </a:stretch>
        </p:blipFill>
        <p:spPr bwMode="auto">
          <a:xfrm>
            <a:off x="831850" y="509588"/>
            <a:ext cx="8358188" cy="542925"/>
          </a:xfrm>
          <a:prstGeom prst="rect">
            <a:avLst/>
          </a:prstGeom>
          <a:noFill/>
          <a:ln w="9525">
            <a:noFill/>
            <a:miter lim="800000"/>
            <a:headEnd/>
            <a:tailEnd/>
          </a:ln>
        </p:spPr>
      </p:pic>
      <p:sp>
        <p:nvSpPr>
          <p:cNvPr id="2060"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182688" y="5327650"/>
            <a:ext cx="7656512"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gn="just">
              <a:buFont typeface="Wingdings" panose="05000000000000000000" pitchFamily="2" charset="2"/>
              <a:buChar char="Ø"/>
              <a:defRPr/>
            </a:pPr>
            <a:r>
              <a:rPr lang="mn-MN" sz="1200" dirty="0">
                <a:latin typeface="Arial" panose="020B0604020202020204" pitchFamily="34" charset="0"/>
                <a:cs typeface="Arial" panose="020B0604020202020204" pitchFamily="34" charset="0"/>
              </a:rPr>
              <a:t>Тус аймагт 201</a:t>
            </a:r>
            <a:r>
              <a:rPr lang="en-US" sz="1200" dirty="0">
                <a:latin typeface="Arial" panose="020B0604020202020204" pitchFamily="34" charset="0"/>
                <a:cs typeface="Arial" panose="020B0604020202020204" pitchFamily="34" charset="0"/>
              </a:rPr>
              <a:t>8</a:t>
            </a:r>
            <a:r>
              <a:rPr lang="mn-MN" sz="1200" dirty="0">
                <a:latin typeface="Arial" panose="020B0604020202020204" pitchFamily="34" charset="0"/>
                <a:cs typeface="Arial" panose="020B0604020202020204" pitchFamily="34" charset="0"/>
              </a:rPr>
              <a:t> оны </a:t>
            </a:r>
            <a:r>
              <a:rPr lang="en-US" sz="1200" dirty="0">
                <a:latin typeface="Arial" panose="020B0604020202020204" pitchFamily="34" charset="0"/>
                <a:cs typeface="Arial" panose="020B0604020202020204" pitchFamily="34" charset="0"/>
              </a:rPr>
              <a:t>10</a:t>
            </a:r>
            <a:r>
              <a:rPr lang="mn-MN" sz="1200" dirty="0">
                <a:latin typeface="Arial" panose="020B0604020202020204" pitchFamily="34" charset="0"/>
                <a:cs typeface="Arial" panose="020B0604020202020204" pitchFamily="34" charset="0"/>
              </a:rPr>
              <a:t> сарын байдлаар өмнөх оны  12 сартай  харьцуулахад хэрэглээний үнийн индекс </a:t>
            </a:r>
            <a:r>
              <a:rPr lang="en-US" sz="1200" dirty="0">
                <a:latin typeface="Arial" panose="020B0604020202020204" pitchFamily="34" charset="0"/>
                <a:cs typeface="Arial" panose="020B0604020202020204" pitchFamily="34" charset="0"/>
              </a:rPr>
              <a:t>2.8</a:t>
            </a:r>
            <a:r>
              <a:rPr lang="mn-MN" sz="1200" dirty="0">
                <a:latin typeface="Arial" panose="020B0604020202020204" pitchFamily="34" charset="0"/>
                <a:cs typeface="Arial" panose="020B0604020202020204" pitchFamily="34" charset="0"/>
              </a:rPr>
              <a:t>  хувиар өсжээ. Хүнсний бараа согтууруулах бус ундааны бүлэг </a:t>
            </a:r>
            <a:r>
              <a:rPr lang="en-US" sz="1200" dirty="0">
                <a:latin typeface="Arial" panose="020B0604020202020204" pitchFamily="34" charset="0"/>
                <a:cs typeface="Arial" panose="020B0604020202020204" pitchFamily="34" charset="0"/>
              </a:rPr>
              <a:t>3.</a:t>
            </a:r>
            <a:r>
              <a:rPr lang="mn-MN" sz="1200" dirty="0">
                <a:latin typeface="Arial" panose="020B0604020202020204" pitchFamily="34" charset="0"/>
                <a:cs typeface="Arial" panose="020B0604020202020204" pitchFamily="34" charset="0"/>
              </a:rPr>
              <a:t>2 хувиар, согтууруулах ундаа, тамхи мансууруулах бодис 9</a:t>
            </a:r>
            <a:r>
              <a:rPr lang="en-US" sz="1200" dirty="0">
                <a:latin typeface="Arial" pitchFamily="34" charset="0"/>
                <a:cs typeface="Arial" pitchFamily="34" charset="0"/>
              </a:rPr>
              <a:t>.</a:t>
            </a:r>
            <a:r>
              <a:rPr lang="mn-MN" sz="1200" dirty="0">
                <a:latin typeface="Arial" pitchFamily="34" charset="0"/>
                <a:cs typeface="Arial" pitchFamily="34" charset="0"/>
              </a:rPr>
              <a:t>0</a:t>
            </a:r>
            <a:r>
              <a:rPr lang="en-US" sz="1200" dirty="0">
                <a:latin typeface="Arial" pitchFamily="34" charset="0"/>
                <a:cs typeface="Arial" pitchFamily="34" charset="0"/>
              </a:rPr>
              <a:t> </a:t>
            </a:r>
            <a:r>
              <a:rPr lang="mn-MN" sz="1200" dirty="0">
                <a:latin typeface="Arial" pitchFamily="34" charset="0"/>
                <a:cs typeface="Arial" pitchFamily="34" charset="0"/>
              </a:rPr>
              <a:t>хувиар,  хувцас бөс бараа гутлын бүлэг  4.4  хувь өссөн, гэр ахуйн тавилга,</a:t>
            </a:r>
            <a:r>
              <a:rPr lang="en-US" sz="1200" dirty="0">
                <a:latin typeface="Arial" pitchFamily="34" charset="0"/>
                <a:cs typeface="Arial" pitchFamily="34" charset="0"/>
              </a:rPr>
              <a:t> </a:t>
            </a:r>
            <a:r>
              <a:rPr lang="mn-MN" sz="1200" dirty="0">
                <a:latin typeface="Arial" pitchFamily="34" charset="0"/>
                <a:cs typeface="Arial" pitchFamily="34" charset="0"/>
              </a:rPr>
              <a:t> гэр ахуйн барааны бүлэг 4</a:t>
            </a:r>
            <a:r>
              <a:rPr lang="en-US" sz="1200" dirty="0">
                <a:latin typeface="Arial" pitchFamily="34" charset="0"/>
                <a:cs typeface="Arial" pitchFamily="34" charset="0"/>
              </a:rPr>
              <a:t>.</a:t>
            </a:r>
            <a:r>
              <a:rPr lang="mn-MN" sz="1200" dirty="0">
                <a:latin typeface="Arial" pitchFamily="34" charset="0"/>
                <a:cs typeface="Arial" pitchFamily="34" charset="0"/>
              </a:rPr>
              <a:t>2 хувь</a:t>
            </a:r>
            <a:r>
              <a:rPr lang="en-US" sz="1200" dirty="0">
                <a:latin typeface="Arial" pitchFamily="34" charset="0"/>
                <a:cs typeface="Arial" pitchFamily="34" charset="0"/>
              </a:rPr>
              <a:t> </a:t>
            </a:r>
            <a:r>
              <a:rPr lang="mn-MN" sz="1200" dirty="0">
                <a:latin typeface="Arial" pitchFamily="34" charset="0"/>
                <a:cs typeface="Arial" pitchFamily="34" charset="0"/>
              </a:rPr>
              <a:t>өссөн , эм тариа эмчилгээний </a:t>
            </a:r>
            <a:r>
              <a:rPr lang="mn-MN" sz="1200">
                <a:latin typeface="Arial" pitchFamily="34" charset="0"/>
                <a:cs typeface="Arial" pitchFamily="34" charset="0"/>
              </a:rPr>
              <a:t>бүлэг 10.7 </a:t>
            </a:r>
            <a:r>
              <a:rPr lang="mn-MN" sz="1200" dirty="0">
                <a:latin typeface="Arial" pitchFamily="34" charset="0"/>
                <a:cs typeface="Arial" pitchFamily="34" charset="0"/>
              </a:rPr>
              <a:t>хувь , тээврийн </a:t>
            </a:r>
            <a:r>
              <a:rPr lang="mn-MN" sz="1200">
                <a:latin typeface="Arial" pitchFamily="34" charset="0"/>
                <a:cs typeface="Arial" pitchFamily="34" charset="0"/>
              </a:rPr>
              <a:t>бүлэг  7,2 </a:t>
            </a:r>
            <a:r>
              <a:rPr lang="mn-MN" sz="1200" dirty="0">
                <a:latin typeface="Arial" pitchFamily="34" charset="0"/>
                <a:cs typeface="Arial" pitchFamily="34" charset="0"/>
              </a:rPr>
              <a:t>хувиар өссөн  нь нөлөөлсөн байна. </a:t>
            </a:r>
            <a:endParaRPr lang="en-US" sz="1200" dirty="0">
              <a:latin typeface="Arial" pitchFamily="34" charset="0"/>
              <a:cs typeface="Arial" pitchFamily="34" charset="0"/>
            </a:endParaRPr>
          </a:p>
          <a:p>
            <a:pPr>
              <a:defRPr/>
            </a:pPr>
            <a:r>
              <a:rPr lang="mn-MN" sz="1200" dirty="0">
                <a:latin typeface="Arial" panose="020B0604020202020204" pitchFamily="34" charset="0"/>
                <a:cs typeface="Arial" panose="020B0604020202020204" pitchFamily="34" charset="0"/>
              </a:rPr>
              <a:t> </a:t>
            </a:r>
            <a:endParaRPr lang="en-US" sz="1200" dirty="0">
              <a:latin typeface="Arial" pitchFamily="34" charset="0"/>
              <a:cs typeface="Arial" pitchFamily="34" charset="0"/>
            </a:endParaRPr>
          </a:p>
        </p:txBody>
      </p:sp>
      <p:graphicFrame>
        <p:nvGraphicFramePr>
          <p:cNvPr id="19" name="Chart 18"/>
          <p:cNvGraphicFramePr/>
          <p:nvPr/>
        </p:nvGraphicFramePr>
        <p:xfrm>
          <a:off x="1239650" y="1143000"/>
          <a:ext cx="7294749" cy="4007503"/>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3076"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88"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3074" name="Chart 11"/>
          <p:cNvGraphicFramePr>
            <a:graphicFrameLocks/>
          </p:cNvGraphicFramePr>
          <p:nvPr/>
        </p:nvGraphicFramePr>
        <p:xfrm>
          <a:off x="652463" y="1168400"/>
          <a:ext cx="4159250" cy="4673600"/>
        </p:xfrm>
        <a:graphic>
          <a:graphicData uri="http://schemas.openxmlformats.org/presentationml/2006/ole">
            <p:oleObj spid="_x0000_s51202" r:id="rId6" imgW="4157832" imgH="4669941" progId="Excel.Char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3080" name="Picture 2" descr="C:\Users\User\Desktop\10_Dundgovi dem.jpg"/>
          <p:cNvPicPr>
            <a:picLocks noChangeAspect="1" noChangeArrowheads="1"/>
          </p:cNvPicPr>
          <p:nvPr/>
        </p:nvPicPr>
        <p:blipFill>
          <a:blip r:embed="rId8" cstate="print"/>
          <a:srcRect/>
          <a:stretch>
            <a:fillRect/>
          </a:stretch>
        </p:blipFill>
        <p:spPr bwMode="auto">
          <a:xfrm>
            <a:off x="1588" y="0"/>
            <a:ext cx="9144000" cy="6858000"/>
          </a:xfrm>
          <a:prstGeom prst="rect">
            <a:avLst/>
          </a:prstGeom>
          <a:noFill/>
          <a:ln w="9525">
            <a:noFill/>
            <a:miter lim="800000"/>
            <a:headEnd/>
            <a:tailEnd/>
          </a:ln>
        </p:spPr>
      </p:pic>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pic>
        <p:nvPicPr>
          <p:cNvPr id="3083" name="Picture 6"/>
          <p:cNvPicPr>
            <a:picLocks noChangeAspect="1"/>
          </p:cNvPicPr>
          <p:nvPr/>
        </p:nvPicPr>
        <p:blipFill>
          <a:blip r:embed="rId9" cstate="print"/>
          <a:srcRect/>
          <a:stretch>
            <a:fillRect/>
          </a:stretch>
        </p:blipFill>
        <p:spPr bwMode="auto">
          <a:xfrm>
            <a:off x="831850" y="509588"/>
            <a:ext cx="8358188" cy="542925"/>
          </a:xfrm>
          <a:prstGeom prst="rect">
            <a:avLst/>
          </a:prstGeom>
          <a:noFill/>
          <a:ln w="9525">
            <a:noFill/>
            <a:miter lim="800000"/>
            <a:headEnd/>
            <a:tailEnd/>
          </a:ln>
        </p:spPr>
      </p:pic>
      <p:sp>
        <p:nvSpPr>
          <p:cNvPr id="3084"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177925" y="5083175"/>
            <a:ext cx="7691438"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buFont typeface="Arial" pitchFamily="34" charset="0"/>
              <a:buChar char="•"/>
              <a:defRPr/>
            </a:pPr>
            <a:r>
              <a:rPr lang="mn-MN" sz="1200" dirty="0">
                <a:latin typeface="Arial" panose="020B0604020202020204" pitchFamily="34" charset="0"/>
                <a:cs typeface="Arial" panose="020B0604020202020204" pitchFamily="34" charset="0"/>
              </a:rPr>
              <a:t>            Тус аймагт 201</a:t>
            </a:r>
            <a:r>
              <a:rPr lang="en-US" sz="1200" dirty="0">
                <a:latin typeface="Arial" panose="020B0604020202020204" pitchFamily="34" charset="0"/>
                <a:cs typeface="Arial" panose="020B0604020202020204" pitchFamily="34" charset="0"/>
              </a:rPr>
              <a:t>8</a:t>
            </a:r>
            <a:r>
              <a:rPr lang="mn-MN" sz="1200" dirty="0">
                <a:latin typeface="Arial" panose="020B0604020202020204" pitchFamily="34" charset="0"/>
                <a:cs typeface="Arial" panose="020B0604020202020204" pitchFamily="34" charset="0"/>
              </a:rPr>
              <a:t> оны </a:t>
            </a:r>
            <a:r>
              <a:rPr lang="en-US" sz="1200" dirty="0">
                <a:latin typeface="Arial" panose="020B0604020202020204" pitchFamily="34" charset="0"/>
                <a:cs typeface="Arial" panose="020B0604020202020204" pitchFamily="34" charset="0"/>
              </a:rPr>
              <a:t>10</a:t>
            </a:r>
            <a:r>
              <a:rPr lang="mn-MN"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сарын байдлаар өмнөх оны мөн үетэй харьцуулахад хэрэглээний үнийн индекс </a:t>
            </a:r>
            <a:r>
              <a:rPr lang="en-US" sz="1200" dirty="0">
                <a:latin typeface="Arial" panose="020B0604020202020204" pitchFamily="34" charset="0"/>
                <a:cs typeface="Arial" panose="020B0604020202020204" pitchFamily="34" charset="0"/>
              </a:rPr>
              <a:t>4.3</a:t>
            </a:r>
            <a:r>
              <a:rPr lang="mn-MN" sz="1200" dirty="0">
                <a:latin typeface="Arial" pitchFamily="34" charset="0"/>
                <a:cs typeface="Arial" pitchFamily="34" charset="0"/>
              </a:rPr>
              <a:t>  </a:t>
            </a:r>
            <a:r>
              <a:rPr lang="mn-MN" sz="1200" dirty="0">
                <a:latin typeface="Arial" pitchFamily="34" charset="0"/>
                <a:cs typeface="Arial" pitchFamily="34" charset="0"/>
              </a:rPr>
              <a:t>хувиар өсөхөд хүнсний бараа согтууруулах бус ундааны бүлэг 3</a:t>
            </a:r>
            <a:r>
              <a:rPr lang="en-US" sz="1200" dirty="0">
                <a:latin typeface="Arial" pitchFamily="34" charset="0"/>
                <a:cs typeface="Arial" pitchFamily="34" charset="0"/>
              </a:rPr>
              <a:t>.</a:t>
            </a:r>
            <a:r>
              <a:rPr lang="mn-MN" sz="1200" dirty="0">
                <a:latin typeface="Arial" pitchFamily="34" charset="0"/>
                <a:cs typeface="Arial" pitchFamily="34" charset="0"/>
              </a:rPr>
              <a:t>3 хувиар, согтууруулах ундаа, тамхи мансууруулах бодис 9</a:t>
            </a:r>
            <a:r>
              <a:rPr lang="en-US" sz="1200" dirty="0">
                <a:latin typeface="Arial" pitchFamily="34" charset="0"/>
                <a:cs typeface="Arial" pitchFamily="34" charset="0"/>
              </a:rPr>
              <a:t>.</a:t>
            </a:r>
            <a:r>
              <a:rPr lang="mn-MN" sz="1200" dirty="0">
                <a:latin typeface="Arial" pitchFamily="34" charset="0"/>
                <a:cs typeface="Arial" pitchFamily="34" charset="0"/>
              </a:rPr>
              <a:t>8 хувиар,  хувцас бөс бараа гутлын бүлэг 7.0 хувь өссөн, гэр ахуйн тавилга, гэр ахуйн барааны бүлэг 5</a:t>
            </a:r>
            <a:r>
              <a:rPr lang="en-US" sz="1200" dirty="0">
                <a:latin typeface="Arial" pitchFamily="34" charset="0"/>
                <a:cs typeface="Arial" pitchFamily="34" charset="0"/>
              </a:rPr>
              <a:t>.</a:t>
            </a:r>
            <a:r>
              <a:rPr lang="mn-MN" sz="1200" dirty="0">
                <a:latin typeface="Arial" pitchFamily="34" charset="0"/>
                <a:cs typeface="Arial" pitchFamily="34" charset="0"/>
              </a:rPr>
              <a:t>8 хувь, эм тариа эмчилгээний бүлэг </a:t>
            </a:r>
            <a:r>
              <a:rPr lang="en-US" sz="1200" dirty="0">
                <a:latin typeface="Arial" pitchFamily="34" charset="0"/>
                <a:cs typeface="Arial" pitchFamily="34" charset="0"/>
              </a:rPr>
              <a:t>1</a:t>
            </a:r>
            <a:r>
              <a:rPr lang="mn-MN" sz="1200" dirty="0">
                <a:latin typeface="Arial" pitchFamily="34" charset="0"/>
                <a:cs typeface="Arial" pitchFamily="34" charset="0"/>
              </a:rPr>
              <a:t>1.2, тээврийн бүлэг 6.7 хувиар өссөн  нь нөлөөлсөн байна. </a:t>
            </a:r>
            <a:endParaRPr lang="en-US" sz="1200" dirty="0">
              <a:latin typeface="Arial" pitchFamily="34" charset="0"/>
              <a:cs typeface="Arial" pitchFamily="34" charset="0"/>
            </a:endParaRPr>
          </a:p>
          <a:p>
            <a:pPr>
              <a:buFont typeface="Arial" pitchFamily="34" charset="0"/>
              <a:buChar char="•"/>
              <a:defRPr/>
            </a:pPr>
            <a:endParaRPr lang="en-US" sz="1200" dirty="0">
              <a:latin typeface="Arial" pitchFamily="34" charset="0"/>
              <a:cs typeface="Arial" pitchFamily="34" charset="0"/>
            </a:endParaRPr>
          </a:p>
        </p:txBody>
      </p:sp>
      <p:graphicFrame>
        <p:nvGraphicFramePr>
          <p:cNvPr id="19" name="Chart 18"/>
          <p:cNvGraphicFramePr/>
          <p:nvPr/>
        </p:nvGraphicFramePr>
        <p:xfrm>
          <a:off x="1219200" y="1066800"/>
          <a:ext cx="7620000" cy="38862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p:txBody>
          <a:bodyPr/>
          <a:lstStyle/>
          <a:p>
            <a:endParaRPr lang="en-US" altLang="en-US" smtClean="0"/>
          </a:p>
        </p:txBody>
      </p:sp>
      <p:pic>
        <p:nvPicPr>
          <p:cNvPr id="24580" name="Picture 2" descr="C:\Users\User\Desktop\10_Dundgovi dem.jpg"/>
          <p:cNvPicPr>
            <a:picLocks noChangeAspect="1" noChangeArrowheads="1"/>
          </p:cNvPicPr>
          <p:nvPr/>
        </p:nvPicPr>
        <p:blipFill>
          <a:blip r:embed="rId2" cstate="print"/>
          <a:srcRect/>
          <a:stretch>
            <a:fillRect/>
          </a:stretch>
        </p:blipFill>
        <p:spPr bwMode="auto">
          <a:xfrm>
            <a:off x="1588" y="0"/>
            <a:ext cx="9144000" cy="6858000"/>
          </a:xfrm>
          <a:prstGeom prst="rect">
            <a:avLst/>
          </a:prstGeom>
          <a:noFill/>
          <a:ln w="9525">
            <a:noFill/>
            <a:miter lim="800000"/>
            <a:headEnd/>
            <a:tailEnd/>
          </a:ln>
        </p:spPr>
      </p:pic>
      <p:sp>
        <p:nvSpPr>
          <p:cNvPr id="24581" name="Rectangle 5"/>
          <p:cNvSpPr>
            <a:spLocks noChangeArrowheads="1"/>
          </p:cNvSpPr>
          <p:nvPr/>
        </p:nvSpPr>
        <p:spPr bwMode="auto">
          <a:xfrm>
            <a:off x="1295400" y="4868863"/>
            <a:ext cx="7391400" cy="1015663"/>
          </a:xfrm>
          <a:prstGeom prst="rect">
            <a:avLst/>
          </a:prstGeom>
          <a:noFill/>
          <a:ln w="9525">
            <a:noFill/>
            <a:miter lim="800000"/>
            <a:headEnd/>
            <a:tailEnd/>
          </a:ln>
        </p:spPr>
        <p:txBody>
          <a:bodyPr wrap="square">
            <a:spAutoFit/>
          </a:bodyPr>
          <a:lstStyle/>
          <a:p>
            <a:pPr algn="just">
              <a:spcBef>
                <a:spcPct val="20000"/>
              </a:spcBef>
              <a:buFont typeface="Arial" charset="0"/>
              <a:buNone/>
            </a:pPr>
            <a:r>
              <a:rPr lang="en-US" altLang="en-US" sz="2400" dirty="0" smtClean="0"/>
              <a:t>	</a:t>
            </a:r>
            <a:r>
              <a:rPr lang="mn-MN" altLang="en-US" dirty="0" smtClean="0"/>
              <a:t>2018 </a:t>
            </a:r>
            <a:r>
              <a:rPr lang="mn-MN" altLang="en-US" dirty="0"/>
              <a:t>оны эхний </a:t>
            </a:r>
            <a:r>
              <a:rPr lang="en-US" altLang="en-US" dirty="0" smtClean="0"/>
              <a:t>10</a:t>
            </a:r>
            <a:r>
              <a:rPr lang="mn-MN" altLang="en-US" dirty="0" smtClean="0"/>
              <a:t> </a:t>
            </a:r>
            <a:r>
              <a:rPr lang="mn-MN" altLang="en-US" dirty="0"/>
              <a:t>сарын байдлаар оны эхний төллөх насны хээлтэгч малын 79.4 хувь буюу 1193.1 мянган хээлтэгч мал төллөж, гарсан төл 92.6 хувь буюу 1106.4 мянган төл бойжиж байна.</a:t>
            </a:r>
            <a:endParaRPr lang="en-US" altLang="en-US" dirty="0"/>
          </a:p>
        </p:txBody>
      </p:sp>
      <p:graphicFrame>
        <p:nvGraphicFramePr>
          <p:cNvPr id="7" name="Chart 6"/>
          <p:cNvGraphicFramePr>
            <a:graphicFrameLocks/>
          </p:cNvGraphicFramePr>
          <p:nvPr/>
        </p:nvGraphicFramePr>
        <p:xfrm>
          <a:off x="1143000" y="914400"/>
          <a:ext cx="7696200" cy="34128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p:txBody>
          <a:bodyPr/>
          <a:lstStyle/>
          <a:p>
            <a:endParaRPr lang="en-US" altLang="en-US" smtClean="0"/>
          </a:p>
        </p:txBody>
      </p:sp>
      <p:pic>
        <p:nvPicPr>
          <p:cNvPr id="25604" name="Picture 2" descr="C:\Users\User\Desktop\10_Dundgovi dem.jpg"/>
          <p:cNvPicPr>
            <a:picLocks noChangeAspect="1" noChangeArrowheads="1"/>
          </p:cNvPicPr>
          <p:nvPr/>
        </p:nvPicPr>
        <p:blipFill>
          <a:blip r:embed="rId2" cstate="print"/>
          <a:srcRect/>
          <a:stretch>
            <a:fillRect/>
          </a:stretch>
        </p:blipFill>
        <p:spPr bwMode="auto">
          <a:xfrm>
            <a:off x="1588" y="0"/>
            <a:ext cx="9144000" cy="6858000"/>
          </a:xfrm>
          <a:prstGeom prst="rect">
            <a:avLst/>
          </a:prstGeom>
          <a:noFill/>
          <a:ln w="9525">
            <a:noFill/>
            <a:miter lim="800000"/>
            <a:headEnd/>
            <a:tailEnd/>
          </a:ln>
        </p:spPr>
      </p:pic>
      <p:sp>
        <p:nvSpPr>
          <p:cNvPr id="25605" name="Rectangle 4"/>
          <p:cNvSpPr>
            <a:spLocks noChangeArrowheads="1"/>
          </p:cNvSpPr>
          <p:nvPr/>
        </p:nvSpPr>
        <p:spPr bwMode="auto">
          <a:xfrm>
            <a:off x="1066800" y="4648200"/>
            <a:ext cx="7696200" cy="1785104"/>
          </a:xfrm>
          <a:prstGeom prst="rect">
            <a:avLst/>
          </a:prstGeom>
          <a:noFill/>
          <a:ln w="9525">
            <a:noFill/>
            <a:miter lim="800000"/>
            <a:headEnd/>
            <a:tailEnd/>
          </a:ln>
        </p:spPr>
        <p:txBody>
          <a:bodyPr wrap="square">
            <a:spAutoFit/>
          </a:bodyPr>
          <a:lstStyle/>
          <a:p>
            <a:pPr algn="just">
              <a:buFont typeface="Arial" charset="0"/>
              <a:buNone/>
            </a:pPr>
            <a:r>
              <a:rPr lang="mn-MN" altLang="en-US" sz="2800" dirty="0"/>
              <a:t>	</a:t>
            </a:r>
            <a:r>
              <a:rPr lang="mn-MN" altLang="en-US" dirty="0"/>
              <a:t>Энэ оны эхний </a:t>
            </a:r>
            <a:r>
              <a:rPr lang="en-US" altLang="en-US" dirty="0" smtClean="0"/>
              <a:t>10</a:t>
            </a:r>
            <a:r>
              <a:rPr lang="mn-MN" altLang="en-US" dirty="0" smtClean="0"/>
              <a:t> </a:t>
            </a:r>
            <a:r>
              <a:rPr lang="mn-MN" altLang="en-US" dirty="0"/>
              <a:t>сарын байдлаар 47150 толгой мал хорогдоод байна. Үүний 52.4 хувь нь ямаа, 34.4 хувь нь хонь, 13.2 хувийг бод малын хорогдол эзэлж байна. Нийт хорогдсон том малын 25.5 хувь нь хээлтэгч мал байна. </a:t>
            </a:r>
            <a:endParaRPr lang="en-US" altLang="en-US" dirty="0"/>
          </a:p>
          <a:p>
            <a:pPr algn="just"/>
            <a:endParaRPr lang="en-US" altLang="en-US" sz="2800" dirty="0"/>
          </a:p>
        </p:txBody>
      </p:sp>
      <p:graphicFrame>
        <p:nvGraphicFramePr>
          <p:cNvPr id="7" name="Chart 6"/>
          <p:cNvGraphicFramePr>
            <a:graphicFrameLocks/>
          </p:cNvGraphicFramePr>
          <p:nvPr/>
        </p:nvGraphicFramePr>
        <p:xfrm>
          <a:off x="1066800" y="762000"/>
          <a:ext cx="7315200"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sp>
        <p:nvSpPr>
          <p:cNvPr id="26627" name="Content Placeholder 2"/>
          <p:cNvSpPr>
            <a:spLocks noGrp="1"/>
          </p:cNvSpPr>
          <p:nvPr>
            <p:ph idx="1"/>
          </p:nvPr>
        </p:nvSpPr>
        <p:spPr/>
        <p:txBody>
          <a:bodyPr/>
          <a:lstStyle/>
          <a:p>
            <a:endParaRPr lang="en-US" altLang="en-US" smtClean="0"/>
          </a:p>
        </p:txBody>
      </p:sp>
      <p:pic>
        <p:nvPicPr>
          <p:cNvPr id="26628" name="Picture 2" descr="C:\Users\User\Desktop\10_Dundgovi dem.jpg"/>
          <p:cNvPicPr>
            <a:picLocks noChangeAspect="1" noChangeArrowheads="1"/>
          </p:cNvPicPr>
          <p:nvPr/>
        </p:nvPicPr>
        <p:blipFill>
          <a:blip r:embed="rId2" cstate="print"/>
          <a:srcRect/>
          <a:stretch>
            <a:fillRect/>
          </a:stretch>
        </p:blipFill>
        <p:spPr bwMode="auto">
          <a:xfrm>
            <a:off x="-152400" y="0"/>
            <a:ext cx="9144000" cy="6858000"/>
          </a:xfrm>
          <a:prstGeom prst="rect">
            <a:avLst/>
          </a:prstGeom>
          <a:noFill/>
          <a:ln w="9525">
            <a:noFill/>
            <a:miter lim="800000"/>
            <a:headEnd/>
            <a:tailEnd/>
          </a:ln>
        </p:spPr>
      </p:pic>
      <p:sp>
        <p:nvSpPr>
          <p:cNvPr id="6" name="Rectangle 12"/>
          <p:cNvSpPr>
            <a:spLocks noChangeArrowheads="1"/>
          </p:cNvSpPr>
          <p:nvPr/>
        </p:nvSpPr>
        <p:spPr bwMode="auto">
          <a:xfrm>
            <a:off x="762000" y="581025"/>
            <a:ext cx="7993063"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Гэмт </a:t>
            </a:r>
            <a:r>
              <a:rPr lang="mn-MN" sz="2000" b="1" kern="0" dirty="0">
                <a:solidFill>
                  <a:sysClr val="window" lastClr="FFFFFF"/>
                </a:solidFill>
                <a:latin typeface="Arial Unicode MS" pitchFamily="34" charset="-128"/>
                <a:ea typeface="Arial Unicode MS" pitchFamily="34" charset="-128"/>
                <a:cs typeface="Arial Unicode MS" pitchFamily="34" charset="-128"/>
              </a:rPr>
              <a:t>хэрэг</a:t>
            </a:r>
          </a:p>
        </p:txBody>
      </p:sp>
      <p:sp>
        <p:nvSpPr>
          <p:cNvPr id="26630" name="Rectangle 7"/>
          <p:cNvSpPr>
            <a:spLocks noChangeArrowheads="1"/>
          </p:cNvSpPr>
          <p:nvPr/>
        </p:nvSpPr>
        <p:spPr bwMode="auto">
          <a:xfrm>
            <a:off x="1295400" y="4306888"/>
            <a:ext cx="7459663" cy="1477962"/>
          </a:xfrm>
          <a:prstGeom prst="rect">
            <a:avLst/>
          </a:prstGeom>
          <a:noFill/>
          <a:ln w="9525">
            <a:noFill/>
            <a:miter lim="800000"/>
            <a:headEnd/>
            <a:tailEnd/>
          </a:ln>
        </p:spPr>
        <p:txBody>
          <a:bodyPr>
            <a:spAutoFit/>
          </a:bodyPr>
          <a:lstStyle/>
          <a:p>
            <a:pPr algn="just"/>
            <a:r>
              <a:rPr lang="en-US" altLang="en-US" dirty="0" err="1">
                <a:latin typeface="Arial" charset="0"/>
              </a:rPr>
              <a:t>Цагдаагийн</a:t>
            </a:r>
            <a:r>
              <a:rPr lang="en-US" altLang="en-US" dirty="0">
                <a:latin typeface="Arial" charset="0"/>
              </a:rPr>
              <a:t> </a:t>
            </a:r>
            <a:r>
              <a:rPr lang="mn-MN" altLang="en-US" dirty="0">
                <a:latin typeface="Arial" charset="0"/>
              </a:rPr>
              <a:t>хэлтсийн 201</a:t>
            </a:r>
            <a:r>
              <a:rPr lang="en-US" altLang="en-US" dirty="0">
                <a:latin typeface="Arial" charset="0"/>
              </a:rPr>
              <a:t>8</a:t>
            </a:r>
            <a:r>
              <a:rPr lang="mn-MN" altLang="en-US" dirty="0">
                <a:latin typeface="Arial" charset="0"/>
              </a:rPr>
              <a:t> оны эхний </a:t>
            </a:r>
            <a:r>
              <a:rPr lang="en-US" altLang="en-US" dirty="0" smtClean="0">
                <a:latin typeface="Arial" charset="0"/>
              </a:rPr>
              <a:t>10</a:t>
            </a:r>
            <a:r>
              <a:rPr lang="mn-MN" altLang="en-US" dirty="0" smtClean="0">
                <a:latin typeface="Arial" charset="0"/>
              </a:rPr>
              <a:t> </a:t>
            </a:r>
            <a:r>
              <a:rPr lang="mn-MN" altLang="en-US" dirty="0">
                <a:latin typeface="Arial" charset="0"/>
              </a:rPr>
              <a:t>сарын байдлаар аймгийн хэмжээнд нийт бүртгэгдсэн гэмт хэргийн тоо </a:t>
            </a:r>
            <a:r>
              <a:rPr lang="mn-MN" altLang="en-US" dirty="0" smtClean="0">
                <a:latin typeface="Arial" charset="0"/>
              </a:rPr>
              <a:t>2</a:t>
            </a:r>
            <a:r>
              <a:rPr lang="en-US" altLang="en-US" dirty="0" smtClean="0">
                <a:latin typeface="Arial" charset="0"/>
              </a:rPr>
              <a:t>5</a:t>
            </a:r>
            <a:r>
              <a:rPr lang="mn-MN" altLang="en-US" dirty="0" smtClean="0">
                <a:latin typeface="Arial" charset="0"/>
              </a:rPr>
              <a:t>9 </a:t>
            </a:r>
            <a:r>
              <a:rPr lang="mn-MN" altLang="en-US" dirty="0">
                <a:latin typeface="Arial" charset="0"/>
              </a:rPr>
              <a:t>болж өнгөрсөн оны мөн үе‎тэй харьцуулахад </a:t>
            </a:r>
            <a:r>
              <a:rPr lang="mn-MN" altLang="en-US" dirty="0" smtClean="0">
                <a:latin typeface="Arial" charset="0"/>
              </a:rPr>
              <a:t>3</a:t>
            </a:r>
            <a:r>
              <a:rPr lang="en-US" altLang="en-US" dirty="0" smtClean="0">
                <a:latin typeface="Arial" charset="0"/>
              </a:rPr>
              <a:t>6.3</a:t>
            </a:r>
            <a:r>
              <a:rPr lang="mn-MN" altLang="en-US" dirty="0" smtClean="0">
                <a:latin typeface="Arial" charset="0"/>
              </a:rPr>
              <a:t> </a:t>
            </a:r>
            <a:r>
              <a:rPr lang="mn-MN" altLang="en-US" dirty="0">
                <a:latin typeface="Arial" charset="0"/>
              </a:rPr>
              <a:t>хувь өссөн байна. Гэмт хэрэгт холбогдогчдын тоо өнгөрсөн оны мөн үет‎эй харьцуулахад </a:t>
            </a:r>
            <a:r>
              <a:rPr lang="mn-MN" altLang="en-US" dirty="0" smtClean="0">
                <a:latin typeface="Arial" charset="0"/>
              </a:rPr>
              <a:t>2</a:t>
            </a:r>
            <a:r>
              <a:rPr lang="en-US" altLang="en-US" dirty="0" smtClean="0">
                <a:latin typeface="Arial" charset="0"/>
              </a:rPr>
              <a:t>1.1</a:t>
            </a:r>
            <a:r>
              <a:rPr lang="mn-MN" altLang="en-US" dirty="0" smtClean="0">
                <a:latin typeface="Arial" charset="0"/>
              </a:rPr>
              <a:t> </a:t>
            </a:r>
            <a:r>
              <a:rPr lang="mn-MN" altLang="en-US" dirty="0">
                <a:latin typeface="Arial" charset="0"/>
              </a:rPr>
              <a:t>хувиар буурч, </a:t>
            </a:r>
            <a:r>
              <a:rPr lang="en-US" altLang="en-US" dirty="0" smtClean="0">
                <a:latin typeface="Arial" charset="0"/>
              </a:rPr>
              <a:t>109</a:t>
            </a:r>
            <a:r>
              <a:rPr lang="mn-MN" altLang="en-US" dirty="0" smtClean="0">
                <a:latin typeface="Arial" charset="0"/>
              </a:rPr>
              <a:t> </a:t>
            </a:r>
            <a:r>
              <a:rPr lang="mn-MN" altLang="en-US" dirty="0">
                <a:latin typeface="Arial" charset="0"/>
              </a:rPr>
              <a:t>хүн холбогдоод байна.</a:t>
            </a:r>
            <a:endParaRPr lang="en-US" altLang="en-US" dirty="0">
              <a:latin typeface="Arial" charset="0"/>
            </a:endParaRPr>
          </a:p>
        </p:txBody>
      </p:sp>
      <p:graphicFrame>
        <p:nvGraphicFramePr>
          <p:cNvPr id="8" name="Chart 7"/>
          <p:cNvGraphicFramePr>
            <a:graphicFrameLocks/>
          </p:cNvGraphicFramePr>
          <p:nvPr/>
        </p:nvGraphicFramePr>
        <p:xfrm>
          <a:off x="1371600" y="1447800"/>
          <a:ext cx="7086600" cy="251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sp>
        <p:nvSpPr>
          <p:cNvPr id="27651" name="Content Placeholder 2"/>
          <p:cNvSpPr>
            <a:spLocks noGrp="1"/>
          </p:cNvSpPr>
          <p:nvPr>
            <p:ph idx="1"/>
          </p:nvPr>
        </p:nvSpPr>
        <p:spPr/>
        <p:txBody>
          <a:bodyPr/>
          <a:lstStyle/>
          <a:p>
            <a:endParaRPr lang="en-US" altLang="en-US" smtClean="0"/>
          </a:p>
        </p:txBody>
      </p:sp>
      <p:pic>
        <p:nvPicPr>
          <p:cNvPr id="27652" name="Picture 2" descr="C:\Users\User\Desktop\10_Dundgovi dem.jpg"/>
          <p:cNvPicPr>
            <a:picLocks noChangeAspect="1" noChangeArrowheads="1"/>
          </p:cNvPicPr>
          <p:nvPr/>
        </p:nvPicPr>
        <p:blipFill>
          <a:blip r:embed="rId2" cstate="print"/>
          <a:srcRect/>
          <a:stretch>
            <a:fillRect/>
          </a:stretch>
        </p:blipFill>
        <p:spPr bwMode="auto">
          <a:xfrm>
            <a:off x="-28575" y="0"/>
            <a:ext cx="9144000" cy="6858000"/>
          </a:xfrm>
          <a:prstGeom prst="rect">
            <a:avLst/>
          </a:prstGeom>
          <a:noFill/>
          <a:ln w="9525">
            <a:noFill/>
            <a:miter lim="800000"/>
            <a:headEnd/>
            <a:tailEnd/>
          </a:ln>
        </p:spPr>
      </p:pic>
      <p:sp>
        <p:nvSpPr>
          <p:cNvPr id="7" name="Rectangle 12"/>
          <p:cNvSpPr>
            <a:spLocks noChangeArrowheads="1"/>
          </p:cNvSpPr>
          <p:nvPr/>
        </p:nvSpPr>
        <p:spPr bwMode="auto">
          <a:xfrm>
            <a:off x="846138" y="581025"/>
            <a:ext cx="79089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Гэмт </a:t>
            </a:r>
            <a:r>
              <a:rPr lang="mn-MN" sz="2000" b="1" kern="0" dirty="0">
                <a:solidFill>
                  <a:sysClr val="window" lastClr="FFFFFF"/>
                </a:solidFill>
                <a:latin typeface="Arial Unicode MS" pitchFamily="34" charset="-128"/>
                <a:ea typeface="Arial Unicode MS" pitchFamily="34" charset="-128"/>
                <a:cs typeface="Arial Unicode MS" pitchFamily="34" charset="-128"/>
              </a:rPr>
              <a:t>хэрэг</a:t>
            </a:r>
          </a:p>
        </p:txBody>
      </p:sp>
      <p:sp>
        <p:nvSpPr>
          <p:cNvPr id="27654" name="Rectangle 7"/>
          <p:cNvSpPr>
            <a:spLocks noChangeArrowheads="1"/>
          </p:cNvSpPr>
          <p:nvPr/>
        </p:nvSpPr>
        <p:spPr bwMode="auto">
          <a:xfrm>
            <a:off x="1295400" y="4306888"/>
            <a:ext cx="7459663" cy="1754187"/>
          </a:xfrm>
          <a:prstGeom prst="rect">
            <a:avLst/>
          </a:prstGeom>
          <a:noFill/>
          <a:ln w="9525">
            <a:noFill/>
            <a:miter lim="800000"/>
            <a:headEnd/>
            <a:tailEnd/>
          </a:ln>
        </p:spPr>
        <p:txBody>
          <a:bodyPr>
            <a:spAutoFit/>
          </a:bodyPr>
          <a:lstStyle/>
          <a:p>
            <a:pPr algn="just"/>
            <a:r>
              <a:rPr lang="mn-MN" altLang="en-US" dirty="0">
                <a:latin typeface="Arial" charset="0"/>
              </a:rPr>
              <a:t>Гэмт хэргийн улмаас учирсан хохирол </a:t>
            </a:r>
            <a:r>
              <a:rPr lang="en-US" altLang="en-US" dirty="0" smtClean="0">
                <a:latin typeface="Arial" charset="0"/>
              </a:rPr>
              <a:t>801.</a:t>
            </a:r>
            <a:r>
              <a:rPr lang="en-US" altLang="en-US" dirty="0">
                <a:latin typeface="Arial" charset="0"/>
              </a:rPr>
              <a:t>1</a:t>
            </a:r>
            <a:r>
              <a:rPr lang="mn-MN" altLang="en-US" dirty="0" smtClean="0">
                <a:latin typeface="Arial" charset="0"/>
              </a:rPr>
              <a:t> </a:t>
            </a:r>
            <a:r>
              <a:rPr lang="mn-MN" altLang="en-US" dirty="0">
                <a:latin typeface="Arial" charset="0"/>
              </a:rPr>
              <a:t>сая төгрөг, түүний </a:t>
            </a:r>
            <a:r>
              <a:rPr lang="en-US" altLang="en-US" dirty="0" smtClean="0">
                <a:latin typeface="Arial" charset="0"/>
              </a:rPr>
              <a:t>29</a:t>
            </a:r>
            <a:r>
              <a:rPr lang="mn-MN" altLang="en-US" dirty="0" smtClean="0">
                <a:latin typeface="Arial" charset="0"/>
              </a:rPr>
              <a:t>.</a:t>
            </a:r>
            <a:r>
              <a:rPr lang="en-US" altLang="en-US" dirty="0" smtClean="0">
                <a:latin typeface="Arial" charset="0"/>
              </a:rPr>
              <a:t>8</a:t>
            </a:r>
            <a:r>
              <a:rPr lang="mn-MN" altLang="en-US" dirty="0" smtClean="0">
                <a:latin typeface="Arial" charset="0"/>
              </a:rPr>
              <a:t> </a:t>
            </a:r>
            <a:r>
              <a:rPr lang="mn-MN" altLang="en-US" dirty="0">
                <a:latin typeface="Arial" charset="0"/>
              </a:rPr>
              <a:t>хувь буюу </a:t>
            </a:r>
            <a:r>
              <a:rPr lang="mn-MN" altLang="en-US" dirty="0" smtClean="0">
                <a:latin typeface="Arial" charset="0"/>
              </a:rPr>
              <a:t>23</a:t>
            </a:r>
            <a:r>
              <a:rPr lang="en-US" altLang="en-US" dirty="0" smtClean="0">
                <a:latin typeface="Arial" charset="0"/>
              </a:rPr>
              <a:t>9.1</a:t>
            </a:r>
            <a:r>
              <a:rPr lang="mn-MN" altLang="en-US" dirty="0" smtClean="0">
                <a:latin typeface="Arial" charset="0"/>
              </a:rPr>
              <a:t> </a:t>
            </a:r>
            <a:r>
              <a:rPr lang="mn-MN" altLang="en-US" dirty="0">
                <a:latin typeface="Arial" charset="0"/>
              </a:rPr>
              <a:t>сая төгрөгийг нөхөн төлүүлээд байна. Гэмт хэрэг илрүүлэлтийн хувь аймгийн хэмжээнд өмнөх оны мөн үеэс </a:t>
            </a:r>
            <a:r>
              <a:rPr lang="en-US" altLang="en-US" dirty="0" smtClean="0">
                <a:latin typeface="Arial" charset="0"/>
              </a:rPr>
              <a:t>2</a:t>
            </a:r>
            <a:r>
              <a:rPr lang="mn-MN" altLang="en-US" dirty="0" smtClean="0">
                <a:latin typeface="Arial" charset="0"/>
              </a:rPr>
              <a:t>6.</a:t>
            </a:r>
            <a:r>
              <a:rPr lang="en-US" altLang="en-US" dirty="0" smtClean="0">
                <a:latin typeface="Arial" charset="0"/>
              </a:rPr>
              <a:t>1</a:t>
            </a:r>
            <a:r>
              <a:rPr lang="mn-MN" altLang="en-US" dirty="0" smtClean="0">
                <a:latin typeface="Arial" charset="0"/>
              </a:rPr>
              <a:t> </a:t>
            </a:r>
            <a:r>
              <a:rPr lang="mn-MN" altLang="en-US" dirty="0">
                <a:latin typeface="Arial" charset="0"/>
              </a:rPr>
              <a:t>хувиар буурч </a:t>
            </a:r>
            <a:r>
              <a:rPr lang="mn-MN" altLang="en-US" dirty="0" smtClean="0">
                <a:latin typeface="Arial" charset="0"/>
              </a:rPr>
              <a:t>3</a:t>
            </a:r>
            <a:r>
              <a:rPr lang="en-US" altLang="en-US" dirty="0" smtClean="0">
                <a:latin typeface="Arial" charset="0"/>
              </a:rPr>
              <a:t>1</a:t>
            </a:r>
            <a:r>
              <a:rPr lang="mn-MN" altLang="en-US" dirty="0" smtClean="0">
                <a:latin typeface="Arial" charset="0"/>
              </a:rPr>
              <a:t> </a:t>
            </a:r>
            <a:r>
              <a:rPr lang="mn-MN" altLang="en-US" dirty="0">
                <a:latin typeface="Arial" charset="0"/>
              </a:rPr>
              <a:t>болсон байна. Энэ оны эхний </a:t>
            </a:r>
            <a:r>
              <a:rPr lang="en-US" altLang="en-US" dirty="0" smtClean="0">
                <a:latin typeface="Arial" charset="0"/>
              </a:rPr>
              <a:t>10</a:t>
            </a:r>
            <a:r>
              <a:rPr lang="mn-MN" altLang="en-US" dirty="0" smtClean="0">
                <a:latin typeface="Arial" charset="0"/>
              </a:rPr>
              <a:t> </a:t>
            </a:r>
            <a:r>
              <a:rPr lang="mn-MN" altLang="en-US" dirty="0">
                <a:latin typeface="Arial" charset="0"/>
              </a:rPr>
              <a:t>сарын байдлаар гэмт хэргий улмаас </a:t>
            </a:r>
            <a:r>
              <a:rPr lang="en-US" altLang="en-US" dirty="0" smtClean="0">
                <a:latin typeface="Arial" charset="0"/>
              </a:rPr>
              <a:t>8</a:t>
            </a:r>
            <a:r>
              <a:rPr lang="mn-MN" altLang="en-US" dirty="0" smtClean="0">
                <a:latin typeface="Arial" charset="0"/>
              </a:rPr>
              <a:t>1 </a:t>
            </a:r>
            <a:r>
              <a:rPr lang="mn-MN" altLang="en-US" dirty="0">
                <a:latin typeface="Arial" charset="0"/>
              </a:rPr>
              <a:t>хүн гэмтсэн нь өнгөрсөн оноос </a:t>
            </a:r>
            <a:r>
              <a:rPr lang="mn-MN" altLang="en-US" dirty="0" smtClean="0">
                <a:latin typeface="Arial" charset="0"/>
              </a:rPr>
              <a:t>2</a:t>
            </a:r>
            <a:r>
              <a:rPr lang="en-US" altLang="en-US" dirty="0" smtClean="0">
                <a:latin typeface="Arial" charset="0"/>
              </a:rPr>
              <a:t>1.4 </a:t>
            </a:r>
            <a:r>
              <a:rPr lang="mn-MN" altLang="en-US" dirty="0">
                <a:latin typeface="Arial" charset="0"/>
              </a:rPr>
              <a:t>хувиар буурсан байна.</a:t>
            </a:r>
            <a:endParaRPr lang="en-US" altLang="en-US" dirty="0">
              <a:latin typeface="Arial" charset="0"/>
            </a:endParaRPr>
          </a:p>
        </p:txBody>
      </p:sp>
      <p:graphicFrame>
        <p:nvGraphicFramePr>
          <p:cNvPr id="9" name="Chart 8"/>
          <p:cNvGraphicFramePr>
            <a:graphicFrameLocks/>
          </p:cNvGraphicFramePr>
          <p:nvPr/>
        </p:nvGraphicFramePr>
        <p:xfrm>
          <a:off x="1524000" y="1447800"/>
          <a:ext cx="34671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4953000" y="1295400"/>
          <a:ext cx="3343275" cy="2590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sp>
        <p:nvSpPr>
          <p:cNvPr id="28675" name="Content Placeholder 2"/>
          <p:cNvSpPr>
            <a:spLocks noGrp="1"/>
          </p:cNvSpPr>
          <p:nvPr>
            <p:ph idx="1"/>
          </p:nvPr>
        </p:nvSpPr>
        <p:spPr/>
        <p:txBody>
          <a:bodyPr/>
          <a:lstStyle/>
          <a:p>
            <a:endParaRPr lang="en-US" altLang="en-US" smtClean="0"/>
          </a:p>
        </p:txBody>
      </p:sp>
      <p:pic>
        <p:nvPicPr>
          <p:cNvPr id="4" name="Picture 2" descr="C:\Users\User\Desktop\10_Dundgovi dem.jpg"/>
          <p:cNvPicPr>
            <a:picLocks noChangeAspect="1" noChangeArrowheads="1"/>
          </p:cNvPicPr>
          <p:nvPr/>
        </p:nvPicPr>
        <p:blipFill>
          <a:blip r:embed="rId2" cstate="print">
            <a:extLst/>
          </a:blip>
          <a:srcRect/>
          <a:stretch>
            <a:fillRect/>
          </a:stretch>
        </p:blipFill>
        <p:spPr bwMode="auto">
          <a:xfrm>
            <a:off x="-28575"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677" name="Picture 2" descr="D:\2013\12. December 2013\display1.jpg"/>
          <p:cNvPicPr>
            <a:picLocks noChangeAspect="1" noChangeArrowheads="1"/>
          </p:cNvPicPr>
          <p:nvPr/>
        </p:nvPicPr>
        <p:blipFill>
          <a:blip r:embed="rId3" cstate="print"/>
          <a:srcRect l="23940" t="30411" r="23524" b="9421"/>
          <a:stretch>
            <a:fillRect/>
          </a:stretch>
        </p:blipFill>
        <p:spPr bwMode="auto">
          <a:xfrm>
            <a:off x="1143000" y="1077913"/>
            <a:ext cx="7162800"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pic>
        <p:nvPicPr>
          <p:cNvPr id="5124" name="Picture 2" descr="C:\Users\User\Desktop\10_Dundgovi dem.jpg"/>
          <p:cNvPicPr>
            <a:picLocks noChangeAspect="1" noChangeArrowheads="1"/>
          </p:cNvPicPr>
          <p:nvPr/>
        </p:nvPicPr>
        <p:blipFill>
          <a:blip r:embed="rId3" cstate="print"/>
          <a:srcRect/>
          <a:stretch>
            <a:fillRect/>
          </a:stretch>
        </p:blipFill>
        <p:spPr bwMode="auto">
          <a:xfrm>
            <a:off x="-9525" y="0"/>
            <a:ext cx="9144000" cy="6858000"/>
          </a:xfrm>
          <a:prstGeom prst="rect">
            <a:avLst/>
          </a:prstGeom>
          <a:noFill/>
          <a:ln w="9525">
            <a:noFill/>
            <a:miter lim="800000"/>
            <a:headEnd/>
            <a:tailEnd/>
          </a:ln>
        </p:spPr>
      </p:pic>
      <p:sp>
        <p:nvSpPr>
          <p:cNvPr id="10"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sp>
        <p:nvSpPr>
          <p:cNvPr id="5126" name="Rectangle 1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ltLang="en-US"/>
          </a:p>
        </p:txBody>
      </p:sp>
      <p:pic>
        <p:nvPicPr>
          <p:cNvPr id="5127" name="Picture 1" descr="э-мэнд"/>
          <p:cNvPicPr>
            <a:picLocks noChangeAspect="1" noChangeArrowheads="1"/>
          </p:cNvPicPr>
          <p:nvPr/>
        </p:nvPicPr>
        <p:blipFill>
          <a:blip r:embed="rId4" cstate="print"/>
          <a:srcRect/>
          <a:stretch>
            <a:fillRect/>
          </a:stretch>
        </p:blipFill>
        <p:spPr bwMode="auto">
          <a:xfrm>
            <a:off x="1020763" y="1158875"/>
            <a:ext cx="457200" cy="457200"/>
          </a:xfrm>
          <a:prstGeom prst="rect">
            <a:avLst/>
          </a:prstGeom>
          <a:noFill/>
          <a:ln w="9525">
            <a:noFill/>
            <a:miter lim="800000"/>
            <a:headEnd/>
            <a:tailEnd/>
          </a:ln>
        </p:spPr>
      </p:pic>
      <p:sp>
        <p:nvSpPr>
          <p:cNvPr id="5128" name="Rectangle 1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ltLang="en-US"/>
          </a:p>
        </p:txBody>
      </p:sp>
      <p:pic>
        <p:nvPicPr>
          <p:cNvPr id="5129" name="Picture 1" descr="э-мэнд"/>
          <p:cNvPicPr>
            <a:picLocks noChangeAspect="1" noChangeArrowheads="1"/>
          </p:cNvPicPr>
          <p:nvPr/>
        </p:nvPicPr>
        <p:blipFill>
          <a:blip r:embed="rId4" cstate="print"/>
          <a:srcRect/>
          <a:stretch>
            <a:fillRect/>
          </a:stretch>
        </p:blipFill>
        <p:spPr bwMode="auto">
          <a:xfrm>
            <a:off x="4876800" y="1295400"/>
            <a:ext cx="457200" cy="457200"/>
          </a:xfrm>
          <a:prstGeom prst="rect">
            <a:avLst/>
          </a:prstGeom>
          <a:noFill/>
          <a:ln w="9525">
            <a:noFill/>
            <a:miter lim="800000"/>
            <a:headEnd/>
            <a:tailEnd/>
          </a:ln>
        </p:spPr>
      </p:pic>
      <p:graphicFrame>
        <p:nvGraphicFramePr>
          <p:cNvPr id="5130" name="Chart 12"/>
          <p:cNvGraphicFramePr>
            <a:graphicFrameLocks/>
          </p:cNvGraphicFramePr>
          <p:nvPr/>
        </p:nvGraphicFramePr>
        <p:xfrm>
          <a:off x="914400" y="1143000"/>
          <a:ext cx="4024313" cy="2692400"/>
        </p:xfrm>
        <a:graphic>
          <a:graphicData uri="http://schemas.openxmlformats.org/presentationml/2006/ole">
            <p:oleObj spid="_x0000_s40962" name="Worksheet" r:id="rId5" imgW="4029805" imgH="2700762" progId="Excel.Sheet.8">
              <p:embed/>
            </p:oleObj>
          </a:graphicData>
        </a:graphic>
      </p:graphicFrame>
      <p:graphicFrame>
        <p:nvGraphicFramePr>
          <p:cNvPr id="5131" name="Chart 13"/>
          <p:cNvGraphicFramePr>
            <a:graphicFrameLocks/>
          </p:cNvGraphicFramePr>
          <p:nvPr/>
        </p:nvGraphicFramePr>
        <p:xfrm>
          <a:off x="4659313" y="1066801"/>
          <a:ext cx="3921125" cy="2641600"/>
        </p:xfrm>
        <a:graphic>
          <a:graphicData uri="http://schemas.openxmlformats.org/presentationml/2006/ole">
            <p:oleObj spid="_x0000_s40963" name="Chart" r:id="rId6" imgW="3926164" imgH="2462997" progId="Excel.Sheet.8">
              <p:embed/>
            </p:oleObj>
          </a:graphicData>
        </a:graphic>
      </p:graphicFrame>
      <p:sp>
        <p:nvSpPr>
          <p:cNvPr id="5132" name="Rectangle 1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p>
        </p:txBody>
      </p:sp>
      <p:sp>
        <p:nvSpPr>
          <p:cNvPr id="5134" name="Rectangle 3"/>
          <p:cNvSpPr>
            <a:spLocks noChangeArrowheads="1"/>
          </p:cNvSpPr>
          <p:nvPr/>
        </p:nvSpPr>
        <p:spPr bwMode="auto">
          <a:xfrm>
            <a:off x="1123950" y="4087813"/>
            <a:ext cx="7627938" cy="1600200"/>
          </a:xfrm>
          <a:prstGeom prst="rect">
            <a:avLst/>
          </a:prstGeom>
          <a:noFill/>
          <a:ln w="9525">
            <a:noFill/>
            <a:miter lim="800000"/>
            <a:headEnd/>
            <a:tailEnd/>
          </a:ln>
        </p:spPr>
        <p:txBody>
          <a:bodyPr>
            <a:spAutoFit/>
          </a:bodyPr>
          <a:lstStyle/>
          <a:p>
            <a:r>
              <a:rPr lang="mn-MN" altLang="en-US" sz="1400" dirty="0">
                <a:latin typeface="Arial" charset="0"/>
                <a:cs typeface="Times New Roman" pitchFamily="18" charset="0"/>
              </a:rPr>
              <a:t>Эрүүл мэндийн газрын мэдээгээр аймгийн хэмжээнд 2018 оны </a:t>
            </a:r>
            <a:r>
              <a:rPr lang="en-US" altLang="en-US" sz="1400" dirty="0">
                <a:latin typeface="Arial" charset="0"/>
                <a:cs typeface="Times New Roman" pitchFamily="18" charset="0"/>
              </a:rPr>
              <a:t>10</a:t>
            </a:r>
            <a:r>
              <a:rPr lang="mn-MN" altLang="en-US" sz="1400" dirty="0">
                <a:latin typeface="Arial" charset="0"/>
                <a:cs typeface="Times New Roman" pitchFamily="18" charset="0"/>
              </a:rPr>
              <a:t> сарын   байдлаар 766 эх төрсөн нь өнгөрсөн мөн үеэс 40 төрөлтөөр өссөн ба нийт </a:t>
            </a:r>
            <a:r>
              <a:rPr lang="en-US" altLang="en-US" sz="1400" dirty="0">
                <a:latin typeface="Arial" charset="0"/>
                <a:cs typeface="Times New Roman" pitchFamily="18" charset="0"/>
              </a:rPr>
              <a:t>7</a:t>
            </a:r>
            <a:r>
              <a:rPr lang="mn-MN" altLang="en-US" sz="1400" dirty="0">
                <a:latin typeface="Arial" charset="0"/>
                <a:cs typeface="Times New Roman" pitchFamily="18" charset="0"/>
              </a:rPr>
              <a:t>73 хүүхэд амьд төрсөн байна. Төрсөн эхчүүдийн 91.1 хувь нь</a:t>
            </a:r>
            <a:r>
              <a:rPr lang="en-US" altLang="en-US" sz="1400" dirty="0">
                <a:latin typeface="Arial" charset="0"/>
                <a:cs typeface="Times New Roman" pitchFamily="18" charset="0"/>
              </a:rPr>
              <a:t>  </a:t>
            </a:r>
            <a:r>
              <a:rPr lang="mn-MN" altLang="en-US" sz="1400" dirty="0">
                <a:latin typeface="Arial" charset="0"/>
                <a:cs typeface="Times New Roman" pitchFamily="18" charset="0"/>
              </a:rPr>
              <a:t>аймгийн нэгдсэн эмнэлэгт төрсөн байна. Тус аймагт энэ оны байдлаар эхийн эндэгдэл гараагүй</a:t>
            </a:r>
            <a:r>
              <a:rPr lang="en-US" altLang="en-US" sz="1400" dirty="0">
                <a:latin typeface="Arial" charset="0"/>
                <a:cs typeface="Times New Roman" pitchFamily="18" charset="0"/>
              </a:rPr>
              <a:t>. </a:t>
            </a:r>
            <a:endParaRPr lang="mn-MN" altLang="en-US" sz="1400" dirty="0">
              <a:latin typeface="Arial" charset="0"/>
              <a:cs typeface="Times New Roman" pitchFamily="18" charset="0"/>
            </a:endParaRPr>
          </a:p>
          <a:p>
            <a:r>
              <a:rPr lang="mn-MN" altLang="en-US" sz="1400" dirty="0">
                <a:latin typeface="Arial" charset="0"/>
                <a:cs typeface="Times New Roman" pitchFamily="18" charset="0"/>
              </a:rPr>
              <a:t>2018 оны 10 сарын  байдлаар 1 хүртлэх насны нялхсын эндэгдэл </a:t>
            </a:r>
            <a:r>
              <a:rPr lang="en-US" altLang="en-US" sz="1400" dirty="0">
                <a:latin typeface="Arial" charset="0"/>
                <a:cs typeface="Times New Roman" pitchFamily="18" charset="0"/>
              </a:rPr>
              <a:t>6</a:t>
            </a:r>
            <a:r>
              <a:rPr lang="mn-MN" altLang="en-US" sz="1400" dirty="0">
                <a:latin typeface="Arial" charset="0"/>
                <a:cs typeface="Times New Roman" pitchFamily="18" charset="0"/>
              </a:rPr>
              <a:t> байгаа нь Дэлгэрцогт, Дэлгэрхангай, Гурвансайхан, Цагаандэлгэр сум болон аймгийн нэгдсэн эмнэлэгт бүртгэгдсэн байна. </a:t>
            </a:r>
            <a:endParaRPr lang="mn-MN" altLang="en-US" sz="1400"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614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6158"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6150" name="Chart 11"/>
          <p:cNvGraphicFramePr>
            <a:graphicFrameLocks/>
          </p:cNvGraphicFramePr>
          <p:nvPr/>
        </p:nvGraphicFramePr>
        <p:xfrm>
          <a:off x="652463" y="1168400"/>
          <a:ext cx="4159250" cy="4673600"/>
        </p:xfrm>
        <a:graphic>
          <a:graphicData uri="http://schemas.openxmlformats.org/presentationml/2006/ole">
            <p:oleObj spid="_x0000_s41986" r:id="rId5"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6152" name="Picture 2" descr="C:\Users\User\Desktop\10_Dundgovi dem.jpg"/>
          <p:cNvPicPr>
            <a:picLocks noChangeAspect="1" noChangeArrowheads="1"/>
          </p:cNvPicPr>
          <p:nvPr/>
        </p:nvPicPr>
        <p:blipFill>
          <a:blip r:embed="rId7" cstate="print"/>
          <a:srcRect/>
          <a:stretch>
            <a:fillRect/>
          </a:stretch>
        </p:blipFill>
        <p:spPr bwMode="auto">
          <a:xfrm>
            <a:off x="-25400" y="0"/>
            <a:ext cx="9144000" cy="6858000"/>
          </a:xfrm>
          <a:prstGeom prst="rect">
            <a:avLst/>
          </a:prstGeom>
          <a:noFill/>
          <a:ln w="9525">
            <a:noFill/>
            <a:miter lim="800000"/>
            <a:headEnd/>
            <a:tailEnd/>
          </a:ln>
        </p:spPr>
      </p:pic>
      <p:pic>
        <p:nvPicPr>
          <p:cNvPr id="6153"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6154" name="Rectangle 4"/>
          <p:cNvSpPr txBox="1">
            <a:spLocks/>
          </p:cNvSpPr>
          <p:nvPr/>
        </p:nvSpPr>
        <p:spPr bwMode="auto">
          <a:xfrm>
            <a:off x="1066800" y="3733800"/>
            <a:ext cx="7696200" cy="2108200"/>
          </a:xfrm>
          <a:prstGeom prst="rect">
            <a:avLst/>
          </a:prstGeom>
          <a:noFill/>
          <a:ln w="9525">
            <a:noFill/>
            <a:miter lim="800000"/>
            <a:headEnd/>
            <a:tailEnd/>
          </a:ln>
        </p:spPr>
        <p:txBody>
          <a:bodyPr/>
          <a:lstStyle/>
          <a:p>
            <a:pPr indent="457200" algn="just">
              <a:buFont typeface="Arial" charset="0"/>
              <a:buNone/>
            </a:pPr>
            <a:r>
              <a:rPr lang="mn-MN" sz="1600">
                <a:latin typeface="Arial" charset="0"/>
              </a:rPr>
              <a:t>Эхний 10 сарын  байдлаар стационарит шинээр 8862 эмчлүүлэгч хэвтэж, 9142 эмчлүүлэгч эмнэлгээс гарсан бөгөөд нийт  63811 ор хоног ашиглаж</a:t>
            </a:r>
            <a:r>
              <a:rPr lang="en-US" sz="1600">
                <a:latin typeface="Arial" charset="0"/>
              </a:rPr>
              <a:t>, </a:t>
            </a:r>
            <a:r>
              <a:rPr lang="mn-MN" sz="1600">
                <a:latin typeface="Arial" charset="0"/>
              </a:rPr>
              <a:t>дундаж ор хоног</a:t>
            </a:r>
            <a:r>
              <a:rPr lang="en-US" sz="1600">
                <a:latin typeface="Arial" charset="0"/>
              </a:rPr>
              <a:t> 7.</a:t>
            </a:r>
            <a:r>
              <a:rPr lang="mn-MN" sz="1600">
                <a:latin typeface="Arial" charset="0"/>
              </a:rPr>
              <a:t>2 байна</a:t>
            </a:r>
            <a:r>
              <a:rPr lang="en-US" sz="1600">
                <a:latin typeface="Arial" charset="0"/>
              </a:rPr>
              <a:t>. </a:t>
            </a:r>
            <a:r>
              <a:rPr lang="mn-MN" sz="1600">
                <a:latin typeface="Arial" charset="0"/>
              </a:rPr>
              <a:t>2018 оны 10 сарын байдлаар 142231 үзлэг бүртгэгдсэнээс урьдчилан сэргийлэх үзлэг 29.3 %, амбулаторийн үзлэг 46.4%, идэвхтэй хяналт 18.8 %,  гэрийн үзлэг 5.3 %, гэрийн дуудлага 2</a:t>
            </a:r>
            <a:r>
              <a:rPr lang="en-US" sz="1600">
                <a:latin typeface="Arial" charset="0"/>
              </a:rPr>
              <a:t>.4%-</a:t>
            </a:r>
            <a:r>
              <a:rPr lang="mn-MN" sz="1600">
                <a:latin typeface="Arial" charset="0"/>
              </a:rPr>
              <a:t>ийг эзэлж байна. Нийт үзлэгт хамрагдсан хүмүүсийн 35.8 хувь нь эрэгтэй, 64.2 хувь нь эмэгтэй хүн байна</a:t>
            </a:r>
            <a:r>
              <a:rPr lang="mn-MN" sz="1400">
                <a:latin typeface="Arial" charset="0"/>
              </a:rPr>
              <a:t>.</a:t>
            </a:r>
            <a:endParaRPr lang="en-US" altLang="en-US">
              <a:latin typeface="Arial" charset="0"/>
            </a:endParaRPr>
          </a:p>
        </p:txBody>
      </p:sp>
      <p:sp>
        <p:nvSpPr>
          <p:cNvPr id="20"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graphicFrame>
        <p:nvGraphicFramePr>
          <p:cNvPr id="6156" name="Chart 15"/>
          <p:cNvGraphicFramePr>
            <a:graphicFrameLocks/>
          </p:cNvGraphicFramePr>
          <p:nvPr/>
        </p:nvGraphicFramePr>
        <p:xfrm>
          <a:off x="1749425" y="1149350"/>
          <a:ext cx="5921375" cy="2271713"/>
        </p:xfrm>
        <a:graphic>
          <a:graphicData uri="http://schemas.openxmlformats.org/presentationml/2006/ole">
            <p:oleObj spid="_x0000_s41987" name="Chart" r:id="rId8" imgW="5931922" imgH="2280102"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7171"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7183"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7174" name="Chart 11"/>
          <p:cNvGraphicFramePr>
            <a:graphicFrameLocks/>
          </p:cNvGraphicFramePr>
          <p:nvPr/>
        </p:nvGraphicFramePr>
        <p:xfrm>
          <a:off x="652463" y="1168400"/>
          <a:ext cx="4159250" cy="4673600"/>
        </p:xfrm>
        <a:graphic>
          <a:graphicData uri="http://schemas.openxmlformats.org/presentationml/2006/ole">
            <p:oleObj spid="_x0000_s43010" r:id="rId5"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7176" name="Picture 2" descr="C:\Users\User\Desktop\10_Dundgovi dem.jpg"/>
          <p:cNvPicPr>
            <a:picLocks noChangeAspect="1" noChangeArrowheads="1"/>
          </p:cNvPicPr>
          <p:nvPr/>
        </p:nvPicPr>
        <p:blipFill>
          <a:blip r:embed="rId7" cstate="print"/>
          <a:srcRect/>
          <a:stretch>
            <a:fillRect/>
          </a:stretch>
        </p:blipFill>
        <p:spPr bwMode="auto">
          <a:xfrm>
            <a:off x="-76200" y="-12700"/>
            <a:ext cx="9144000" cy="6858000"/>
          </a:xfrm>
          <a:prstGeom prst="rect">
            <a:avLst/>
          </a:prstGeom>
          <a:noFill/>
          <a:ln w="9525">
            <a:noFill/>
            <a:miter lim="800000"/>
            <a:headEnd/>
            <a:tailEnd/>
          </a:ln>
        </p:spPr>
      </p:pic>
      <p:pic>
        <p:nvPicPr>
          <p:cNvPr id="717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152400"/>
            <a:ext cx="703262" cy="714375"/>
          </a:xfrm>
          <a:prstGeom prst="rect">
            <a:avLst/>
          </a:prstGeom>
          <a:noFill/>
          <a:ln w="9525">
            <a:noFill/>
            <a:miter lim="800000"/>
            <a:headEnd/>
            <a:tailEnd/>
          </a:ln>
        </p:spPr>
      </p:pic>
      <p:sp>
        <p:nvSpPr>
          <p:cNvPr id="19" name="Rectangle 12"/>
          <p:cNvSpPr>
            <a:spLocks noChangeArrowheads="1"/>
          </p:cNvSpPr>
          <p:nvPr/>
        </p:nvSpPr>
        <p:spPr bwMode="auto">
          <a:xfrm>
            <a:off x="838200" y="528638"/>
            <a:ext cx="82772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sp>
        <p:nvSpPr>
          <p:cNvPr id="7179"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sp>
        <p:nvSpPr>
          <p:cNvPr id="7180" name="Rectangle 1"/>
          <p:cNvSpPr>
            <a:spLocks noChangeArrowheads="1"/>
          </p:cNvSpPr>
          <p:nvPr/>
        </p:nvSpPr>
        <p:spPr bwMode="auto">
          <a:xfrm>
            <a:off x="1295400" y="4665663"/>
            <a:ext cx="7086600" cy="1200150"/>
          </a:xfrm>
          <a:prstGeom prst="rect">
            <a:avLst/>
          </a:prstGeom>
          <a:noFill/>
          <a:ln w="9525">
            <a:noFill/>
            <a:miter lim="800000"/>
            <a:headEnd/>
            <a:tailEnd/>
          </a:ln>
        </p:spPr>
        <p:txBody>
          <a:bodyPr>
            <a:spAutoFit/>
          </a:bodyPr>
          <a:lstStyle/>
          <a:p>
            <a:pPr algn="just">
              <a:buFont typeface="Arial" charset="0"/>
              <a:buNone/>
            </a:pPr>
            <a:r>
              <a:rPr lang="mn-MN">
                <a:latin typeface="Arial" charset="0"/>
              </a:rPr>
              <a:t>Х</a:t>
            </a:r>
            <a:r>
              <a:rPr lang="en-US">
                <a:latin typeface="Arial" charset="0"/>
              </a:rPr>
              <a:t>алдварт өвчний  </a:t>
            </a:r>
            <a:r>
              <a:rPr lang="mn-MN">
                <a:latin typeface="Arial" charset="0"/>
              </a:rPr>
              <a:t>289 </a:t>
            </a:r>
            <a:r>
              <a:rPr lang="en-US">
                <a:latin typeface="Arial" charset="0"/>
              </a:rPr>
              <a:t>тохиолдол бүртгэгдээд байгаа нь урьд оны мөн үеэс </a:t>
            </a:r>
            <a:r>
              <a:rPr lang="mn-MN">
                <a:latin typeface="Arial" charset="0"/>
              </a:rPr>
              <a:t>102 </a:t>
            </a:r>
            <a:r>
              <a:rPr lang="en-US">
                <a:latin typeface="Arial" charset="0"/>
              </a:rPr>
              <a:t>тохиолдлоор </a:t>
            </a:r>
            <a:r>
              <a:rPr lang="mn-MN">
                <a:latin typeface="Arial" charset="0"/>
              </a:rPr>
              <a:t>буурч</a:t>
            </a:r>
            <a:r>
              <a:rPr lang="en-US">
                <a:latin typeface="Arial" charset="0"/>
              </a:rPr>
              <a:t>, 10000 хүн амд ногдох халдварт өвчнөөр өвчлөгчдийн тоо </a:t>
            </a:r>
            <a:r>
              <a:rPr lang="mn-MN">
                <a:latin typeface="Arial" charset="0"/>
              </a:rPr>
              <a:t>63 </a:t>
            </a:r>
            <a:r>
              <a:rPr lang="en-US">
                <a:latin typeface="Arial" charset="0"/>
              </a:rPr>
              <a:t>болж өмнөх оны мөн үеэс </a:t>
            </a:r>
            <a:r>
              <a:rPr lang="mn-MN">
                <a:latin typeface="Arial" charset="0"/>
              </a:rPr>
              <a:t>23.5 хувиар буурсан</a:t>
            </a:r>
            <a:r>
              <a:rPr lang="en-US">
                <a:latin typeface="Arial" charset="0"/>
              </a:rPr>
              <a:t> байна.</a:t>
            </a:r>
            <a:endParaRPr lang="en-US" altLang="en-US" sz="2400">
              <a:latin typeface="Arial" charset="0"/>
            </a:endParaRPr>
          </a:p>
        </p:txBody>
      </p:sp>
      <p:graphicFrame>
        <p:nvGraphicFramePr>
          <p:cNvPr id="7181" name="Chart 15"/>
          <p:cNvGraphicFramePr>
            <a:graphicFrameLocks/>
          </p:cNvGraphicFramePr>
          <p:nvPr/>
        </p:nvGraphicFramePr>
        <p:xfrm>
          <a:off x="1701800" y="1460500"/>
          <a:ext cx="6883400" cy="2538413"/>
        </p:xfrm>
        <a:graphic>
          <a:graphicData uri="http://schemas.openxmlformats.org/presentationml/2006/ole">
            <p:oleObj spid="_x0000_s43011" name="Chart" r:id="rId8" imgW="6889077" imgH="2542252"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p:txBody>
          <a:bodyPr/>
          <a:lstStyle/>
          <a:p>
            <a:endParaRPr lang="en-US" altLang="en-US" smtClean="0"/>
          </a:p>
        </p:txBody>
      </p:sp>
      <p:pic>
        <p:nvPicPr>
          <p:cNvPr id="8196" name="Picture 2" descr="C:\Users\User\Desktop\10_Dundgovi dem.jpg"/>
          <p:cNvPicPr>
            <a:picLocks noChangeAspect="1" noChangeArrowheads="1"/>
          </p:cNvPicPr>
          <p:nvPr/>
        </p:nvPicPr>
        <p:blipFill>
          <a:blip r:embed="rId4" cstate="print"/>
          <a:srcRect/>
          <a:stretch>
            <a:fillRect/>
          </a:stretch>
        </p:blipFill>
        <p:spPr bwMode="auto">
          <a:xfrm>
            <a:off x="0" y="-42863"/>
            <a:ext cx="9144000" cy="6900863"/>
          </a:xfrm>
          <a:prstGeom prst="rect">
            <a:avLst/>
          </a:prstGeom>
          <a:noFill/>
          <a:ln w="9525">
            <a:noFill/>
            <a:miter lim="800000"/>
            <a:headEnd/>
            <a:tailEnd/>
          </a:ln>
        </p:spPr>
      </p:pic>
      <p:sp>
        <p:nvSpPr>
          <p:cNvPr id="5" name="Rectangle 12"/>
          <p:cNvSpPr>
            <a:spLocks noChangeArrowheads="1"/>
          </p:cNvSpPr>
          <p:nvPr/>
        </p:nvSpPr>
        <p:spPr bwMode="auto">
          <a:xfrm>
            <a:off x="823913" y="442913"/>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itchFamily="34" charset="0"/>
                <a:ea typeface="Arial Unicode MS" pitchFamily="34" charset="-128"/>
                <a:cs typeface="Arial" panose="020B0604020202020204" pitchFamily="34" charset="0"/>
              </a:rPr>
              <a:t>ХҮН АМ, НИЙГМИЙН ҮЗҮҮЛЭЛТ - Хөдөлмөр</a:t>
            </a:r>
          </a:p>
        </p:txBody>
      </p:sp>
      <p:sp>
        <p:nvSpPr>
          <p:cNvPr id="8198" name="Rectangle 7"/>
          <p:cNvSpPr>
            <a:spLocks noChangeArrowheads="1"/>
          </p:cNvSpPr>
          <p:nvPr/>
        </p:nvSpPr>
        <p:spPr bwMode="auto">
          <a:xfrm>
            <a:off x="1265238" y="4343400"/>
            <a:ext cx="7467600" cy="1816100"/>
          </a:xfrm>
          <a:prstGeom prst="rect">
            <a:avLst/>
          </a:prstGeom>
          <a:noFill/>
          <a:ln w="9525">
            <a:noFill/>
            <a:miter lim="800000"/>
            <a:headEnd/>
            <a:tailEnd/>
          </a:ln>
        </p:spPr>
        <p:txBody>
          <a:bodyPr>
            <a:spAutoFit/>
          </a:bodyPr>
          <a:lstStyle/>
          <a:p>
            <a:pPr algn="just">
              <a:spcBef>
                <a:spcPct val="20000"/>
              </a:spcBef>
              <a:buFont typeface="Arial" charset="0"/>
              <a:buNone/>
            </a:pPr>
            <a:r>
              <a:rPr lang="mn-MN" sz="1600">
                <a:latin typeface="Arial" charset="0"/>
              </a:rPr>
              <a:t>2018 оны </a:t>
            </a:r>
            <a:r>
              <a:rPr lang="en-US" sz="1600">
                <a:latin typeface="Arial" charset="0"/>
              </a:rPr>
              <a:t>10</a:t>
            </a:r>
            <a:r>
              <a:rPr lang="mn-MN" sz="1600">
                <a:latin typeface="Arial" charset="0"/>
              </a:rPr>
              <a:t> сарын байдлаар аймгийн Хөдөлмөр халамж үйлчилгээний газарт бүртгэлтэй ажил  хайж байгаа  </a:t>
            </a:r>
            <a:r>
              <a:rPr lang="en-US" sz="1600">
                <a:latin typeface="Arial" charset="0"/>
              </a:rPr>
              <a:t>476 </a:t>
            </a:r>
            <a:r>
              <a:rPr lang="mn-MN" sz="1600">
                <a:latin typeface="Arial" charset="0"/>
              </a:rPr>
              <a:t>хүн бүртгэгдсэн нь өмнөх оны мөн үеэс </a:t>
            </a:r>
            <a:r>
              <a:rPr lang="en-US" sz="1600">
                <a:latin typeface="Arial" charset="0"/>
              </a:rPr>
              <a:t>30.3 </a:t>
            </a:r>
            <a:r>
              <a:rPr lang="mn-MN" sz="1600">
                <a:latin typeface="Arial" charset="0"/>
              </a:rPr>
              <a:t>хувиар    буурсан байна. Нийт ажилгүйчүүдийн </a:t>
            </a:r>
            <a:r>
              <a:rPr lang="en-US" sz="1600">
                <a:latin typeface="Arial" charset="0"/>
              </a:rPr>
              <a:t>53.4 </a:t>
            </a:r>
            <a:r>
              <a:rPr lang="mn-MN" sz="1600">
                <a:latin typeface="Arial" charset="0"/>
              </a:rPr>
              <a:t> хувь буюу </a:t>
            </a:r>
            <a:r>
              <a:rPr lang="en-US" sz="1600">
                <a:latin typeface="Arial" charset="0"/>
              </a:rPr>
              <a:t>254 </a:t>
            </a:r>
            <a:r>
              <a:rPr lang="mn-MN" sz="1600">
                <a:latin typeface="Arial" charset="0"/>
              </a:rPr>
              <a:t>нь эмэгтэйчүүд байна.</a:t>
            </a:r>
            <a:r>
              <a:rPr lang="en-US" sz="1600">
                <a:latin typeface="Arial" charset="0"/>
              </a:rPr>
              <a:t> </a:t>
            </a:r>
            <a:r>
              <a:rPr lang="mn-MN" sz="1600">
                <a:latin typeface="Arial" charset="0"/>
              </a:rPr>
              <a:t>Ажил хайгч  иргэдийн 18.0 хувь нь дипломын болон баклаврын дээд, </a:t>
            </a:r>
            <a:r>
              <a:rPr lang="en-US" sz="1600">
                <a:latin typeface="Arial" charset="0"/>
              </a:rPr>
              <a:t>3.0</a:t>
            </a:r>
            <a:r>
              <a:rPr lang="mn-MN" sz="1600">
                <a:latin typeface="Arial" charset="0"/>
              </a:rPr>
              <a:t> хувь нь тусгай мэргэжлийн дунд, 6.</a:t>
            </a:r>
            <a:r>
              <a:rPr lang="en-US" sz="1600">
                <a:latin typeface="Arial" charset="0"/>
              </a:rPr>
              <a:t>0</a:t>
            </a:r>
            <a:r>
              <a:rPr lang="mn-MN" sz="1600">
                <a:latin typeface="Arial" charset="0"/>
              </a:rPr>
              <a:t> хувь нь техникийн болон мэргэжлийн, 42</a:t>
            </a:r>
            <a:r>
              <a:rPr lang="en-US" sz="1600">
                <a:latin typeface="Arial" charset="0"/>
              </a:rPr>
              <a:t>.0</a:t>
            </a:r>
            <a:r>
              <a:rPr lang="mn-MN" sz="1600">
                <a:latin typeface="Arial" charset="0"/>
              </a:rPr>
              <a:t> хувь нь бүрэн дунд, 19</a:t>
            </a:r>
            <a:r>
              <a:rPr lang="en-US" sz="1600">
                <a:latin typeface="Arial" charset="0"/>
              </a:rPr>
              <a:t>.0</a:t>
            </a:r>
            <a:r>
              <a:rPr lang="mn-MN" sz="1600">
                <a:latin typeface="Arial" charset="0"/>
              </a:rPr>
              <a:t> хувь нь суурь, 9</a:t>
            </a:r>
            <a:r>
              <a:rPr lang="en-US" sz="1600">
                <a:latin typeface="Arial" charset="0"/>
              </a:rPr>
              <a:t>.0</a:t>
            </a:r>
            <a:r>
              <a:rPr lang="mn-MN" sz="1600">
                <a:latin typeface="Arial" charset="0"/>
              </a:rPr>
              <a:t> хувь нь бага, 2.</a:t>
            </a:r>
            <a:r>
              <a:rPr lang="en-US" sz="1600">
                <a:latin typeface="Arial" charset="0"/>
              </a:rPr>
              <a:t>0</a:t>
            </a:r>
            <a:r>
              <a:rPr lang="mn-MN" sz="1600">
                <a:latin typeface="Arial" charset="0"/>
              </a:rPr>
              <a:t> хувь нь боловсролгүй иргэд байна. </a:t>
            </a:r>
            <a:endParaRPr lang="en-US" sz="1600">
              <a:latin typeface="Arial" charset="0"/>
            </a:endParaRPr>
          </a:p>
        </p:txBody>
      </p:sp>
      <p:graphicFrame>
        <p:nvGraphicFramePr>
          <p:cNvPr id="8199" name="Chart 9"/>
          <p:cNvGraphicFramePr>
            <a:graphicFrameLocks/>
          </p:cNvGraphicFramePr>
          <p:nvPr/>
        </p:nvGraphicFramePr>
        <p:xfrm>
          <a:off x="1612900" y="1127125"/>
          <a:ext cx="2835275" cy="2692400"/>
        </p:xfrm>
        <a:graphic>
          <a:graphicData uri="http://schemas.openxmlformats.org/presentationml/2006/ole">
            <p:oleObj spid="_x0000_s44034" name="Chart" r:id="rId5" imgW="2840982" imgH="2700762" progId="Excel.Sheet.8">
              <p:embed/>
            </p:oleObj>
          </a:graphicData>
        </a:graphic>
      </p:graphicFrame>
      <p:graphicFrame>
        <p:nvGraphicFramePr>
          <p:cNvPr id="8200" name="Chart 10"/>
          <p:cNvGraphicFramePr>
            <a:graphicFrameLocks/>
          </p:cNvGraphicFramePr>
          <p:nvPr/>
        </p:nvGraphicFramePr>
        <p:xfrm>
          <a:off x="4902200" y="1127125"/>
          <a:ext cx="3759200" cy="2938463"/>
        </p:xfrm>
        <a:graphic>
          <a:graphicData uri="http://schemas.openxmlformats.org/presentationml/2006/ole">
            <p:oleObj spid="_x0000_s44035" name="Chart" r:id="rId6" imgW="3761558" imgH="2944623" progId="Excel.Shee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10244" name="Picture 2" descr="C:\Users\User\Desktop\10_Dundgovi dem.jpg"/>
          <p:cNvPicPr>
            <a:picLocks noChangeAspect="1" noChangeArrowheads="1"/>
          </p:cNvPicPr>
          <p:nvPr/>
        </p:nvPicPr>
        <p:blipFill>
          <a:blip r:embed="rId4" cstate="print"/>
          <a:srcRect/>
          <a:stretch>
            <a:fillRect/>
          </a:stretch>
        </p:blipFill>
        <p:spPr bwMode="auto">
          <a:xfrm>
            <a:off x="0" y="-76200"/>
            <a:ext cx="9144000" cy="6858000"/>
          </a:xfrm>
          <a:prstGeom prst="rect">
            <a:avLst/>
          </a:prstGeom>
          <a:noFill/>
          <a:ln w="9525">
            <a:noFill/>
            <a:miter lim="800000"/>
            <a:headEnd/>
            <a:tailEnd/>
          </a:ln>
        </p:spPr>
      </p:pic>
      <p:sp>
        <p:nvSpPr>
          <p:cNvPr id="5" name="Rectangle 12"/>
          <p:cNvSpPr>
            <a:spLocks noChangeArrowheads="1"/>
          </p:cNvSpPr>
          <p:nvPr/>
        </p:nvSpPr>
        <p:spPr bwMode="auto">
          <a:xfrm>
            <a:off x="823913" y="442913"/>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itchFamily="34" charset="0"/>
                <a:ea typeface="Arial Unicode MS" pitchFamily="34" charset="-128"/>
                <a:cs typeface="Arial" panose="020B0604020202020204" pitchFamily="34" charset="0"/>
              </a:rPr>
              <a:t>ХҮН АМ, НИЙГМИЙН ҮЗҮҮЛЭЛТ - Хөдөлмөр</a:t>
            </a:r>
          </a:p>
        </p:txBody>
      </p:sp>
      <p:sp>
        <p:nvSpPr>
          <p:cNvPr id="10246" name="Rectangle 7"/>
          <p:cNvSpPr>
            <a:spLocks noChangeArrowheads="1"/>
          </p:cNvSpPr>
          <p:nvPr/>
        </p:nvSpPr>
        <p:spPr bwMode="auto">
          <a:xfrm>
            <a:off x="1257300" y="4876800"/>
            <a:ext cx="7467600" cy="830263"/>
          </a:xfrm>
          <a:prstGeom prst="rect">
            <a:avLst/>
          </a:prstGeom>
          <a:noFill/>
          <a:ln w="9525">
            <a:noFill/>
            <a:miter lim="800000"/>
            <a:headEnd/>
            <a:tailEnd/>
          </a:ln>
        </p:spPr>
        <p:txBody>
          <a:bodyPr>
            <a:spAutoFit/>
          </a:bodyPr>
          <a:lstStyle/>
          <a:p>
            <a:pPr algn="just">
              <a:spcBef>
                <a:spcPct val="20000"/>
              </a:spcBef>
              <a:buFont typeface="Arial" charset="0"/>
              <a:buNone/>
            </a:pPr>
            <a:r>
              <a:rPr lang="mn-MN" sz="1600">
                <a:latin typeface="Arial" charset="0"/>
              </a:rPr>
              <a:t>Аймгийн хэмжээнд хөдөлмөрийн насны 10000 хүнд </a:t>
            </a:r>
            <a:r>
              <a:rPr lang="en-US" sz="1600">
                <a:latin typeface="Arial" charset="0"/>
              </a:rPr>
              <a:t>156 </a:t>
            </a:r>
            <a:r>
              <a:rPr lang="mn-MN" sz="1600">
                <a:latin typeface="Arial" charset="0"/>
              </a:rPr>
              <a:t>ажилгүйчүүд ногдож байхад Говь-Угтаал </a:t>
            </a:r>
            <a:r>
              <a:rPr lang="en-US" sz="1600">
                <a:latin typeface="Arial" charset="0"/>
              </a:rPr>
              <a:t>674</a:t>
            </a:r>
            <a:r>
              <a:rPr lang="mn-MN" sz="1600">
                <a:latin typeface="Arial" charset="0"/>
              </a:rPr>
              <a:t>,  Гурвансайхан 2</a:t>
            </a:r>
            <a:r>
              <a:rPr lang="en-US" sz="1600">
                <a:latin typeface="Arial" charset="0"/>
              </a:rPr>
              <a:t>14</a:t>
            </a:r>
            <a:r>
              <a:rPr lang="mn-MN" sz="1600">
                <a:latin typeface="Arial" charset="0"/>
              </a:rPr>
              <a:t>, , Өлзийт </a:t>
            </a:r>
            <a:r>
              <a:rPr lang="en-US" sz="1600">
                <a:latin typeface="Arial" charset="0"/>
              </a:rPr>
              <a:t>255</a:t>
            </a:r>
            <a:r>
              <a:rPr lang="mn-MN" sz="1600">
                <a:latin typeface="Arial" charset="0"/>
              </a:rPr>
              <a:t>, Өндөршил 195, Дэлгэрхангай 175 байгаа нь аймгийн дунджаас  дээгүүр байна</a:t>
            </a:r>
            <a:r>
              <a:rPr lang="mn-MN" altLang="en-US" sz="1600">
                <a:latin typeface="Arial" charset="0"/>
              </a:rPr>
              <a:t>.</a:t>
            </a:r>
          </a:p>
        </p:txBody>
      </p:sp>
      <p:graphicFrame>
        <p:nvGraphicFramePr>
          <p:cNvPr id="10247" name="Chart 7"/>
          <p:cNvGraphicFramePr>
            <a:graphicFrameLocks/>
          </p:cNvGraphicFramePr>
          <p:nvPr/>
        </p:nvGraphicFramePr>
        <p:xfrm>
          <a:off x="1625600" y="1377950"/>
          <a:ext cx="6273800" cy="2806700"/>
        </p:xfrm>
        <a:graphic>
          <a:graphicData uri="http://schemas.openxmlformats.org/presentationml/2006/ole">
            <p:oleObj spid="_x0000_s45058" name="Chart" r:id="rId5" imgW="6279424" imgH="2816596" progId="Excel.Shee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12291" name="Content Placeholder 2"/>
          <p:cNvSpPr>
            <a:spLocks noGrp="1"/>
          </p:cNvSpPr>
          <p:nvPr>
            <p:ph idx="1"/>
          </p:nvPr>
        </p:nvSpPr>
        <p:spPr/>
        <p:txBody>
          <a:bodyPr/>
          <a:lstStyle/>
          <a:p>
            <a:endParaRPr lang="en-US" altLang="en-US" smtClean="0"/>
          </a:p>
        </p:txBody>
      </p:sp>
      <p:pic>
        <p:nvPicPr>
          <p:cNvPr id="12292" name="Picture 2" descr="C:\Users\User\Desktop\10_Dundgovi dem.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12"/>
          <p:cNvSpPr>
            <a:spLocks noChangeArrowheads="1"/>
          </p:cNvSpPr>
          <p:nvPr/>
        </p:nvSpPr>
        <p:spPr bwMode="auto">
          <a:xfrm>
            <a:off x="858838" y="490538"/>
            <a:ext cx="83407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Нийгмийн халамж</a:t>
            </a:r>
          </a:p>
        </p:txBody>
      </p:sp>
      <p:sp>
        <p:nvSpPr>
          <p:cNvPr id="12294" name="Rectangle 6"/>
          <p:cNvSpPr>
            <a:spLocks noChangeArrowheads="1"/>
          </p:cNvSpPr>
          <p:nvPr/>
        </p:nvSpPr>
        <p:spPr bwMode="auto">
          <a:xfrm>
            <a:off x="1371600" y="4537075"/>
            <a:ext cx="7315200" cy="1816100"/>
          </a:xfrm>
          <a:prstGeom prst="rect">
            <a:avLst/>
          </a:prstGeom>
          <a:noFill/>
          <a:ln w="9525">
            <a:noFill/>
            <a:miter lim="800000"/>
            <a:headEnd/>
            <a:tailEnd/>
          </a:ln>
        </p:spPr>
        <p:txBody>
          <a:bodyPr>
            <a:spAutoFit/>
          </a:bodyPr>
          <a:lstStyle/>
          <a:p>
            <a:pPr>
              <a:spcBef>
                <a:spcPct val="20000"/>
              </a:spcBef>
              <a:buFont typeface="Arial" charset="0"/>
              <a:buChar char="•"/>
            </a:pPr>
            <a:r>
              <a:rPr lang="mn-MN" sz="1400">
                <a:latin typeface="Arial" charset="0"/>
              </a:rPr>
              <a:t>2018 оны эхний </a:t>
            </a:r>
            <a:r>
              <a:rPr lang="en-US" sz="1400">
                <a:latin typeface="Arial" charset="0"/>
              </a:rPr>
              <a:t>10</a:t>
            </a:r>
            <a:r>
              <a:rPr lang="mn-MN" sz="1400">
                <a:latin typeface="Arial" charset="0"/>
              </a:rPr>
              <a:t> сарын байдлаар нийгмийн халамжийн сангаас 14</a:t>
            </a:r>
            <a:r>
              <a:rPr lang="en-US" sz="1400">
                <a:latin typeface="Arial" charset="0"/>
              </a:rPr>
              <a:t>729</a:t>
            </a:r>
            <a:r>
              <a:rPr lang="mn-MN" sz="1400">
                <a:latin typeface="Arial" charset="0"/>
              </a:rPr>
              <a:t> хүнд </a:t>
            </a:r>
            <a:r>
              <a:rPr lang="en-US" sz="1400">
                <a:latin typeface="Arial" charset="0"/>
              </a:rPr>
              <a:t>4944.3</a:t>
            </a:r>
            <a:r>
              <a:rPr lang="mn-MN" sz="1400">
                <a:latin typeface="Arial" charset="0"/>
              </a:rPr>
              <a:t> сая төгрөгийн тэтгэвэр тэтгэмж, халамжийг олгосон байна. Нийт тэтгэвэр тэтгэмж авагчидын </a:t>
            </a:r>
            <a:r>
              <a:rPr lang="en-US" sz="1400">
                <a:latin typeface="Arial" charset="0"/>
              </a:rPr>
              <a:t>30.6 %</a:t>
            </a:r>
            <a:r>
              <a:rPr lang="mn-MN" sz="1400">
                <a:latin typeface="Arial" charset="0"/>
              </a:rPr>
              <a:t> буюу </a:t>
            </a:r>
            <a:r>
              <a:rPr lang="en-US" sz="1400">
                <a:latin typeface="Arial" charset="0"/>
              </a:rPr>
              <a:t>4507</a:t>
            </a:r>
            <a:r>
              <a:rPr lang="mn-MN" sz="1400">
                <a:latin typeface="Arial" charset="0"/>
              </a:rPr>
              <a:t> нь алдарт эхийн одонтой эхчүүд бөгөөд </a:t>
            </a:r>
            <a:r>
              <a:rPr lang="en-US" sz="1400">
                <a:latin typeface="Arial" charset="0"/>
              </a:rPr>
              <a:t>625.2 </a:t>
            </a:r>
            <a:r>
              <a:rPr lang="mn-MN" sz="1400">
                <a:latin typeface="Arial" charset="0"/>
              </a:rPr>
              <a:t> сая төг, </a:t>
            </a:r>
            <a:r>
              <a:rPr lang="en-US" sz="1400">
                <a:latin typeface="Arial" charset="0"/>
              </a:rPr>
              <a:t>16.8</a:t>
            </a:r>
            <a:r>
              <a:rPr lang="mn-MN" sz="1400">
                <a:latin typeface="Arial" charset="0"/>
              </a:rPr>
              <a:t> % буюу </a:t>
            </a:r>
            <a:r>
              <a:rPr lang="en-US" sz="1400">
                <a:latin typeface="Arial" charset="0"/>
              </a:rPr>
              <a:t>2472</a:t>
            </a:r>
            <a:r>
              <a:rPr lang="mn-MN" sz="1400">
                <a:latin typeface="Arial" charset="0"/>
              </a:rPr>
              <a:t> нь насны хишиг тэтгэмж авч буй ахмадууд </a:t>
            </a:r>
            <a:r>
              <a:rPr lang="en-US" sz="1400">
                <a:latin typeface="Arial" charset="0"/>
              </a:rPr>
              <a:t>429.98</a:t>
            </a:r>
            <a:r>
              <a:rPr lang="mn-MN" sz="1400">
                <a:latin typeface="Arial" charset="0"/>
              </a:rPr>
              <a:t> сая төг, </a:t>
            </a:r>
            <a:r>
              <a:rPr lang="en-US" sz="1400">
                <a:latin typeface="Arial" charset="0"/>
              </a:rPr>
              <a:t>19.3 %  </a:t>
            </a:r>
            <a:r>
              <a:rPr lang="mn-MN" sz="1400">
                <a:latin typeface="Arial" charset="0"/>
              </a:rPr>
              <a:t>буюу </a:t>
            </a:r>
            <a:r>
              <a:rPr lang="en-US" sz="1400">
                <a:latin typeface="Arial" charset="0"/>
              </a:rPr>
              <a:t>2843</a:t>
            </a:r>
            <a:r>
              <a:rPr lang="mn-MN" sz="1400">
                <a:latin typeface="Arial" charset="0"/>
              </a:rPr>
              <a:t> нь 0-3 насны хүүхдээ асарч буй эхчүүдэд </a:t>
            </a:r>
            <a:r>
              <a:rPr lang="en-US" sz="1400">
                <a:latin typeface="Arial" charset="0"/>
              </a:rPr>
              <a:t>1067.7</a:t>
            </a:r>
            <a:r>
              <a:rPr lang="mn-MN" sz="1400">
                <a:latin typeface="Arial" charset="0"/>
              </a:rPr>
              <a:t> сая төг, нөхцөлт мөнгөн тэтгэмжийг </a:t>
            </a:r>
            <a:r>
              <a:rPr lang="en-US" sz="1400">
                <a:latin typeface="Arial" charset="0"/>
              </a:rPr>
              <a:t>902</a:t>
            </a:r>
            <a:r>
              <a:rPr lang="mn-MN" sz="1400">
                <a:latin typeface="Arial" charset="0"/>
              </a:rPr>
              <a:t> иргэнд </a:t>
            </a:r>
            <a:r>
              <a:rPr lang="en-US" sz="1400">
                <a:latin typeface="Arial" charset="0"/>
              </a:rPr>
              <a:t>515.6</a:t>
            </a:r>
            <a:r>
              <a:rPr lang="mn-MN" sz="1400">
                <a:latin typeface="Arial" charset="0"/>
              </a:rPr>
              <a:t> сая төгрөг, Халамжийн тэтгэвэрийг </a:t>
            </a:r>
            <a:r>
              <a:rPr lang="en-US" sz="1400">
                <a:latin typeface="Arial" charset="0"/>
              </a:rPr>
              <a:t>814</a:t>
            </a:r>
            <a:r>
              <a:rPr lang="mn-MN" sz="1400">
                <a:latin typeface="Arial" charset="0"/>
              </a:rPr>
              <a:t> иргэнд </a:t>
            </a:r>
            <a:r>
              <a:rPr lang="en-US" sz="1400">
                <a:latin typeface="Arial" charset="0"/>
              </a:rPr>
              <a:t>1119.4 </a:t>
            </a:r>
            <a:r>
              <a:rPr lang="mn-MN" sz="1400">
                <a:latin typeface="Arial" charset="0"/>
              </a:rPr>
              <a:t>сая төгрөг, жирэмсэн нярай, хөхүүл хүүхэдтэй </a:t>
            </a:r>
            <a:r>
              <a:rPr lang="en-US" sz="1400">
                <a:latin typeface="Arial" charset="0"/>
              </a:rPr>
              <a:t>1166 </a:t>
            </a:r>
            <a:r>
              <a:rPr lang="mn-MN" sz="1400">
                <a:latin typeface="Arial" charset="0"/>
              </a:rPr>
              <a:t>эхэд </a:t>
            </a:r>
            <a:r>
              <a:rPr lang="en-US" sz="1400">
                <a:latin typeface="Arial" charset="0"/>
              </a:rPr>
              <a:t>152.9</a:t>
            </a:r>
            <a:r>
              <a:rPr lang="mn-MN" sz="1400">
                <a:latin typeface="Arial" charset="0"/>
              </a:rPr>
              <a:t> сая төгрөгийн тэтгэвэр тэтгэмжийг олгосон байна.</a:t>
            </a:r>
            <a:endParaRPr lang="en-US" sz="1400">
              <a:latin typeface="Arial" charset="0"/>
            </a:endParaRPr>
          </a:p>
        </p:txBody>
      </p:sp>
      <p:graphicFrame>
        <p:nvGraphicFramePr>
          <p:cNvPr id="12295" name="Chart 7"/>
          <p:cNvGraphicFramePr>
            <a:graphicFrameLocks/>
          </p:cNvGraphicFramePr>
          <p:nvPr/>
        </p:nvGraphicFramePr>
        <p:xfrm>
          <a:off x="1930400" y="1165225"/>
          <a:ext cx="5892800" cy="3097213"/>
        </p:xfrm>
        <a:graphic>
          <a:graphicData uri="http://schemas.openxmlformats.org/presentationml/2006/ole">
            <p:oleObj spid="_x0000_s46082" name="Chart" r:id="rId4" imgW="5901439" imgH="3103133"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0_Dundgovi dem.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cxnSp>
        <p:nvCxnSpPr>
          <p:cNvPr id="26" name="Straight Connector 25"/>
          <p:cNvCxnSpPr/>
          <p:nvPr/>
        </p:nvCxnSpPr>
        <p:spPr bwMode="auto">
          <a:xfrm>
            <a:off x="1371600" y="533400"/>
            <a:ext cx="70866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251075" y="804863"/>
            <a:ext cx="5064125" cy="369887"/>
          </a:xfrm>
          <a:prstGeom prst="rect">
            <a:avLst/>
          </a:prstGeom>
        </p:spPr>
        <p:txBody>
          <a:bodyPr>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 Төсөв</a:t>
            </a:r>
          </a:p>
        </p:txBody>
      </p:sp>
      <p:graphicFrame>
        <p:nvGraphicFramePr>
          <p:cNvPr id="5125" name="Chart 7"/>
          <p:cNvGraphicFramePr>
            <a:graphicFrameLocks/>
          </p:cNvGraphicFramePr>
          <p:nvPr/>
        </p:nvGraphicFramePr>
        <p:xfrm>
          <a:off x="1398588" y="1390650"/>
          <a:ext cx="4921250" cy="2743200"/>
        </p:xfrm>
        <a:graphic>
          <a:graphicData uri="http://schemas.openxmlformats.org/presentationml/2006/ole">
            <p:oleObj spid="_x0000_s47106" r:id="rId5" imgW="4925995" imgH="2743438" progId="Excel.Chart.8">
              <p:embed/>
            </p:oleObj>
          </a:graphicData>
        </a:graphic>
      </p:graphicFrame>
      <p:sp>
        <p:nvSpPr>
          <p:cNvPr id="5126" name="Title 5"/>
          <p:cNvSpPr txBox="1">
            <a:spLocks/>
          </p:cNvSpPr>
          <p:nvPr/>
        </p:nvSpPr>
        <p:spPr bwMode="auto">
          <a:xfrm>
            <a:off x="1512888" y="4695825"/>
            <a:ext cx="6240462" cy="1120775"/>
          </a:xfrm>
          <a:prstGeom prst="rect">
            <a:avLst/>
          </a:prstGeom>
          <a:noFill/>
          <a:ln w="9525">
            <a:noFill/>
            <a:miter lim="800000"/>
            <a:headEnd/>
            <a:tailEnd/>
          </a:ln>
        </p:spPr>
        <p:txBody>
          <a:bodyPr anchor="b"/>
          <a:lstStyle/>
          <a:p>
            <a:pPr algn="just">
              <a:lnSpc>
                <a:spcPct val="90000"/>
              </a:lnSpc>
            </a:pPr>
            <a:endParaRPr lang="en-US" altLang="en-US" b="1">
              <a:solidFill>
                <a:srgbClr val="000000"/>
              </a:solidFill>
              <a:latin typeface="Arial" charset="0"/>
            </a:endParaRPr>
          </a:p>
        </p:txBody>
      </p:sp>
      <p:sp>
        <p:nvSpPr>
          <p:cNvPr id="5127" name="Title 5"/>
          <p:cNvSpPr txBox="1">
            <a:spLocks/>
          </p:cNvSpPr>
          <p:nvPr/>
        </p:nvSpPr>
        <p:spPr bwMode="auto">
          <a:xfrm>
            <a:off x="2509838" y="990600"/>
            <a:ext cx="3460750" cy="457200"/>
          </a:xfrm>
          <a:prstGeom prst="rect">
            <a:avLst/>
          </a:prstGeom>
          <a:noFill/>
          <a:ln w="9525">
            <a:noFill/>
            <a:miter lim="800000"/>
            <a:headEnd/>
            <a:tailEnd/>
          </a:ln>
        </p:spPr>
        <p:txBody>
          <a:bodyPr anchor="b"/>
          <a:lstStyle/>
          <a:p>
            <a:pPr algn="ctr">
              <a:lnSpc>
                <a:spcPct val="90000"/>
              </a:lnSpc>
            </a:pPr>
            <a:endParaRPr lang="en-US" altLang="en-US" b="1">
              <a:solidFill>
                <a:srgbClr val="000000"/>
              </a:solidFill>
              <a:latin typeface="Arial" charset="0"/>
            </a:endParaRPr>
          </a:p>
        </p:txBody>
      </p:sp>
      <p:sp>
        <p:nvSpPr>
          <p:cNvPr id="5128" name="Rectangle 15"/>
          <p:cNvSpPr>
            <a:spLocks noChangeArrowheads="1"/>
          </p:cNvSpPr>
          <p:nvPr/>
        </p:nvSpPr>
        <p:spPr bwMode="auto">
          <a:xfrm>
            <a:off x="981075" y="1720850"/>
            <a:ext cx="7362825" cy="5059363"/>
          </a:xfrm>
          <a:prstGeom prst="rect">
            <a:avLst/>
          </a:prstGeom>
          <a:noFill/>
          <a:ln w="9525">
            <a:noFill/>
            <a:miter lim="800000"/>
            <a:headEnd/>
            <a:tailEnd/>
          </a:ln>
        </p:spPr>
        <p:txBody>
          <a:bodyPr>
            <a:spAutoFit/>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lgn="just"/>
            <a:endParaRPr lang="en-US" altLang="en-US"/>
          </a:p>
          <a:p>
            <a:pPr>
              <a:spcBef>
                <a:spcPct val="20000"/>
              </a:spcBef>
              <a:buFont typeface="Arial" charset="0"/>
              <a:buChar char="•"/>
            </a:pPr>
            <a:r>
              <a:rPr lang="mn-MN" altLang="en-US" sz="1400">
                <a:latin typeface="Arial" charset="0"/>
              </a:rPr>
              <a:t>Санхүү, төрийн сангийн хэлтсийн мэдээгээр 2018 оны 10-р сарын  байдлаар орон нутгийн төсвийн орлогын  төлөвлөгөөний биелэлт 96.8 хувьтай буюу 6245.6 сая төгрөгийн гүйцэтгэлтэй байна. Улсын болон орон нутгийн төсөвт нийт дүнгээр 7510.8 сая төгрөгийн орлого оруулж, аймгийн дүнгээр орлогын төлөвлөгөөний биелэлт 95.4 хувьтай байна.Тусламжийн орлогыг оруулан тооцсоноор аймгийн хэмжээний нийт орлого ба тусламж  33976.2 сая төгрөг болж, төлөвлөгөөний биел‎элт  95.4 хувьтай байна. Орон нутгийн төсөвт ‎улсын төсвөөс авсан санхүүгийн дэмжлэг  5921.0 сая төгрөг, тусгай зориулалтын шилжүүлгээс санхүүжих 20075.4 сая төгрөг, орон нутгийн хөгжлийн нэгдсэн сангаас 1725.2 сая төгрөг нийт 27721.6 сая төгрөгийн тусламжийн орлого орсон байна.</a:t>
            </a:r>
          </a:p>
        </p:txBody>
      </p:sp>
      <p:graphicFrame>
        <p:nvGraphicFramePr>
          <p:cNvPr id="5129" name="Chart 10"/>
          <p:cNvGraphicFramePr>
            <a:graphicFrameLocks/>
          </p:cNvGraphicFramePr>
          <p:nvPr/>
        </p:nvGraphicFramePr>
        <p:xfrm>
          <a:off x="762000" y="1257300"/>
          <a:ext cx="4673600" cy="2844800"/>
        </p:xfrm>
        <a:graphic>
          <a:graphicData uri="http://schemas.openxmlformats.org/presentationml/2006/ole">
            <p:oleObj spid="_x0000_s47107" name="Chart" r:id="rId6" imgW="4682134" imgH="2847079" progId="Excel.Chart.8">
              <p:embed/>
            </p:oleObj>
          </a:graphicData>
        </a:graphic>
      </p:graphicFrame>
      <p:graphicFrame>
        <p:nvGraphicFramePr>
          <p:cNvPr id="5130" name="Chart 11"/>
          <p:cNvGraphicFramePr>
            <a:graphicFrameLocks/>
          </p:cNvGraphicFramePr>
          <p:nvPr/>
        </p:nvGraphicFramePr>
        <p:xfrm>
          <a:off x="4749800" y="1289050"/>
          <a:ext cx="4230688" cy="2844800"/>
        </p:xfrm>
        <a:graphic>
          <a:graphicData uri="http://schemas.openxmlformats.org/presentationml/2006/ole">
            <p:oleObj spid="_x0000_s47108" name="Chart" r:id="rId7" imgW="4237087" imgH="2853175" progId="Excel.Chart.8">
              <p:embed/>
            </p:oleObj>
          </a:graphicData>
        </a:graphic>
      </p:graphicFrame>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10_Dundgovi dem.jpg"/>
          <p:cNvPicPr>
            <a:picLocks noChangeAspect="1" noChangeArrowheads="1"/>
          </p:cNvPicPr>
          <p:nvPr/>
        </p:nvPicPr>
        <p:blipFill>
          <a:blip r:embed="rId4" cstate="print"/>
          <a:srcRect/>
          <a:stretch>
            <a:fillRect/>
          </a:stretch>
        </p:blipFill>
        <p:spPr bwMode="auto">
          <a:xfrm>
            <a:off x="38100" y="0"/>
            <a:ext cx="9144000" cy="6858000"/>
          </a:xfrm>
          <a:prstGeom prst="rect">
            <a:avLst/>
          </a:prstGeom>
          <a:noFill/>
          <a:ln w="9525">
            <a:noFill/>
            <a:miter lim="800000"/>
            <a:headEnd/>
            <a:tailEnd/>
          </a:ln>
        </p:spPr>
      </p:pic>
      <p:cxnSp>
        <p:nvCxnSpPr>
          <p:cNvPr id="26" name="Straight Connector 25"/>
          <p:cNvCxnSpPr/>
          <p:nvPr/>
        </p:nvCxnSpPr>
        <p:spPr bwMode="auto">
          <a:xfrm>
            <a:off x="1371600" y="533400"/>
            <a:ext cx="70866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51075" y="804863"/>
            <a:ext cx="5064125" cy="369887"/>
          </a:xfrm>
          <a:prstGeom prst="rect">
            <a:avLst/>
          </a:prstGeom>
        </p:spPr>
        <p:txBody>
          <a:bodyPr>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 Банк</a:t>
            </a:r>
          </a:p>
        </p:txBody>
      </p:sp>
      <p:sp>
        <p:nvSpPr>
          <p:cNvPr id="7173" name="Rectangle 15"/>
          <p:cNvSpPr>
            <a:spLocks noChangeArrowheads="1"/>
          </p:cNvSpPr>
          <p:nvPr/>
        </p:nvSpPr>
        <p:spPr bwMode="auto">
          <a:xfrm>
            <a:off x="1266825" y="2895600"/>
            <a:ext cx="7191375" cy="2586038"/>
          </a:xfrm>
          <a:prstGeom prst="rect">
            <a:avLst/>
          </a:prstGeom>
          <a:noFill/>
          <a:ln w="9525">
            <a:noFill/>
            <a:miter lim="800000"/>
            <a:headEnd/>
            <a:tailEnd/>
          </a:ln>
        </p:spPr>
        <p:txBody>
          <a:bodyPr>
            <a:spAutoFit/>
          </a:bodyPr>
          <a:lstStyle/>
          <a:p>
            <a:endParaRPr lang="en-US" altLang="en-US" dirty="0"/>
          </a:p>
          <a:p>
            <a:endParaRPr lang="en-US" altLang="en-US" dirty="0"/>
          </a:p>
          <a:p>
            <a:endParaRPr lang="en-US" altLang="en-US" dirty="0"/>
          </a:p>
          <a:p>
            <a:endParaRPr lang="en-US" altLang="en-US" sz="1200" dirty="0">
              <a:latin typeface="Arial" charset="0"/>
            </a:endParaRPr>
          </a:p>
          <a:p>
            <a:endParaRPr lang="en-US" altLang="en-US" sz="1200" dirty="0">
              <a:latin typeface="Arial" charset="0"/>
            </a:endParaRPr>
          </a:p>
          <a:p>
            <a:endParaRPr lang="en-US" altLang="en-US" sz="1200" dirty="0">
              <a:latin typeface="Arial" charset="0"/>
            </a:endParaRPr>
          </a:p>
          <a:p>
            <a:r>
              <a:rPr lang="mn-MN" altLang="en-US" sz="1200" dirty="0">
                <a:latin typeface="Arial" charset="0"/>
              </a:rPr>
              <a:t>Банкны зээлийн үлдэгдэл өмнөх оны мөн үеэс  13.3 хувиар өсч 110122.9 сая төгрөг болжээ. Үүнээс анхаарал хандуулах зээл 820.8 сая төгрөг, чанаргүй зээл 984.3 сая төгрөгийн үлдэгдэлтэй болж өмнөх оны мөн үеэс анхаарал хандуулах зээл 46.3 хувиар өсч, чанаргүй зээл 49.6 хувиар өссөн байна. Нийт зээлийн үлдэгдлийн 1.6 хувийг анхаарал хандуулах ба чанаргүй зээл эзэлж байна. Иргэдийн хувийн хадгаламж  өмнөх оны мөн үеэс 25.9 хувиар өсч 48652.4 сая төгрөг болов.</a:t>
            </a:r>
          </a:p>
        </p:txBody>
      </p:sp>
      <p:sp>
        <p:nvSpPr>
          <p:cNvPr id="7174" name="Rectangle 11"/>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ltLang="en-US"/>
          </a:p>
        </p:txBody>
      </p:sp>
      <p:sp>
        <p:nvSpPr>
          <p:cNvPr id="7175" name="Rectangle 14"/>
          <p:cNvSpPr>
            <a:spLocks noChangeArrowheads="1"/>
          </p:cNvSpPr>
          <p:nvPr/>
        </p:nvSpPr>
        <p:spPr bwMode="auto">
          <a:xfrm>
            <a:off x="152400" y="152400"/>
            <a:ext cx="9144000" cy="457200"/>
          </a:xfrm>
          <a:prstGeom prst="rect">
            <a:avLst/>
          </a:prstGeom>
          <a:noFill/>
          <a:ln w="9525">
            <a:noFill/>
            <a:miter lim="800000"/>
            <a:headEnd/>
            <a:tailEnd/>
          </a:ln>
          <a:effectLst/>
        </p:spPr>
        <p:txBody>
          <a:bodyPr wrap="none" anchor="ctr">
            <a:spAutoFit/>
          </a:bodyPr>
          <a:lstStyle/>
          <a:p>
            <a:endParaRPr lang="en-US" altLang="en-US"/>
          </a:p>
        </p:txBody>
      </p:sp>
      <p:sp>
        <p:nvSpPr>
          <p:cNvPr id="7176" name="Rectangle 15"/>
          <p:cNvSpPr>
            <a:spLocks noChangeArrowheads="1"/>
          </p:cNvSpPr>
          <p:nvPr/>
        </p:nvSpPr>
        <p:spPr bwMode="auto">
          <a:xfrm>
            <a:off x="4610100" y="471488"/>
            <a:ext cx="228600" cy="276225"/>
          </a:xfrm>
          <a:prstGeom prst="rect">
            <a:avLst/>
          </a:prstGeom>
          <a:noFill/>
          <a:ln w="9525">
            <a:noFill/>
            <a:miter lim="800000"/>
            <a:headEnd/>
            <a:tailEnd/>
          </a:ln>
          <a:effectLst/>
        </p:spPr>
        <p:txBody>
          <a:bodyPr wrap="none" anchor="ctr">
            <a:spAutoFit/>
          </a:bodyPr>
          <a:lstStyle/>
          <a:p>
            <a:pPr algn="just"/>
            <a:r>
              <a:rPr lang="en-US" altLang="en-US" sz="1200">
                <a:latin typeface="Arial" charset="0"/>
                <a:cs typeface="Times New Roman" pitchFamily="18" charset="0"/>
              </a:rPr>
              <a:t>.</a:t>
            </a:r>
            <a:endParaRPr lang="en-US" altLang="en-US"/>
          </a:p>
        </p:txBody>
      </p:sp>
      <p:graphicFrame>
        <p:nvGraphicFramePr>
          <p:cNvPr id="7177" name="Chart 11"/>
          <p:cNvGraphicFramePr>
            <a:graphicFrameLocks/>
          </p:cNvGraphicFramePr>
          <p:nvPr/>
        </p:nvGraphicFramePr>
        <p:xfrm>
          <a:off x="2446338" y="1473200"/>
          <a:ext cx="4673600" cy="2844800"/>
        </p:xfrm>
        <a:graphic>
          <a:graphicData uri="http://schemas.openxmlformats.org/presentationml/2006/ole">
            <p:oleObj spid="_x0000_s48130" name="Chart" r:id="rId5" imgW="4676037" imgH="2853175" progId="Excel.Chart.8">
              <p:embed/>
            </p:oleObj>
          </a:graphicData>
        </a:graphic>
      </p:graphicFrame>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20100</TotalTime>
  <Words>1274</Words>
  <Application>Microsoft Office PowerPoint</Application>
  <PresentationFormat>On-screen Show (4:3)</PresentationFormat>
  <Paragraphs>149</Paragraphs>
  <Slides>18</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18</vt:i4>
      </vt:variant>
    </vt:vector>
  </HeadingPairs>
  <TitlesOfParts>
    <vt:vector size="28" baseType="lpstr">
      <vt:lpstr>Calibri</vt:lpstr>
      <vt:lpstr>Arial</vt:lpstr>
      <vt:lpstr>Arial Unicode MS</vt:lpstr>
      <vt:lpstr>Times New Roman</vt:lpstr>
      <vt:lpstr>Wingdings</vt:lpstr>
      <vt:lpstr>Office Theme</vt:lpstr>
      <vt:lpstr>Microsoft Excel Chart</vt:lpstr>
      <vt:lpstr>Chart</vt:lpstr>
      <vt:lpstr>Microsoft Office Excel 97-2003 Worksheet</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Ariunjargal</cp:lastModifiedBy>
  <cp:revision>1506</cp:revision>
  <cp:lastPrinted>2014-01-15T09:10:55Z</cp:lastPrinted>
  <dcterms:created xsi:type="dcterms:W3CDTF">2011-11-16T04:07:02Z</dcterms:created>
  <dcterms:modified xsi:type="dcterms:W3CDTF">2018-11-14T07:50:02Z</dcterms:modified>
</cp:coreProperties>
</file>